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44"/>
  </p:notesMasterIdLst>
  <p:handoutMasterIdLst>
    <p:handoutMasterId r:id="rId45"/>
  </p:handoutMasterIdLst>
  <p:sldIdLst>
    <p:sldId id="349" r:id="rId2"/>
    <p:sldId id="304" r:id="rId3"/>
    <p:sldId id="364" r:id="rId4"/>
    <p:sldId id="363" r:id="rId5"/>
    <p:sldId id="316" r:id="rId6"/>
    <p:sldId id="318" r:id="rId7"/>
    <p:sldId id="341" r:id="rId8"/>
    <p:sldId id="342" r:id="rId9"/>
    <p:sldId id="317" r:id="rId10"/>
    <p:sldId id="343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10" r:id="rId30"/>
    <p:sldId id="344" r:id="rId31"/>
    <p:sldId id="345" r:id="rId32"/>
    <p:sldId id="346" r:id="rId33"/>
    <p:sldId id="347" r:id="rId34"/>
    <p:sldId id="311" r:id="rId35"/>
    <p:sldId id="352" r:id="rId36"/>
    <p:sldId id="353" r:id="rId37"/>
    <p:sldId id="312" r:id="rId38"/>
    <p:sldId id="356" r:id="rId39"/>
    <p:sldId id="365" r:id="rId40"/>
    <p:sldId id="355" r:id="rId41"/>
    <p:sldId id="366" r:id="rId42"/>
    <p:sldId id="32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00703C"/>
    <a:srgbClr val="D1AD10"/>
    <a:srgbClr val="FFFF00"/>
    <a:srgbClr val="FFCC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2" autoAdjust="0"/>
    <p:restoredTop sz="83946" autoAdjust="0"/>
  </p:normalViewPr>
  <p:slideViewPr>
    <p:cSldViewPr snapToGrid="0" snapToObjects="1">
      <p:cViewPr varScale="1">
        <p:scale>
          <a:sx n="102" d="100"/>
          <a:sy n="102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D8A1-FB32-0F4D-AFF1-2735519600D3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5C63C-7FCF-B140-845D-0F6CF617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168F-0F39-B042-A4CA-FB349B8E2A17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EE24-DB9C-1542-841E-FE3FFF392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look at handling multiple objects and store them in a list.  We’ll then use the list to store images and animate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see this type of interaction again and again in this</a:t>
            </a:r>
            <a:r>
              <a:rPr lang="en-US" baseline="0" dirty="0"/>
              <a:t> course – example of polymorphism</a:t>
            </a:r>
          </a:p>
          <a:p>
            <a:r>
              <a:rPr lang="en-US" baseline="0" dirty="0"/>
              <a:t>E means object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3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</a:t>
            </a:r>
            <a:r>
              <a:rPr lang="en-US" baseline="0" dirty="0"/>
              <a:t> look at colors in more detail in the </a:t>
            </a:r>
            <a:r>
              <a:rPr lang="en-US" baseline="0"/>
              <a:t>next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</a:t>
            </a:r>
            <a:r>
              <a:rPr lang="en-US" baseline="0" dirty="0"/>
              <a:t> look at colors in more detail in the </a:t>
            </a:r>
            <a:r>
              <a:rPr lang="en-US" baseline="0"/>
              <a:t>next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EE24-DB9C-1542-841E-FE3FFF392B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5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0F58-E1A8-EF47-9424-B92D73B6E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650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B8611-4E89-FA43-80CD-98B572A5CEF3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E3EAC-A868-0C42-85FA-189CDEC916E0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9144000" cy="1828800"/>
          </a:xfrm>
          <a:solidFill>
            <a:srgbClr val="00703C"/>
          </a:solidFill>
        </p:spPr>
        <p:txBody>
          <a:bodyPr anchor="ctr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Authors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6700F7-6979-9A48-B836-249E33C4FB23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B70DF-7701-6F40-A2BD-E71C17FE37A2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  <a:solidFill>
            <a:srgbClr val="00703C"/>
          </a:solidFill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668D1-02E7-FC42-9A2F-0A96D658E8ED}" type="datetime1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AFCD4-D6B2-9F44-9F7D-00C5946E1DB2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16D14-7038-0D4F-B41F-5B20A1AF5558}" type="datetime1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0D22D9-6AA3-9240-8CA4-EDDCAC2AB1AE}" type="datetime1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  <a:solidFill>
            <a:srgbClr val="00703C"/>
          </a:solidFill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7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45B9D-0BDD-5A4D-A487-4238DE9B5090}" type="datetime1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D2771-F0CC-3843-8F23-DBD80896D41D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CF6E39-6785-C143-A0DD-0ED89646B803}" type="datetime1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0F58-E1A8-EF47-9424-B92D73B6E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6" y="2319435"/>
            <a:ext cx="9144000" cy="2123658"/>
          </a:xfrm>
          <a:prstGeom prst="rect">
            <a:avLst/>
          </a:prstGeom>
          <a:solidFill>
            <a:srgbClr val="00703C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CS 10:</a:t>
            </a:r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Problem solving via Object Oriented Programming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1285" y="5567428"/>
            <a:ext cx="69737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Animated Images</a:t>
            </a:r>
          </a:p>
        </p:txBody>
      </p:sp>
    </p:spTree>
    <p:extLst>
      <p:ext uri="{BB962C8B-B14F-4D97-AF65-F5344CB8AC3E}">
        <p14:creationId xmlns:p14="http://schemas.microsoft.com/office/powerpoint/2010/main" val="372173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98966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538" y="2410112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, 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adds item at index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are zero indexed (start at index 0, unlike </a:t>
            </a:r>
            <a:r>
              <a:rPr lang="en-US" b="1" dirty="0" err="1">
                <a:solidFill>
                  <a:srgbClr val="FF0000"/>
                </a:solidFill>
              </a:rPr>
              <a:t>Matlab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Items slide right to make room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65442" y="2686348"/>
            <a:ext cx="1728734" cy="27927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8966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426825" y="2855921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44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538" y="2410112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, 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adds item at index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are zero indexed (start at index 0, unlike </a:t>
            </a:r>
            <a:r>
              <a:rPr lang="en-US" b="1" dirty="0" err="1">
                <a:solidFill>
                  <a:srgbClr val="FF0000"/>
                </a:solidFill>
              </a:rPr>
              <a:t>Matlab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Items slide right to make room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65442" y="2686348"/>
            <a:ext cx="1728734" cy="27927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964490"/>
            <a:ext cx="2080346" cy="87063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26825" y="3068702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1204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854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2410112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provide random access (can get item from anywhere)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get(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returns item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Remember zero-based indexing!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36192" y="2919076"/>
            <a:ext cx="757984" cy="48406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964490"/>
            <a:ext cx="2080346" cy="87063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1204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17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2410112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provide random access (can get item from anywhere)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get(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returns item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Remember zero-based indexing!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36192" y="2919076"/>
            <a:ext cx="757984" cy="48406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124076"/>
            <a:ext cx="2080346" cy="71105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26825" y="3461015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1204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58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3148776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 remove item from anywhere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remove(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removes item at index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and “pushes” remaining items left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64912" y="3510870"/>
            <a:ext cx="1529264" cy="28457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124076"/>
            <a:ext cx="2080346" cy="71105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11204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78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3148776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 remove item from anywhere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remove(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removes item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 “pushes” remaining items left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64912" y="3510870"/>
            <a:ext cx="1529264" cy="28457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356350"/>
            <a:ext cx="2080346" cy="47877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26825" y="3886575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1204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34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29E-6 2.86707E-6 L -0.04497 2.867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3148776"/>
            <a:ext cx="375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set(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, 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sets the item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to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11719" y="3510870"/>
            <a:ext cx="1582458" cy="71013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356350"/>
            <a:ext cx="2080346" cy="47877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798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11719" y="3510870"/>
            <a:ext cx="1582458" cy="71013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576232"/>
            <a:ext cx="2080346" cy="25889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26825" y="4292187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3538" y="3148776"/>
            <a:ext cx="375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set(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, 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sets the item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to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3148776"/>
            <a:ext cx="375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size()</a:t>
            </a:r>
            <a:r>
              <a:rPr lang="en-US" b="1" dirty="0">
                <a:solidFill>
                  <a:srgbClr val="FF0000"/>
                </a:solidFill>
              </a:rPr>
              <a:t> returns the number of items stored in the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29012" y="3510870"/>
            <a:ext cx="565165" cy="111575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6576232"/>
            <a:ext cx="2080346" cy="25889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5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3148776"/>
            <a:ext cx="375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size()</a:t>
            </a:r>
            <a:r>
              <a:rPr lang="en-US" b="1" dirty="0">
                <a:solidFill>
                  <a:srgbClr val="FF0000"/>
                </a:solidFill>
              </a:rPr>
              <a:t> returns the number of items stored in the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29012" y="3510870"/>
            <a:ext cx="565165" cy="111575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426825" y="4479351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5615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67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13" y="1652201"/>
            <a:ext cx="70598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Multiple blobs: lists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Images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Animated images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4830" y="1693165"/>
            <a:ext cx="505250" cy="573491"/>
          </a:xfrm>
          <a:prstGeom prst="rightArrow">
            <a:avLst/>
          </a:prstGeom>
          <a:solidFill>
            <a:srgbClr val="00703C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6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0797" y="1263183"/>
            <a:ext cx="7005136" cy="5302664"/>
            <a:chOff x="138565" y="1972865"/>
            <a:chExt cx="5445509" cy="3735311"/>
          </a:xfrm>
        </p:grpSpPr>
        <p:pic>
          <p:nvPicPr>
            <p:cNvPr id="12" name="Picture 11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223" r="42266" b="57548"/>
            <a:stretch/>
          </p:blipFill>
          <p:spPr>
            <a:xfrm>
              <a:off x="138565" y="1972865"/>
              <a:ext cx="5445509" cy="2902725"/>
            </a:xfrm>
            <a:prstGeom prst="rect">
              <a:avLst/>
            </a:prstGeom>
          </p:spPr>
        </p:pic>
        <p:pic>
          <p:nvPicPr>
            <p:cNvPr id="14" name="Picture 13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0117" r="42266" b="19943"/>
            <a:stretch/>
          </p:blipFill>
          <p:spPr>
            <a:xfrm>
              <a:off x="138565" y="4889100"/>
              <a:ext cx="5445509" cy="81907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BlobsDriver.java</a:t>
            </a:r>
            <a:r>
              <a:rPr lang="en-US" dirty="0"/>
              <a:t>: </a:t>
            </a:r>
            <a:r>
              <a:rPr lang="en-US" dirty="0" err="1"/>
              <a:t>ArrayList</a:t>
            </a:r>
            <a:r>
              <a:rPr lang="en-US" dirty="0"/>
              <a:t> holds multiple Blobs, each of different subclass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432" y="2457241"/>
            <a:ext cx="401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to hold multiple Blob objects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04849" y="2726244"/>
            <a:ext cx="2568584" cy="58369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797" y="5845223"/>
            <a:ext cx="1737019" cy="42844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73109" y="2047590"/>
            <a:ext cx="2176081" cy="26397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E63ED-1684-5C33-3D24-65477ADD84EF}"/>
              </a:ext>
            </a:extLst>
          </p:cNvPr>
          <p:cNvSpPr/>
          <p:nvPr/>
        </p:nvSpPr>
        <p:spPr>
          <a:xfrm>
            <a:off x="3670126" y="2047590"/>
            <a:ext cx="4559474" cy="25402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797" y="1263183"/>
            <a:ext cx="7005136" cy="5302664"/>
            <a:chOff x="138565" y="1972865"/>
            <a:chExt cx="5445509" cy="3735311"/>
          </a:xfrm>
        </p:grpSpPr>
        <p:pic>
          <p:nvPicPr>
            <p:cNvPr id="12" name="Picture 11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223" r="42266" b="57548"/>
            <a:stretch/>
          </p:blipFill>
          <p:spPr>
            <a:xfrm>
              <a:off x="138565" y="1972865"/>
              <a:ext cx="5445509" cy="2902725"/>
            </a:xfrm>
            <a:prstGeom prst="rect">
              <a:avLst/>
            </a:prstGeom>
          </p:spPr>
        </p:pic>
        <p:pic>
          <p:nvPicPr>
            <p:cNvPr id="13" name="Picture 12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0117" r="42266" b="19943"/>
            <a:stretch/>
          </p:blipFill>
          <p:spPr>
            <a:xfrm>
              <a:off x="138565" y="4889100"/>
              <a:ext cx="5445509" cy="81907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BlobsDriver.java</a:t>
            </a:r>
            <a:r>
              <a:rPr lang="en-US" dirty="0"/>
              <a:t>: </a:t>
            </a:r>
            <a:r>
              <a:rPr lang="en-US" dirty="0" err="1"/>
              <a:t>ArrayList</a:t>
            </a:r>
            <a:r>
              <a:rPr lang="en-US" dirty="0"/>
              <a:t> holds multiple Blobs, each of different subclass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432" y="2457241"/>
            <a:ext cx="4019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to hold multiple Blob objects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Because each subclass (e.g., Wanderer, Bouncer) “is a” Blob, Java allows adding objects that are subclasses from Blob base class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63054" y="3344636"/>
            <a:ext cx="1110378" cy="28592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797" y="5845223"/>
            <a:ext cx="1737019" cy="42844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D493D-1DE3-9B8C-2C97-6C474A849305}"/>
              </a:ext>
            </a:extLst>
          </p:cNvPr>
          <p:cNvSpPr/>
          <p:nvPr/>
        </p:nvSpPr>
        <p:spPr>
          <a:xfrm>
            <a:off x="3670126" y="2047590"/>
            <a:ext cx="4559474" cy="25402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797" y="1263183"/>
            <a:ext cx="7005136" cy="5302664"/>
            <a:chOff x="138565" y="1972865"/>
            <a:chExt cx="5445509" cy="3735311"/>
          </a:xfrm>
        </p:grpSpPr>
        <p:pic>
          <p:nvPicPr>
            <p:cNvPr id="12" name="Picture 11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223" r="42266" b="57548"/>
            <a:stretch/>
          </p:blipFill>
          <p:spPr>
            <a:xfrm>
              <a:off x="138565" y="1972865"/>
              <a:ext cx="5445509" cy="2902725"/>
            </a:xfrm>
            <a:prstGeom prst="rect">
              <a:avLst/>
            </a:prstGeom>
          </p:spPr>
        </p:pic>
        <p:pic>
          <p:nvPicPr>
            <p:cNvPr id="13" name="Picture 12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0117" r="42266" b="19943"/>
            <a:stretch/>
          </p:blipFill>
          <p:spPr>
            <a:xfrm>
              <a:off x="138565" y="4889100"/>
              <a:ext cx="5445509" cy="81907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BlobsDriver.java</a:t>
            </a:r>
            <a:r>
              <a:rPr lang="en-US" dirty="0"/>
              <a:t>: </a:t>
            </a:r>
            <a:r>
              <a:rPr lang="en-US" dirty="0" err="1"/>
              <a:t>ArrayList</a:t>
            </a:r>
            <a:r>
              <a:rPr lang="en-US" dirty="0"/>
              <a:t> holds multiple Blobs, each of different subclass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432" y="2457241"/>
            <a:ext cx="4019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to hold multiple Blob objects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Because each subclass (e.g., Wanderer, Bouncer) “is a” Blob, Java allows adding objects that are subclasses from Blob base class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Use </a:t>
            </a:r>
            <a:r>
              <a:rPr lang="en-US" b="1" i="1" dirty="0">
                <a:solidFill>
                  <a:srgbClr val="FF0000"/>
                </a:solidFill>
              </a:rPr>
              <a:t>get(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to access Blobs stored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32728" y="4089366"/>
            <a:ext cx="2240704" cy="1795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797" y="5845223"/>
            <a:ext cx="1737019" cy="42844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4C4B5-9AC9-A0E8-5DE5-BAB3F11B4E23}"/>
              </a:ext>
            </a:extLst>
          </p:cNvPr>
          <p:cNvSpPr/>
          <p:nvPr/>
        </p:nvSpPr>
        <p:spPr>
          <a:xfrm>
            <a:off x="3670126" y="2047590"/>
            <a:ext cx="4559474" cy="25402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797" y="1263183"/>
            <a:ext cx="7005136" cy="5302664"/>
            <a:chOff x="138565" y="1972865"/>
            <a:chExt cx="5445509" cy="3735311"/>
          </a:xfrm>
        </p:grpSpPr>
        <p:pic>
          <p:nvPicPr>
            <p:cNvPr id="11" name="Picture 10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223" r="42266" b="57548"/>
            <a:stretch/>
          </p:blipFill>
          <p:spPr>
            <a:xfrm>
              <a:off x="138565" y="1972865"/>
              <a:ext cx="5445509" cy="2902725"/>
            </a:xfrm>
            <a:prstGeom prst="rect">
              <a:avLst/>
            </a:prstGeom>
          </p:spPr>
        </p:pic>
        <p:pic>
          <p:nvPicPr>
            <p:cNvPr id="12" name="Picture 11" descr="Screen Shot 2017-12-29 at 10.55.4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70117" r="42266" b="19943"/>
            <a:stretch/>
          </p:blipFill>
          <p:spPr>
            <a:xfrm>
              <a:off x="138565" y="4889100"/>
              <a:ext cx="5445509" cy="81907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BlobsDriver.java</a:t>
            </a:r>
            <a:r>
              <a:rPr lang="en-US" dirty="0"/>
              <a:t>: </a:t>
            </a:r>
            <a:r>
              <a:rPr lang="en-US" dirty="0" err="1"/>
              <a:t>ArrayList</a:t>
            </a:r>
            <a:r>
              <a:rPr lang="en-US" dirty="0"/>
              <a:t> holds multiple Blobs, each of different subclass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432" y="2457241"/>
            <a:ext cx="4019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to hold multiple Blob objects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Because each subclass (e.g., Wanderer, Bouncer) “is a” Blob, Java allows adding objects that are subclasses from Blob base class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Use </a:t>
            </a:r>
            <a:r>
              <a:rPr lang="en-US" b="1" i="1" dirty="0">
                <a:solidFill>
                  <a:srgbClr val="FF0000"/>
                </a:solidFill>
              </a:rPr>
              <a:t>get(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to access Blobs stored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at index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 call object methods after getting (e.g., call </a:t>
            </a:r>
            <a:r>
              <a:rPr lang="en-US" b="1" i="1" dirty="0" err="1">
                <a:solidFill>
                  <a:srgbClr val="FF0000"/>
                </a:solidFill>
              </a:rPr>
              <a:t>getX</a:t>
            </a:r>
            <a:r>
              <a:rPr lang="en-US" b="1" i="1" dirty="0">
                <a:solidFill>
                  <a:srgbClr val="FF0000"/>
                </a:solidFill>
              </a:rPr>
              <a:t>() </a:t>
            </a:r>
            <a:r>
              <a:rPr lang="en-US" b="1" dirty="0">
                <a:solidFill>
                  <a:srgbClr val="FF0000"/>
                </a:solidFill>
              </a:rPr>
              <a:t>after getting Blob at index 0)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09065" y="4614667"/>
            <a:ext cx="864367" cy="20613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059F5EA-1318-6D08-50D8-0048D4E912CC}"/>
              </a:ext>
            </a:extLst>
          </p:cNvPr>
          <p:cNvSpPr/>
          <p:nvPr/>
        </p:nvSpPr>
        <p:spPr>
          <a:xfrm>
            <a:off x="3670126" y="2047590"/>
            <a:ext cx="4559474" cy="25402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BlobsGUI.java</a:t>
            </a:r>
            <a:r>
              <a:rPr lang="en-US" dirty="0"/>
              <a:t> uses an </a:t>
            </a:r>
            <a:r>
              <a:rPr lang="en-US" dirty="0" err="1"/>
              <a:t>ArrayList</a:t>
            </a:r>
            <a:r>
              <a:rPr lang="en-US" dirty="0"/>
              <a:t> to store multiple Blobs</a:t>
            </a:r>
          </a:p>
        </p:txBody>
      </p:sp>
      <p:pic>
        <p:nvPicPr>
          <p:cNvPr id="4" name="Picture 3" descr="Screen Shot 2017-12-29 at 11.0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0" y="1004047"/>
            <a:ext cx="7679564" cy="613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0180" y="2098180"/>
            <a:ext cx="105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Pulsars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90181" y="2467512"/>
            <a:ext cx="159574" cy="49811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2155" y="2467512"/>
            <a:ext cx="53718" cy="226684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54555" y="2520113"/>
            <a:ext cx="2082182" cy="44551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47365" y="5063266"/>
            <a:ext cx="13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Bouncers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08534" y="5485199"/>
            <a:ext cx="903206" cy="22661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2264" y="5485199"/>
            <a:ext cx="585110" cy="16677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64140" y="4401887"/>
            <a:ext cx="393871" cy="66137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62246" y="3945635"/>
            <a:ext cx="13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Wanderers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875010" y="4367568"/>
            <a:ext cx="51611" cy="47317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26621" y="3284792"/>
            <a:ext cx="100790" cy="66084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BlobsGUI.java</a:t>
            </a:r>
            <a:r>
              <a:rPr lang="en-US" dirty="0"/>
              <a:t> uses an </a:t>
            </a:r>
            <a:r>
              <a:rPr lang="en-US" dirty="0" err="1"/>
              <a:t>ArrayList</a:t>
            </a:r>
            <a:r>
              <a:rPr lang="en-US" dirty="0"/>
              <a:t> to store multiple Blobs</a:t>
            </a:r>
          </a:p>
        </p:txBody>
      </p:sp>
      <p:pic>
        <p:nvPicPr>
          <p:cNvPr id="4" name="Picture 3" descr="Screen Shot 2017-12-29 at 11.15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7900" r="37757" b="19316"/>
          <a:stretch/>
        </p:blipFill>
        <p:spPr>
          <a:xfrm>
            <a:off x="591759" y="1212683"/>
            <a:ext cx="5644978" cy="5645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5405" y="1958476"/>
            <a:ext cx="3377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to hold multiple Blob objects (previously only one Blob)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blobType</a:t>
            </a:r>
            <a:r>
              <a:rPr lang="en-US" b="1" dirty="0">
                <a:solidFill>
                  <a:srgbClr val="FF0000"/>
                </a:solidFill>
              </a:rPr>
              <a:t> keeps track of what kind of blob to add next (changed on </a:t>
            </a:r>
            <a:r>
              <a:rPr lang="en-US" b="1" dirty="0" err="1">
                <a:solidFill>
                  <a:srgbClr val="FF0000"/>
                </a:solidFill>
              </a:rPr>
              <a:t>keypress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58794" y="1762087"/>
            <a:ext cx="2526611" cy="40561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24754" y="2320098"/>
            <a:ext cx="2260651" cy="61892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8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BlobsGUI.java</a:t>
            </a:r>
            <a:r>
              <a:rPr lang="en-US" dirty="0"/>
              <a:t> uses an </a:t>
            </a:r>
            <a:r>
              <a:rPr lang="en-US" dirty="0" err="1"/>
              <a:t>ArrayList</a:t>
            </a:r>
            <a:r>
              <a:rPr lang="en-US" dirty="0"/>
              <a:t> to store multiple Blobs</a:t>
            </a:r>
          </a:p>
        </p:txBody>
      </p:sp>
      <p:pic>
        <p:nvPicPr>
          <p:cNvPr id="4" name="Picture 3" descr="Screen Shot 2017-12-29 at 11.15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7900" r="37757" b="19316"/>
          <a:stretch/>
        </p:blipFill>
        <p:spPr>
          <a:xfrm>
            <a:off x="591759" y="1212683"/>
            <a:ext cx="5644978" cy="5645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9868" y="3727210"/>
            <a:ext cx="4138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On mouse press, check to see if mouse is inside </a:t>
            </a:r>
            <a:r>
              <a:rPr lang="en-US" b="1" i="1" u="sng" dirty="0">
                <a:solidFill>
                  <a:srgbClr val="FF0000"/>
                </a:solidFill>
              </a:rPr>
              <a:t>any</a:t>
            </a:r>
            <a:r>
              <a:rPr lang="en-US" b="1" dirty="0">
                <a:solidFill>
                  <a:srgbClr val="FF0000"/>
                </a:solidFill>
              </a:rPr>
              <a:t> Blob (return if true)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This is a for-each loop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Read as “for each blob in blobs”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Loops through each blob object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blobs, one at a time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Same as Python (strange for C folks)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24754" y="4115429"/>
            <a:ext cx="1835114" cy="61892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BlobsGUI.java</a:t>
            </a:r>
            <a:r>
              <a:rPr lang="en-US" dirty="0"/>
              <a:t> uses an </a:t>
            </a:r>
            <a:r>
              <a:rPr lang="en-US" dirty="0" err="1"/>
              <a:t>ArrayList</a:t>
            </a:r>
            <a:r>
              <a:rPr lang="en-US" dirty="0"/>
              <a:t> to store multiple Blobs</a:t>
            </a:r>
          </a:p>
        </p:txBody>
      </p:sp>
      <p:pic>
        <p:nvPicPr>
          <p:cNvPr id="4" name="Picture 3" descr="Screen Shot 2017-12-29 at 11.15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7900" r="37757" b="19316"/>
          <a:stretch/>
        </p:blipFill>
        <p:spPr>
          <a:xfrm>
            <a:off x="591759" y="1212683"/>
            <a:ext cx="5644978" cy="5645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9871" y="3727210"/>
            <a:ext cx="41987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On mouse press, check to see if mouse is inside </a:t>
            </a:r>
            <a:r>
              <a:rPr lang="en-US" b="1" i="1" u="sng" dirty="0">
                <a:solidFill>
                  <a:srgbClr val="FF0000"/>
                </a:solidFill>
              </a:rPr>
              <a:t>any</a:t>
            </a:r>
            <a:r>
              <a:rPr lang="en-US" b="1" dirty="0">
                <a:solidFill>
                  <a:srgbClr val="FF0000"/>
                </a:solidFill>
              </a:rPr>
              <a:t> Blob (return if true)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This is a for-each loop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Read as “for each blob in blobs”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Loops through each blob object in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blobs, one at a time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Same as Python (strange for C folks)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Add new blob to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each time mouse clicked if mouse not inside any Blob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78474" y="5844801"/>
            <a:ext cx="1921555" cy="3723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26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2-29 at 11.36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21436" r="47937" b="35986"/>
          <a:stretch/>
        </p:blipFill>
        <p:spPr>
          <a:xfrm>
            <a:off x="259731" y="1685554"/>
            <a:ext cx="5637486" cy="43188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BlobsGUI.java</a:t>
            </a:r>
            <a:r>
              <a:rPr lang="en-US" dirty="0"/>
              <a:t> uses an </a:t>
            </a:r>
            <a:r>
              <a:rPr lang="en-US" dirty="0" err="1"/>
              <a:t>ArrayList</a:t>
            </a:r>
            <a:r>
              <a:rPr lang="en-US" dirty="0"/>
              <a:t> to store multiple Blobs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5258" y="2177906"/>
            <a:ext cx="419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draw()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i="1" dirty="0" err="1">
                <a:solidFill>
                  <a:srgbClr val="FF0000"/>
                </a:solidFill>
              </a:rPr>
              <a:t>handleTimer</a:t>
            </a:r>
            <a:r>
              <a:rPr lang="en-US" b="1" i="1" dirty="0">
                <a:solidFill>
                  <a:srgbClr val="FF0000"/>
                </a:solidFill>
              </a:rPr>
              <a:t>()</a:t>
            </a:r>
            <a:r>
              <a:rPr lang="en-US" b="1" dirty="0">
                <a:solidFill>
                  <a:srgbClr val="FF0000"/>
                </a:solidFill>
              </a:rPr>
              <a:t> each use the for-each loop to draw and step each of the Blobs in the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38316" y="2719595"/>
            <a:ext cx="1642296" cy="25932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25283" y="2871995"/>
            <a:ext cx="1907729" cy="196875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13" y="1652201"/>
            <a:ext cx="70598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Multiple blobs: lists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Images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Animated images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4830" y="2674405"/>
            <a:ext cx="505250" cy="573491"/>
          </a:xfrm>
          <a:prstGeom prst="rightArrow">
            <a:avLst/>
          </a:prstGeom>
          <a:solidFill>
            <a:srgbClr val="00703C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provides an </a:t>
            </a:r>
            <a:r>
              <a:rPr lang="en-US" dirty="0" err="1"/>
              <a:t>ArrayList</a:t>
            </a:r>
            <a:r>
              <a:rPr lang="en-US" dirty="0"/>
              <a:t> that can hold a collection of objects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037" y="1214581"/>
            <a:ext cx="875976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ArrayList</a:t>
            </a:r>
            <a:endParaRPr lang="en-US" sz="2800" b="1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Stores list of objects in order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Variable length – don</a:t>
            </a:r>
            <a:r>
              <a:rPr lang="fr-FR" sz="2800" dirty="0"/>
              <a:t>’</a:t>
            </a:r>
            <a:r>
              <a:rPr lang="en-US" sz="2800" dirty="0"/>
              <a:t>t specify size; can grow (unlike C array, but like Python List)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Random access – get item by index (starting at 0)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Must be imported from </a:t>
            </a:r>
            <a:r>
              <a:rPr lang="en-US" sz="2800" dirty="0" err="1"/>
              <a:t>java.util</a:t>
            </a:r>
            <a:r>
              <a:rPr lang="en-US" sz="2800" dirty="0"/>
              <a:t> (IntelliJ can help!)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Provides methods to add or remove elements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Specify what type of object it holds in angle brackets &lt;&gt; (e.g., </a:t>
            </a:r>
            <a:r>
              <a:rPr lang="en-US" sz="2800" dirty="0" err="1"/>
              <a:t>ArrayList</a:t>
            </a:r>
            <a:r>
              <a:rPr lang="en-US" sz="2800" dirty="0"/>
              <a:t>&lt;Blob&gt; or </a:t>
            </a:r>
            <a:r>
              <a:rPr lang="en-US" sz="2800" dirty="0" err="1"/>
              <a:t>ArrayList</a:t>
            </a:r>
            <a:r>
              <a:rPr lang="en-US" sz="2800" dirty="0"/>
              <a:t>&lt;String&gt;)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ArrayList</a:t>
            </a:r>
            <a:r>
              <a:rPr lang="en-US" sz="2800" dirty="0"/>
              <a:t> called a </a:t>
            </a:r>
            <a:r>
              <a:rPr lang="en-US" sz="2800" i="1" dirty="0"/>
              <a:t>generic</a:t>
            </a:r>
            <a:r>
              <a:rPr lang="en-US" sz="2800" dirty="0"/>
              <a:t> container because it can hold any type of object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All objects must be of same type (unlike Python)</a:t>
            </a:r>
          </a:p>
        </p:txBody>
      </p:sp>
    </p:spTree>
    <p:extLst>
      <p:ext uri="{BB962C8B-B14F-4D97-AF65-F5344CB8AC3E}">
        <p14:creationId xmlns:p14="http://schemas.microsoft.com/office/powerpoint/2010/main" val="6780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D5FDE5-8E72-B842-BD1B-A59B2E9D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" y="1255442"/>
            <a:ext cx="7211613" cy="55824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SmileGUI.java</a:t>
            </a:r>
            <a:r>
              <a:rPr lang="en-US" dirty="0"/>
              <a:t>: </a:t>
            </a:r>
            <a:r>
              <a:rPr lang="en-US" dirty="0" err="1"/>
              <a:t>DrawingGUI</a:t>
            </a:r>
            <a:r>
              <a:rPr lang="en-US" dirty="0"/>
              <a:t> has method to load and store images in a </a:t>
            </a:r>
            <a:r>
              <a:rPr lang="en-US" dirty="0" err="1"/>
              <a:t>BufferedImage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8058" y="1205753"/>
            <a:ext cx="419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BufferedImage</a:t>
            </a:r>
            <a:r>
              <a:rPr lang="en-US" b="1" dirty="0">
                <a:solidFill>
                  <a:srgbClr val="FF0000"/>
                </a:solidFill>
              </a:rPr>
              <a:t> instance variable to hold image that will be loaded from disk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011459" y="1604529"/>
            <a:ext cx="1508094" cy="96159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58816" y="4687644"/>
            <a:ext cx="419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Load image from disk with </a:t>
            </a:r>
            <a:r>
              <a:rPr lang="en-US" b="1" i="1" dirty="0" err="1">
                <a:solidFill>
                  <a:srgbClr val="FF0000"/>
                </a:solidFill>
              </a:rPr>
              <a:t>loadImage</a:t>
            </a:r>
            <a:r>
              <a:rPr lang="en-US" b="1" i="1" dirty="0">
                <a:solidFill>
                  <a:srgbClr val="FF0000"/>
                </a:solidFill>
              </a:rPr>
              <a:t>()</a:t>
            </a:r>
            <a:r>
              <a:rPr lang="en-US" b="1" dirty="0">
                <a:solidFill>
                  <a:srgbClr val="FF0000"/>
                </a:solidFill>
              </a:rPr>
              <a:t> method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34600" y="4973733"/>
            <a:ext cx="471551" cy="35241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1369" y="5878689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Call constructor, passing newly loaded image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3324487" y="5977790"/>
            <a:ext cx="576882" cy="855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64339" y="3555186"/>
            <a:ext cx="419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Override </a:t>
            </a:r>
            <a:r>
              <a:rPr lang="en-US" b="1" i="1" dirty="0">
                <a:solidFill>
                  <a:srgbClr val="FF0000"/>
                </a:solidFill>
              </a:rPr>
              <a:t>draw() </a:t>
            </a:r>
            <a:r>
              <a:rPr lang="en-US" b="1" dirty="0">
                <a:solidFill>
                  <a:srgbClr val="FF0000"/>
                </a:solidFill>
              </a:rPr>
              <a:t>to show image instead of asking each Blob to draw itself</a:t>
            </a:r>
          </a:p>
          <a:p>
            <a:r>
              <a:rPr lang="en-US" b="1" dirty="0">
                <a:solidFill>
                  <a:srgbClr val="FF0000"/>
                </a:solidFill>
              </a:rPr>
              <a:t>Remember </a:t>
            </a:r>
            <a:r>
              <a:rPr lang="en-US" b="1" i="1" dirty="0">
                <a:solidFill>
                  <a:srgbClr val="FF0000"/>
                </a:solidFill>
              </a:rPr>
              <a:t>draw()</a:t>
            </a:r>
            <a:r>
              <a:rPr lang="en-US" b="1" dirty="0">
                <a:solidFill>
                  <a:srgbClr val="FF0000"/>
                </a:solidFill>
              </a:rPr>
              <a:t> is called by </a:t>
            </a:r>
            <a:r>
              <a:rPr lang="en-US" b="1" i="1" dirty="0">
                <a:solidFill>
                  <a:srgbClr val="FF0000"/>
                </a:solidFill>
              </a:rPr>
              <a:t>repaint()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3523432" y="4125881"/>
            <a:ext cx="1048568" cy="20897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02966" y="3118697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Store image in instance variable 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2526084" y="3217798"/>
            <a:ext cx="576882" cy="855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FA89CB-5AF0-6F4B-8CDE-CEF44066CA87}"/>
              </a:ext>
            </a:extLst>
          </p:cNvPr>
          <p:cNvSpPr txBox="1"/>
          <p:nvPr/>
        </p:nvSpPr>
        <p:spPr>
          <a:xfrm>
            <a:off x="557164" y="3395916"/>
            <a:ext cx="418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Trigger </a:t>
            </a:r>
            <a:r>
              <a:rPr lang="en-US" b="1" i="1" dirty="0">
                <a:solidFill>
                  <a:srgbClr val="FF0000"/>
                </a:solidFill>
              </a:rPr>
              <a:t>draw()</a:t>
            </a:r>
            <a:r>
              <a:rPr lang="en-US" b="1" dirty="0">
                <a:solidFill>
                  <a:srgbClr val="FF0000"/>
                </a:solidFill>
              </a:rPr>
              <a:t> method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6B6D0A-E03E-C543-A555-BC96D6AA1046}"/>
              </a:ext>
            </a:extLst>
          </p:cNvPr>
          <p:cNvCxnSpPr>
            <a:cxnSpLocks/>
          </p:cNvCxnSpPr>
          <p:nvPr/>
        </p:nvCxnSpPr>
        <p:spPr>
          <a:xfrm flipH="1" flipV="1">
            <a:off x="1579592" y="3340624"/>
            <a:ext cx="494872" cy="8837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602271-232D-88F2-F212-AD1ACA4D0180}"/>
              </a:ext>
            </a:extLst>
          </p:cNvPr>
          <p:cNvSpPr txBox="1"/>
          <p:nvPr/>
        </p:nvSpPr>
        <p:spPr>
          <a:xfrm>
            <a:off x="4295846" y="2259219"/>
            <a:ext cx="407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BufferedImage</a:t>
            </a:r>
            <a:r>
              <a:rPr lang="en-US" b="1" dirty="0">
                <a:solidFill>
                  <a:srgbClr val="FF0000"/>
                </a:solidFill>
              </a:rPr>
              <a:t> has helpful </a:t>
            </a:r>
            <a:r>
              <a:rPr lang="en-US" b="1" i="1" dirty="0" err="1">
                <a:solidFill>
                  <a:srgbClr val="FF0000"/>
                </a:solidFill>
              </a:rPr>
              <a:t>getWidth</a:t>
            </a:r>
            <a:r>
              <a:rPr lang="en-US" b="1" i="1" dirty="0">
                <a:solidFill>
                  <a:srgbClr val="FF0000"/>
                </a:solidFill>
              </a:rPr>
              <a:t>()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i="1" dirty="0" err="1">
                <a:solidFill>
                  <a:srgbClr val="FF0000"/>
                </a:solidFill>
              </a:rPr>
              <a:t>getHeight</a:t>
            </a:r>
            <a:r>
              <a:rPr lang="en-US" b="1" i="1" dirty="0">
                <a:solidFill>
                  <a:srgbClr val="FF0000"/>
                </a:solidFill>
              </a:rPr>
              <a:t>() </a:t>
            </a:r>
            <a:r>
              <a:rPr lang="en-US" b="1" dirty="0">
                <a:solidFill>
                  <a:srgbClr val="FF0000"/>
                </a:solidFill>
              </a:rPr>
              <a:t>methods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B53634-EA21-9EE4-A9EA-431876780DA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707704" y="2582385"/>
            <a:ext cx="588142" cy="27967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9" grpId="0"/>
      <p:bldP spid="22" grpId="0"/>
      <p:bldP spid="17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42FD7A-9AF0-ED4C-A17F-3F9CC15B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" y="1255442"/>
            <a:ext cx="7211613" cy="55824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SmileGUI.java</a:t>
            </a:r>
            <a:r>
              <a:rPr lang="en-US" dirty="0"/>
              <a:t>: </a:t>
            </a:r>
            <a:r>
              <a:rPr lang="en-US" dirty="0" err="1"/>
              <a:t>DrawingGUI</a:t>
            </a:r>
            <a:r>
              <a:rPr lang="en-US" dirty="0"/>
              <a:t> has method to load and store images in a </a:t>
            </a:r>
            <a:r>
              <a:rPr lang="en-US" dirty="0" err="1"/>
              <a:t>BufferedImage</a:t>
            </a:r>
            <a:endParaRPr lang="en-US" dirty="0"/>
          </a:p>
        </p:txBody>
      </p:sp>
      <p:pic>
        <p:nvPicPr>
          <p:cNvPr id="7" name="Picture 6" descr="Screen Shot 2017-12-29 at 12.2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902634"/>
            <a:ext cx="3708400" cy="398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7586" y="1605591"/>
            <a:ext cx="185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75798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WanderingImage.java</a:t>
            </a:r>
            <a:r>
              <a:rPr lang="en-US" dirty="0"/>
              <a:t>: Creates a new Blob subclass that shows image instead of oval</a:t>
            </a:r>
          </a:p>
        </p:txBody>
      </p:sp>
      <p:pic>
        <p:nvPicPr>
          <p:cNvPr id="4" name="Picture 3" descr="Screen Shot 2017-12-29 at 12.32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8323" r="39502" b="52957"/>
          <a:stretch/>
        </p:blipFill>
        <p:spPr>
          <a:xfrm>
            <a:off x="376449" y="1782032"/>
            <a:ext cx="6366939" cy="3690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454" y="2946314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Store image in </a:t>
            </a:r>
            <a:r>
              <a:rPr lang="en-US" b="1" i="1" dirty="0" err="1">
                <a:solidFill>
                  <a:srgbClr val="FF0000"/>
                </a:solidFill>
              </a:rPr>
              <a:t>BufferedImage</a:t>
            </a:r>
            <a:r>
              <a:rPr lang="en-US" b="1" dirty="0">
                <a:solidFill>
                  <a:srgbClr val="FF0000"/>
                </a:solidFill>
              </a:rPr>
              <a:t> instance variable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3417572" y="3045415"/>
            <a:ext cx="576882" cy="855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2834" y="3999351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Save image in constructor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2262734" y="3976172"/>
            <a:ext cx="430100" cy="20784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69996" y="4314471"/>
            <a:ext cx="319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Override Wanderer’s </a:t>
            </a:r>
            <a:r>
              <a:rPr lang="en-US" b="1" i="1" dirty="0">
                <a:solidFill>
                  <a:srgbClr val="FF0000"/>
                </a:solidFill>
              </a:rPr>
              <a:t>draw()</a:t>
            </a:r>
            <a:r>
              <a:rPr lang="en-US" b="1" dirty="0">
                <a:solidFill>
                  <a:srgbClr val="FF0000"/>
                </a:solidFill>
              </a:rPr>
              <a:t> function to show image instead of calling </a:t>
            </a:r>
            <a:r>
              <a:rPr lang="en-US" b="1" i="1" dirty="0" err="1">
                <a:solidFill>
                  <a:srgbClr val="FF0000"/>
                </a:solidFill>
              </a:rPr>
              <a:t>fillOval</a:t>
            </a:r>
            <a:r>
              <a:rPr lang="en-US" b="1" i="1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713259" y="4564049"/>
            <a:ext cx="1892411" cy="7156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1369" y="1922311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Inherit from Wanderer, no need to duplicate code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3417572" y="2106977"/>
            <a:ext cx="483797" cy="62591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6603" y="5370920"/>
            <a:ext cx="7061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 how little code has to change for the Blob to do something completely different (this is all the code for the </a:t>
            </a:r>
            <a:r>
              <a:rPr lang="en-US" b="1" dirty="0" err="1">
                <a:solidFill>
                  <a:srgbClr val="FF0000"/>
                </a:solidFill>
              </a:rPr>
              <a:t>WanderingImage</a:t>
            </a:r>
            <a:r>
              <a:rPr lang="en-US" b="1" dirty="0">
                <a:solidFill>
                  <a:srgbClr val="FF0000"/>
                </a:solidFill>
              </a:rPr>
              <a:t> class)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BlobGUI2.java makes minor tweak to add ability to use </a:t>
            </a:r>
            <a:r>
              <a:rPr lang="en-US" b="1" dirty="0" err="1">
                <a:solidFill>
                  <a:srgbClr val="FF0000"/>
                </a:solidFill>
              </a:rPr>
              <a:t>WanderingImage</a:t>
            </a:r>
            <a:r>
              <a:rPr lang="en-US" b="1" dirty="0">
                <a:solidFill>
                  <a:srgbClr val="FF0000"/>
                </a:solidFill>
              </a:rPr>
              <a:t> Blobs on graphics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0150" y="3653006"/>
            <a:ext cx="390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Call Wander constructor</a:t>
            </a:r>
          </a:p>
          <a:p>
            <a:r>
              <a:rPr lang="en-US" b="1" dirty="0">
                <a:solidFill>
                  <a:srgbClr val="FF0000"/>
                </a:solidFill>
              </a:rPr>
              <a:t>Set r based on max of height or width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5063887" y="3752113"/>
            <a:ext cx="376263" cy="22405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5" grpId="0" build="p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BlobGUI2: Can now add </a:t>
            </a:r>
            <a:r>
              <a:rPr lang="en-US" dirty="0" err="1"/>
              <a:t>WanderingImage</a:t>
            </a:r>
            <a:r>
              <a:rPr lang="en-US" dirty="0"/>
              <a:t> Blobs</a:t>
            </a:r>
          </a:p>
        </p:txBody>
      </p:sp>
      <p:pic>
        <p:nvPicPr>
          <p:cNvPr id="4" name="Picture 3" descr="Screen Shot 2017-12-29 at 12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2" y="925868"/>
            <a:ext cx="8172124" cy="6577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764" y="3100126"/>
            <a:ext cx="19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WanderingImages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759324" y="2992219"/>
            <a:ext cx="611705" cy="21943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32211" y="3469458"/>
            <a:ext cx="731387" cy="30738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0139" y="2103164"/>
            <a:ext cx="19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Pulsar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32211" y="2478165"/>
            <a:ext cx="525269" cy="27467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4704" y="4668843"/>
            <a:ext cx="19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Pulsar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33264" y="4560936"/>
            <a:ext cx="611705" cy="21943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1724" y="1783014"/>
            <a:ext cx="19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Bouncer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2679536" y="1967680"/>
            <a:ext cx="232188" cy="2465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02952" y="5353193"/>
            <a:ext cx="19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Bouncer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2944969" y="5537859"/>
            <a:ext cx="757983" cy="12740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00824" y="5086773"/>
            <a:ext cx="1369688" cy="45108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19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13" y="1652201"/>
            <a:ext cx="70598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Multiple blobs: lists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Images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Animated images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4830" y="3626785"/>
            <a:ext cx="505250" cy="573491"/>
          </a:xfrm>
          <a:prstGeom prst="rightArrow">
            <a:avLst/>
          </a:prstGeom>
          <a:solidFill>
            <a:srgbClr val="00703C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can represent colors as a 24-bit integer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534" y="3188386"/>
            <a:ext cx="8484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Java can use 24-bit integer to represent red, green, and blue color component intensity</a:t>
            </a:r>
          </a:p>
          <a:p>
            <a:endParaRPr lang="en-US" sz="2400" dirty="0"/>
          </a:p>
          <a:p>
            <a:r>
              <a:rPr lang="en-US" sz="2400" dirty="0"/>
              <a:t>Each color component has 8 bits, so intensity range for each component is 0-255:</a:t>
            </a:r>
          </a:p>
          <a:p>
            <a:pPr lvl="1"/>
            <a:r>
              <a:rPr lang="en-US" sz="2400" dirty="0"/>
              <a:t>0 = no color </a:t>
            </a:r>
          </a:p>
          <a:p>
            <a:pPr lvl="1"/>
            <a:r>
              <a:rPr lang="en-US" sz="2400" dirty="0"/>
              <a:t>255 = max color</a:t>
            </a:r>
          </a:p>
          <a:p>
            <a:pPr lvl="1"/>
            <a:endParaRPr lang="en-US" sz="2400" dirty="0"/>
          </a:p>
          <a:p>
            <a:r>
              <a:rPr lang="en-US" sz="2400" dirty="0"/>
              <a:t>Java provides a convenient Color class to store color values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0290" y="1864398"/>
            <a:ext cx="1196815" cy="567624"/>
          </a:xfrm>
          <a:prstGeom prst="rect">
            <a:avLst/>
          </a:prstGeom>
          <a:ln>
            <a:tail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53475" y="1864398"/>
            <a:ext cx="1196815" cy="567624"/>
          </a:xfrm>
          <a:prstGeom prst="rect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7105" y="1864398"/>
            <a:ext cx="1196815" cy="567624"/>
          </a:xfrm>
          <a:prstGeom prst="rect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7459" y="1504113"/>
            <a:ext cx="39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 </a:t>
            </a:r>
            <a:r>
              <a:rPr lang="en-US" dirty="0">
                <a:solidFill>
                  <a:srgbClr val="00703C"/>
                </a:solidFill>
              </a:rPr>
              <a:t>15               8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7                   0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2668" y="1497464"/>
            <a:ext cx="80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Bit</a:t>
            </a:r>
          </a:p>
        </p:txBody>
      </p:sp>
      <p:sp>
        <p:nvSpPr>
          <p:cNvPr id="21" name="Right Brace 20"/>
          <p:cNvSpPr/>
          <p:nvPr/>
        </p:nvSpPr>
        <p:spPr>
          <a:xfrm rot="5400000">
            <a:off x="3968837" y="797304"/>
            <a:ext cx="186170" cy="3563996"/>
          </a:xfrm>
          <a:prstGeom prst="rightBrac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61895" y="2610273"/>
            <a:ext cx="80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 bits</a:t>
            </a:r>
          </a:p>
        </p:txBody>
      </p:sp>
    </p:spTree>
    <p:extLst>
      <p:ext uri="{BB962C8B-B14F-4D97-AF65-F5344CB8AC3E}">
        <p14:creationId xmlns:p14="http://schemas.microsoft.com/office/powerpoint/2010/main" val="30719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WanderingPixel.java</a:t>
            </a:r>
            <a:r>
              <a:rPr lang="en-US" dirty="0"/>
              <a:t>: Makes colorful Blobs using Java’s Color class</a:t>
            </a:r>
          </a:p>
        </p:txBody>
      </p:sp>
      <p:pic>
        <p:nvPicPr>
          <p:cNvPr id="4" name="Picture 3" descr="Screen Shot 2017-12-29 at 1.09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t="7975" r="38338" b="50068"/>
          <a:stretch/>
        </p:blipFill>
        <p:spPr>
          <a:xfrm>
            <a:off x="106382" y="1728839"/>
            <a:ext cx="7075901" cy="4295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1369" y="1922311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Inherit from Wanderer, no need to duplicate code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417572" y="2106977"/>
            <a:ext cx="483797" cy="62591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69190" y="3817722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Store Blob color in instance variable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2712781" y="3923132"/>
            <a:ext cx="556409" cy="7925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1586" y="5459243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color in </a:t>
            </a:r>
            <a:r>
              <a:rPr lang="en-US" b="1" i="1" dirty="0">
                <a:solidFill>
                  <a:srgbClr val="FF0000"/>
                </a:solidFill>
              </a:rPr>
              <a:t>draw()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2958793" y="5020279"/>
            <a:ext cx="662793" cy="62363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4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03" y="2198482"/>
            <a:ext cx="3169920" cy="23774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Images are made up of pixels, each with a (</a:t>
            </a:r>
            <a:r>
              <a:rPr lang="en-US" dirty="0" err="1"/>
              <a:t>x,y</a:t>
            </a:r>
            <a:r>
              <a:rPr lang="en-US" dirty="0"/>
              <a:t>) location and a color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23577"/>
              </p:ext>
            </p:extLst>
          </p:nvPr>
        </p:nvGraphicFramePr>
        <p:xfrm>
          <a:off x="4367747" y="1811232"/>
          <a:ext cx="3963478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46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1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799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599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204" y="1703851"/>
            <a:ext cx="31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800 x 600 image</a:t>
            </a:r>
          </a:p>
        </p:txBody>
      </p:sp>
      <p:pic>
        <p:nvPicPr>
          <p:cNvPr id="6" name="Picture 5" descr="b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" y="2198482"/>
            <a:ext cx="3169920" cy="237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8864" y="1285625"/>
            <a:ext cx="426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Y axis counts downward!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67747" y="4584912"/>
            <a:ext cx="913818" cy="64805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81565" y="4244138"/>
            <a:ext cx="309769" cy="331784"/>
          </a:xfrm>
          <a:prstGeom prst="ellipse">
            <a:avLst/>
          </a:prstGeom>
          <a:ln w="38100">
            <a:solidFill>
              <a:srgbClr val="FF0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3638" y="5093619"/>
            <a:ext cx="7915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get and set image pixel colors (</a:t>
            </a:r>
            <a:r>
              <a:rPr lang="en-US" dirty="0" err="1">
                <a:latin typeface="Courier New"/>
                <a:cs typeface="Courier New"/>
              </a:rPr>
              <a:t>img</a:t>
            </a:r>
            <a:r>
              <a:rPr lang="en-US" sz="2400" dirty="0"/>
              <a:t> is </a:t>
            </a:r>
            <a:r>
              <a:rPr lang="en-US" sz="2400" dirty="0" err="1"/>
              <a:t>BufferedImage</a:t>
            </a:r>
            <a:r>
              <a:rPr lang="en-US" sz="2400" dirty="0"/>
              <a:t>)</a:t>
            </a:r>
          </a:p>
          <a:p>
            <a:r>
              <a:rPr lang="en-US" dirty="0" err="1">
                <a:latin typeface="Courier New"/>
                <a:cs typeface="Courier New"/>
              </a:rPr>
              <a:t>img.getRGB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x,y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sz="2400" dirty="0"/>
              <a:t>– returns Color of pixel at </a:t>
            </a:r>
            <a:r>
              <a:rPr lang="en-US" dirty="0" err="1">
                <a:latin typeface="Courier New"/>
                <a:cs typeface="Courier New"/>
              </a:rPr>
              <a:t>x,y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/>
                <a:cs typeface="Courier New"/>
              </a:rPr>
              <a:t>img.setRGB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x,y,color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sz="2400" dirty="0"/>
              <a:t>– sets Color of pixel at </a:t>
            </a:r>
            <a:r>
              <a:rPr lang="en-US" dirty="0" err="1">
                <a:latin typeface="Courier New"/>
                <a:cs typeface="Courier New"/>
              </a:rPr>
              <a:t>x,y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321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AnimatedImage.java</a:t>
            </a:r>
            <a:r>
              <a:rPr lang="en-US" dirty="0"/>
              <a:t>: Now we can have some fun with images</a:t>
            </a:r>
          </a:p>
        </p:txBody>
      </p:sp>
      <p:pic>
        <p:nvPicPr>
          <p:cNvPr id="4" name="Picture 3" descr="Screen Shot 2017-12-29 at 1.3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1" y="1403018"/>
            <a:ext cx="6861923" cy="5454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0765" y="1445862"/>
            <a:ext cx="280859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Pseudo code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Load image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Create 20,000 </a:t>
            </a:r>
            <a:r>
              <a:rPr lang="en-US" dirty="0" err="1"/>
              <a:t>WanderingPixels</a:t>
            </a:r>
            <a:r>
              <a:rPr lang="en-US" dirty="0"/>
              <a:t> (colorful blobs)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Randomly pick </a:t>
            </a:r>
            <a:r>
              <a:rPr lang="en-US" dirty="0" err="1"/>
              <a:t>x,y</a:t>
            </a:r>
            <a:r>
              <a:rPr lang="en-US" dirty="0"/>
              <a:t> location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 </a:t>
            </a:r>
            <a:r>
              <a:rPr lang="en-US" sz="1400" dirty="0" err="1">
                <a:latin typeface="Courier New"/>
                <a:cs typeface="Courier New"/>
              </a:rPr>
              <a:t>getRGB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x,y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dirty="0"/>
              <a:t> to pick up image color at </a:t>
            </a:r>
            <a:r>
              <a:rPr lang="en-US" dirty="0" err="1"/>
              <a:t>x,y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Set blob to that color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each timer tick, randomly choose 1,000 blob to step()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Image jitters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AnimatedImage.java</a:t>
            </a:r>
            <a:r>
              <a:rPr lang="en-US" dirty="0"/>
              <a:t> has actual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88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AnimatedImage.java</a:t>
            </a:r>
            <a:r>
              <a:rPr lang="en-US" dirty="0"/>
              <a:t>: Now we can have some fun with images</a:t>
            </a:r>
          </a:p>
        </p:txBody>
      </p:sp>
      <p:pic>
        <p:nvPicPr>
          <p:cNvPr id="4" name="Picture 3" descr="Screen Shot 2018-03-30 at 10.26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7762" r="29555" b="16904"/>
          <a:stretch/>
        </p:blipFill>
        <p:spPr>
          <a:xfrm>
            <a:off x="99454" y="1234540"/>
            <a:ext cx="5056836" cy="5559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6669" y="1855709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called </a:t>
            </a:r>
            <a:r>
              <a:rPr lang="en-US" b="1" i="1" dirty="0">
                <a:solidFill>
                  <a:srgbClr val="FF0000"/>
                </a:solidFill>
              </a:rPr>
              <a:t>blobs</a:t>
            </a:r>
            <a:r>
              <a:rPr lang="en-US" b="1" dirty="0">
                <a:solidFill>
                  <a:srgbClr val="FF0000"/>
                </a:solidFill>
              </a:rPr>
              <a:t> will hold 20,000 Blobs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950822" y="1782640"/>
            <a:ext cx="2565847" cy="25773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0061" y="5845136"/>
            <a:ext cx="496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Load background image</a:t>
            </a:r>
          </a:p>
          <a:p>
            <a:r>
              <a:rPr lang="en-US" b="1" dirty="0">
                <a:solidFill>
                  <a:srgbClr val="FF0000"/>
                </a:solidFill>
              </a:rPr>
              <a:t>Pass image to constructor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38256" y="6067097"/>
            <a:ext cx="1445902" cy="22187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82288" y="2314186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up </a:t>
            </a:r>
            <a:r>
              <a:rPr lang="en-US" b="1">
                <a:solidFill>
                  <a:srgbClr val="FF0000"/>
                </a:solidFill>
              </a:rPr>
              <a:t>graphics window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2723501" y="2314186"/>
            <a:ext cx="1458787" cy="18466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82288" y="1200150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Extend </a:t>
            </a:r>
            <a:r>
              <a:rPr lang="en-US" b="1" i="1" dirty="0" err="1">
                <a:solidFill>
                  <a:srgbClr val="FF0000"/>
                </a:solidFill>
              </a:rPr>
              <a:t>DrawingGUI</a:t>
            </a:r>
            <a:r>
              <a:rPr lang="en-US" b="1" dirty="0">
                <a:solidFill>
                  <a:srgbClr val="FF0000"/>
                </a:solidFill>
              </a:rPr>
              <a:t> to get functionality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2601096" y="1384816"/>
            <a:ext cx="1581192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3889" y="3149646"/>
            <a:ext cx="496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Create 20,000 Wandering Pixels (colored Blobs)</a:t>
            </a:r>
          </a:p>
          <a:p>
            <a:r>
              <a:rPr lang="en-US" b="1" dirty="0">
                <a:solidFill>
                  <a:srgbClr val="FF0000"/>
                </a:solidFill>
              </a:rPr>
              <a:t>Get blob color from random </a:t>
            </a:r>
            <a:r>
              <a:rPr lang="en-US" b="1" dirty="0" err="1">
                <a:solidFill>
                  <a:srgbClr val="FF0000"/>
                </a:solidFill>
              </a:rPr>
              <a:t>x,y</a:t>
            </a:r>
            <a:r>
              <a:rPr lang="en-US" b="1" dirty="0">
                <a:solidFill>
                  <a:srgbClr val="FF0000"/>
                </a:solidFill>
              </a:rPr>
              <a:t> location on image</a:t>
            </a:r>
          </a:p>
          <a:p>
            <a:r>
              <a:rPr lang="en-US" b="1" dirty="0">
                <a:solidFill>
                  <a:srgbClr val="FF0000"/>
                </a:solidFill>
              </a:rPr>
              <a:t>Add new Wandering Pixel to blobs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2187981" y="3149646"/>
            <a:ext cx="1075908" cy="4616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7539" y="3426645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 timer ticking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 flipV="1">
            <a:off x="772679" y="3511724"/>
            <a:ext cx="224860" cy="9958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47269" y="4709463"/>
            <a:ext cx="496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 each timer tick, randomly select 1,000 Wandering Pixels, then have those </a:t>
            </a:r>
            <a:r>
              <a:rPr lang="en-US" b="1" i="1" dirty="0">
                <a:solidFill>
                  <a:srgbClr val="FF0000"/>
                </a:solidFill>
              </a:rPr>
              <a:t>step()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2484477" y="5032629"/>
            <a:ext cx="662792" cy="24643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35813" y="5475804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repaint() </a:t>
            </a:r>
            <a:r>
              <a:rPr lang="en-US" b="1" dirty="0">
                <a:solidFill>
                  <a:srgbClr val="FF0000"/>
                </a:solidFill>
              </a:rPr>
              <a:t>screen when done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1185794" y="5660470"/>
            <a:ext cx="850019" cy="9294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7" grpId="0"/>
      <p:bldP spid="20" grpId="0"/>
      <p:bldP spid="23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 provide a consistent means of interaction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50" y="1200150"/>
            <a:ext cx="9028550" cy="5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ArrayList</a:t>
            </a:r>
            <a:r>
              <a:rPr lang="en-US" sz="2800" b="1" dirty="0"/>
              <a:t> methods</a:t>
            </a:r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add (E </a:t>
            </a:r>
            <a:r>
              <a:rPr lang="en-US" sz="2800" i="1" dirty="0" err="1"/>
              <a:t>elmt</a:t>
            </a:r>
            <a:r>
              <a:rPr lang="en-US" sz="2800" i="1" dirty="0"/>
              <a:t>) </a:t>
            </a:r>
            <a:r>
              <a:rPr lang="en-US" sz="2800" dirty="0"/>
              <a:t>– appends element </a:t>
            </a:r>
            <a:r>
              <a:rPr lang="en-US" sz="2800" i="1" dirty="0" err="1"/>
              <a:t>elmt</a:t>
            </a:r>
            <a:r>
              <a:rPr lang="en-US" sz="2800" dirty="0"/>
              <a:t> to end of list</a:t>
            </a:r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add (</a:t>
            </a:r>
            <a:r>
              <a:rPr lang="en-US" sz="2800" i="1" dirty="0" err="1"/>
              <a:t>int</a:t>
            </a:r>
            <a:r>
              <a:rPr lang="en-US" sz="2800" i="1" dirty="0"/>
              <a:t> index, E </a:t>
            </a:r>
            <a:r>
              <a:rPr lang="en-US" sz="2800" i="1" dirty="0" err="1"/>
              <a:t>elmt</a:t>
            </a:r>
            <a:r>
              <a:rPr lang="en-US" sz="2800" i="1" dirty="0"/>
              <a:t>) </a:t>
            </a:r>
            <a:r>
              <a:rPr lang="en-US" sz="2800" dirty="0"/>
              <a:t>– inserts element </a:t>
            </a:r>
            <a:r>
              <a:rPr lang="en-US" sz="2800" i="1" dirty="0" err="1"/>
              <a:t>elmt</a:t>
            </a:r>
            <a:r>
              <a:rPr lang="en-US" sz="2800" dirty="0"/>
              <a:t> at position </a:t>
            </a:r>
            <a:r>
              <a:rPr lang="en-US" sz="2800" i="1" dirty="0"/>
              <a:t>index</a:t>
            </a:r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get (</a:t>
            </a:r>
            <a:r>
              <a:rPr lang="en-US" sz="2800" i="1" dirty="0" err="1"/>
              <a:t>int</a:t>
            </a:r>
            <a:r>
              <a:rPr lang="en-US" sz="2800" i="1" dirty="0"/>
              <a:t> index) </a:t>
            </a:r>
            <a:r>
              <a:rPr lang="en-US" sz="2800" dirty="0"/>
              <a:t>– returns the element at position </a:t>
            </a:r>
            <a:r>
              <a:rPr lang="en-US" sz="2800" i="1" dirty="0"/>
              <a:t>index</a:t>
            </a:r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remove (</a:t>
            </a:r>
            <a:r>
              <a:rPr lang="en-US" sz="2800" i="1" dirty="0" err="1"/>
              <a:t>int</a:t>
            </a:r>
            <a:r>
              <a:rPr lang="en-US" sz="2800" i="1" dirty="0"/>
              <a:t> index) </a:t>
            </a:r>
            <a:r>
              <a:rPr lang="en-US" sz="2800" dirty="0"/>
              <a:t>– removes (and returns) the element at position </a:t>
            </a:r>
            <a:r>
              <a:rPr lang="en-US" sz="2800" i="1" dirty="0"/>
              <a:t>index</a:t>
            </a:r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set(</a:t>
            </a:r>
            <a:r>
              <a:rPr lang="en-US" sz="2800" i="1" dirty="0" err="1"/>
              <a:t>int</a:t>
            </a:r>
            <a:r>
              <a:rPr lang="en-US" sz="2800" i="1" dirty="0"/>
              <a:t> index, E </a:t>
            </a:r>
            <a:r>
              <a:rPr lang="en-US" sz="2800" i="1" dirty="0" err="1"/>
              <a:t>elmt</a:t>
            </a:r>
            <a:r>
              <a:rPr lang="en-US" sz="2800" i="1" dirty="0"/>
              <a:t>) </a:t>
            </a:r>
            <a:r>
              <a:rPr lang="en-US" sz="2800" dirty="0"/>
              <a:t>– sets item at position </a:t>
            </a:r>
            <a:r>
              <a:rPr lang="en-US" sz="2800" i="1" dirty="0"/>
              <a:t>index</a:t>
            </a:r>
            <a:r>
              <a:rPr lang="en-US" sz="2800" dirty="0"/>
              <a:t> to </a:t>
            </a:r>
            <a:r>
              <a:rPr lang="en-US" sz="2800" i="1" dirty="0" err="1"/>
              <a:t>elmt</a:t>
            </a:r>
            <a:endParaRPr lang="en-US" sz="2800" i="1" dirty="0"/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i="1" dirty="0"/>
              <a:t>size() </a:t>
            </a:r>
            <a:r>
              <a:rPr lang="en-US" sz="2800" dirty="0"/>
              <a:t>– returns the number of elements in the </a:t>
            </a:r>
            <a:r>
              <a:rPr lang="en-US" sz="2800" dirty="0" err="1"/>
              <a:t>ArrayList</a:t>
            </a:r>
            <a:endParaRPr lang="en-US" sz="2800" dirty="0"/>
          </a:p>
          <a:p>
            <a:endParaRPr lang="en-US" sz="105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Others on Oracle website</a:t>
            </a:r>
          </a:p>
        </p:txBody>
      </p:sp>
    </p:spTree>
    <p:extLst>
      <p:ext uri="{BB962C8B-B14F-4D97-AF65-F5344CB8AC3E}">
        <p14:creationId xmlns:p14="http://schemas.microsoft.com/office/powerpoint/2010/main" val="1258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12-29 at 1.4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01" y="1336408"/>
            <a:ext cx="3181216" cy="25603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PaintedImage.java</a:t>
            </a:r>
            <a:r>
              <a:rPr lang="en-US" dirty="0"/>
              <a:t>: Fade in image using two </a:t>
            </a:r>
            <a:r>
              <a:rPr lang="en-US" dirty="0" err="1"/>
              <a:t>BufferedImages</a:t>
            </a:r>
            <a:endParaRPr lang="en-US" dirty="0"/>
          </a:p>
        </p:txBody>
      </p:sp>
      <p:pic>
        <p:nvPicPr>
          <p:cNvPr id="4" name="Picture 3" descr="Screen Shot 2017-12-29 at 1.4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78" y="1349822"/>
            <a:ext cx="3183928" cy="2562503"/>
          </a:xfrm>
          <a:prstGeom prst="rect">
            <a:avLst/>
          </a:prstGeom>
        </p:spPr>
      </p:pic>
      <p:pic>
        <p:nvPicPr>
          <p:cNvPr id="5" name="Picture 4" descr="Screen Shot 2017-12-29 at 1.42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8" y="1339791"/>
            <a:ext cx="3181214" cy="256032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>
            <a:off x="1857457" y="2493517"/>
            <a:ext cx="2293895" cy="186183"/>
          </a:xfrm>
          <a:prstGeom prst="triangle">
            <a:avLst/>
          </a:prstGeom>
          <a:solidFill>
            <a:srgbClr val="00703C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4938942" y="2493517"/>
            <a:ext cx="2293895" cy="186183"/>
          </a:xfrm>
          <a:prstGeom prst="triangle">
            <a:avLst/>
          </a:prstGeom>
          <a:solidFill>
            <a:srgbClr val="00703C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346" y="3912325"/>
            <a:ext cx="84722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Pseudo code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Load image into </a:t>
            </a:r>
            <a:r>
              <a:rPr lang="en-US" sz="1400" dirty="0" err="1">
                <a:latin typeface="Courier New"/>
                <a:cs typeface="Courier New"/>
              </a:rPr>
              <a:t>BufferedImage</a:t>
            </a:r>
            <a:r>
              <a:rPr lang="en-US" sz="1400" dirty="0"/>
              <a:t> </a:t>
            </a:r>
            <a:r>
              <a:rPr lang="en-US" dirty="0"/>
              <a:t>called </a:t>
            </a:r>
            <a:r>
              <a:rPr lang="en-US" sz="1400" dirty="0">
                <a:latin typeface="Courier New"/>
                <a:cs typeface="Courier New"/>
              </a:rPr>
              <a:t>original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Create blank </a:t>
            </a:r>
            <a:r>
              <a:rPr lang="en-US" sz="1400" dirty="0" err="1">
                <a:latin typeface="Courier New"/>
                <a:cs typeface="Courier New"/>
              </a:rPr>
              <a:t>BufferedImage</a:t>
            </a:r>
            <a:r>
              <a:rPr lang="en-US" dirty="0"/>
              <a:t> called </a:t>
            </a:r>
            <a:r>
              <a:rPr lang="en-US" sz="1400" dirty="0">
                <a:latin typeface="Courier New"/>
                <a:cs typeface="Courier New"/>
              </a:rPr>
              <a:t>result</a:t>
            </a:r>
            <a:r>
              <a:rPr lang="en-US" dirty="0"/>
              <a:t> and display </a:t>
            </a:r>
            <a:r>
              <a:rPr lang="en-US" sz="1400" dirty="0">
                <a:latin typeface="Courier New"/>
                <a:cs typeface="Courier New"/>
              </a:rPr>
              <a:t>result</a:t>
            </a:r>
            <a:r>
              <a:rPr lang="en-US" dirty="0"/>
              <a:t> on screen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Create 20,000 Wanders at random </a:t>
            </a:r>
            <a:r>
              <a:rPr lang="en-US" dirty="0" err="1"/>
              <a:t>x,y</a:t>
            </a:r>
            <a:r>
              <a:rPr lang="en-US" dirty="0"/>
              <a:t> locations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each timer tick, randomly choose 5,000 Wanders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Pick up color from </a:t>
            </a:r>
            <a:r>
              <a:rPr lang="en-US" sz="1400" dirty="0">
                <a:latin typeface="Courier New"/>
                <a:cs typeface="Courier New"/>
              </a:rPr>
              <a:t>original</a:t>
            </a:r>
            <a:r>
              <a:rPr lang="en-US" dirty="0"/>
              <a:t> image at Wander’s </a:t>
            </a:r>
            <a:r>
              <a:rPr lang="en-US" dirty="0" err="1"/>
              <a:t>x,y</a:t>
            </a:r>
            <a:r>
              <a:rPr lang="en-US" dirty="0"/>
              <a:t> location with </a:t>
            </a:r>
            <a:r>
              <a:rPr lang="en-US" sz="1400" dirty="0" err="1">
                <a:latin typeface="Courier New"/>
                <a:cs typeface="Courier New"/>
              </a:rPr>
              <a:t>getRBG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x,y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Copy color to </a:t>
            </a:r>
            <a:r>
              <a:rPr lang="en-US" sz="1400" dirty="0">
                <a:latin typeface="Courier New"/>
                <a:cs typeface="Courier New"/>
              </a:rPr>
              <a:t>result</a:t>
            </a:r>
            <a:r>
              <a:rPr lang="en-US" dirty="0"/>
              <a:t> image with </a:t>
            </a:r>
            <a:r>
              <a:rPr lang="en-US" sz="1400" dirty="0" err="1">
                <a:latin typeface="Courier New"/>
                <a:cs typeface="Courier New"/>
              </a:rPr>
              <a:t>setRGB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x,y,color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Step Wander to move to nearby </a:t>
            </a:r>
            <a:r>
              <a:rPr lang="en-US" dirty="0" err="1"/>
              <a:t>x,y</a:t>
            </a:r>
            <a:r>
              <a:rPr lang="en-US" dirty="0"/>
              <a:t> location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Repaint result image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PaintedImage.java</a:t>
            </a:r>
            <a:r>
              <a:rPr lang="en-US" dirty="0"/>
              <a:t> has actual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35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PaintedImage.java</a:t>
            </a:r>
            <a:r>
              <a:rPr lang="en-US" dirty="0"/>
              <a:t>: Fade in image using two </a:t>
            </a:r>
            <a:r>
              <a:rPr lang="en-US" dirty="0" err="1"/>
              <a:t>BufferedImages</a:t>
            </a:r>
            <a:endParaRPr lang="en-US" dirty="0"/>
          </a:p>
        </p:txBody>
      </p:sp>
      <p:pic>
        <p:nvPicPr>
          <p:cNvPr id="6" name="Picture 5" descr="Screen Shot 2018-03-30 at 10.38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880" r="27212" b="16070"/>
          <a:stretch/>
        </p:blipFill>
        <p:spPr>
          <a:xfrm>
            <a:off x="76502" y="1257906"/>
            <a:ext cx="5171592" cy="5463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2288" y="1200150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Extend </a:t>
            </a:r>
            <a:r>
              <a:rPr lang="en-US" b="1" i="1" dirty="0" err="1">
                <a:solidFill>
                  <a:srgbClr val="FF0000"/>
                </a:solidFill>
              </a:rPr>
              <a:t>DrawingGUI</a:t>
            </a:r>
            <a:r>
              <a:rPr lang="en-US" b="1" dirty="0">
                <a:solidFill>
                  <a:srgbClr val="FF0000"/>
                </a:solidFill>
              </a:rPr>
              <a:t> to get functionality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601096" y="1384816"/>
            <a:ext cx="1581192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9441" y="6256723"/>
            <a:ext cx="496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main()</a:t>
            </a:r>
            <a:r>
              <a:rPr lang="en-US" b="1" dirty="0">
                <a:solidFill>
                  <a:srgbClr val="FF0000"/>
                </a:solidFill>
              </a:rPr>
              <a:t> loads image (code not shown on this slide), passes to constructor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4688" y="1880457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Set up GUI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3779240" y="2065123"/>
            <a:ext cx="555448" cy="8475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30633" y="2536292"/>
            <a:ext cx="496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Save original image</a:t>
            </a:r>
          </a:p>
          <a:p>
            <a:r>
              <a:rPr lang="en-US" b="1" dirty="0">
                <a:solidFill>
                  <a:srgbClr val="FF0000"/>
                </a:solidFill>
              </a:rPr>
              <a:t>Create new image called </a:t>
            </a:r>
            <a:r>
              <a:rPr lang="en-US" b="1" i="1" dirty="0">
                <a:solidFill>
                  <a:srgbClr val="FF0000"/>
                </a:solidFill>
              </a:rPr>
              <a:t>result </a:t>
            </a:r>
            <a:r>
              <a:rPr lang="en-US" b="1" dirty="0">
                <a:solidFill>
                  <a:srgbClr val="FF0000"/>
                </a:solidFill>
              </a:rPr>
              <a:t>(initially blank)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result</a:t>
            </a:r>
            <a:r>
              <a:rPr lang="en-US" b="1" dirty="0">
                <a:solidFill>
                  <a:srgbClr val="FF0000"/>
                </a:solidFill>
              </a:rPr>
              <a:t> will image will fade in original image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2954613" y="2673051"/>
            <a:ext cx="1676020" cy="32490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4613" y="3459622"/>
            <a:ext cx="61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Create 20,000 Wander Blobs at random </a:t>
            </a:r>
            <a:r>
              <a:rPr lang="en-US" b="1" dirty="0" err="1">
                <a:solidFill>
                  <a:srgbClr val="FF0000"/>
                </a:solidFill>
              </a:rPr>
              <a:t>x,y</a:t>
            </a:r>
            <a:r>
              <a:rPr lang="en-US" b="1" dirty="0">
                <a:solidFill>
                  <a:srgbClr val="FF0000"/>
                </a:solidFill>
              </a:rPr>
              <a:t> locations with r=1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2414467" y="3250508"/>
            <a:ext cx="540146" cy="39378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21569" y="3608617"/>
            <a:ext cx="4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 timer ticking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948635" y="3687693"/>
            <a:ext cx="172934" cy="10559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5742" y="4779395"/>
            <a:ext cx="5133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 timer tick choose 5,000 random Blobs</a:t>
            </a:r>
          </a:p>
          <a:p>
            <a:r>
              <a:rPr lang="en-US" b="1" dirty="0">
                <a:solidFill>
                  <a:srgbClr val="FF0000"/>
                </a:solidFill>
              </a:rPr>
              <a:t>Get </a:t>
            </a:r>
            <a:r>
              <a:rPr lang="en-US" b="1" i="1" dirty="0">
                <a:solidFill>
                  <a:srgbClr val="FF0000"/>
                </a:solidFill>
              </a:rPr>
              <a:t>color</a:t>
            </a:r>
            <a:r>
              <a:rPr lang="en-US" b="1" dirty="0">
                <a:solidFill>
                  <a:srgbClr val="FF0000"/>
                </a:solidFill>
              </a:rPr>
              <a:t> from </a:t>
            </a:r>
            <a:r>
              <a:rPr lang="en-US" b="1" i="1" dirty="0">
                <a:solidFill>
                  <a:srgbClr val="FF0000"/>
                </a:solidFill>
              </a:rPr>
              <a:t>original</a:t>
            </a:r>
            <a:r>
              <a:rPr lang="en-US" b="1" dirty="0">
                <a:solidFill>
                  <a:srgbClr val="FF0000"/>
                </a:solidFill>
              </a:rPr>
              <a:t> image at Blob’s </a:t>
            </a:r>
            <a:r>
              <a:rPr lang="en-US" b="1" i="1" dirty="0" err="1">
                <a:solidFill>
                  <a:srgbClr val="FF0000"/>
                </a:solidFill>
              </a:rPr>
              <a:t>x,y</a:t>
            </a:r>
            <a:r>
              <a:rPr lang="en-US" b="1" dirty="0">
                <a:solidFill>
                  <a:srgbClr val="FF0000"/>
                </a:solidFill>
              </a:rPr>
              <a:t> location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Copy </a:t>
            </a:r>
            <a:r>
              <a:rPr lang="en-US" b="1" i="1" dirty="0">
                <a:solidFill>
                  <a:srgbClr val="FF0000"/>
                </a:solidFill>
              </a:rPr>
              <a:t>color</a:t>
            </a:r>
            <a:r>
              <a:rPr lang="en-US" b="1" dirty="0">
                <a:solidFill>
                  <a:srgbClr val="FF0000"/>
                </a:solidFill>
              </a:rPr>
              <a:t> to </a:t>
            </a:r>
            <a:r>
              <a:rPr lang="en-US" b="1" i="1" dirty="0">
                <a:solidFill>
                  <a:srgbClr val="FF0000"/>
                </a:solidFill>
              </a:rPr>
              <a:t>result</a:t>
            </a:r>
            <a:r>
              <a:rPr lang="en-US" b="1" dirty="0">
                <a:solidFill>
                  <a:srgbClr val="FF0000"/>
                </a:solidFill>
              </a:rPr>
              <a:t> image at </a:t>
            </a:r>
            <a:r>
              <a:rPr lang="en-US" b="1" i="1" dirty="0" err="1">
                <a:solidFill>
                  <a:srgbClr val="FF0000"/>
                </a:solidFill>
              </a:rPr>
              <a:t>x,y</a:t>
            </a:r>
            <a:r>
              <a:rPr lang="en-US" b="1" dirty="0">
                <a:solidFill>
                  <a:srgbClr val="FF0000"/>
                </a:solidFill>
              </a:rPr>
              <a:t> location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step() blobs, then repaint()</a:t>
            </a:r>
            <a:r>
              <a:rPr lang="en-US" b="1" dirty="0">
                <a:solidFill>
                  <a:srgbClr val="FF0000"/>
                </a:solidFill>
              </a:rPr>
              <a:t> when done (calls </a:t>
            </a:r>
            <a:r>
              <a:rPr lang="en-US" b="1" i="1" dirty="0">
                <a:solidFill>
                  <a:srgbClr val="FF0000"/>
                </a:solidFill>
              </a:rPr>
              <a:t>draw()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result</a:t>
            </a:r>
            <a:r>
              <a:rPr lang="en-US" b="1" dirty="0">
                <a:solidFill>
                  <a:srgbClr val="FF0000"/>
                </a:solidFill>
              </a:rPr>
              <a:t> image gets colored in over time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845300" y="4957729"/>
            <a:ext cx="857437" cy="56556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14465" y="3945391"/>
            <a:ext cx="470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Show </a:t>
            </a:r>
            <a:r>
              <a:rPr lang="en-US" b="1" i="1" dirty="0">
                <a:solidFill>
                  <a:srgbClr val="FF0000"/>
                </a:solidFill>
              </a:rPr>
              <a:t>result</a:t>
            </a:r>
            <a:r>
              <a:rPr lang="en-US" b="1" dirty="0">
                <a:solidFill>
                  <a:srgbClr val="FF0000"/>
                </a:solidFill>
              </a:rPr>
              <a:t> image (was initially blank, but 5,000 pixels colored in every timer tick)</a:t>
            </a:r>
          </a:p>
          <a:p>
            <a:r>
              <a:rPr lang="en-US" b="1" dirty="0">
                <a:solidFill>
                  <a:srgbClr val="FF0000"/>
                </a:solidFill>
              </a:rPr>
              <a:t>blobs show up as black dots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904920" y="4215600"/>
            <a:ext cx="509546" cy="5355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22" grpId="0"/>
      <p:bldP spid="26" grpId="0"/>
      <p:bldP spid="29" grpId="0" build="p"/>
      <p:bldP spid="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objects;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86247" y="1455089"/>
            <a:ext cx="842838" cy="431815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4176" y="2410112"/>
            <a:ext cx="4315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Provide type of objects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 will hold in &lt;&gt; brackets (can’t be primitive)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Integer is the object version of </a:t>
            </a:r>
            <a:r>
              <a:rPr lang="en-US" b="1" dirty="0" err="1">
                <a:solidFill>
                  <a:srgbClr val="FF0000"/>
                </a:solidFill>
              </a:rPr>
              <a:t>int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can hold only </a:t>
            </a:r>
            <a:r>
              <a:rPr lang="en-US" b="1" i="1" u="sng" dirty="0">
                <a:solidFill>
                  <a:srgbClr val="FF0000"/>
                </a:solidFill>
              </a:rPr>
              <a:t>one</a:t>
            </a:r>
            <a:r>
              <a:rPr lang="en-US" b="1" dirty="0">
                <a:solidFill>
                  <a:srgbClr val="FF0000"/>
                </a:solidFill>
              </a:rPr>
              <a:t> type of object (unlike Python)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called generic containers because can hold any type of object (Integers, Doubles, Strings, Blobs)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Don’t need to specify length of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r>
              <a:rPr lang="en-US" b="1" dirty="0">
                <a:solidFill>
                  <a:srgbClr val="FF0000"/>
                </a:solidFill>
              </a:rPr>
              <a:t>, it can grow (unlike C array)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091772" y="2493516"/>
            <a:ext cx="1602404" cy="19283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171" y="5687720"/>
            <a:ext cx="516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Must import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IntelliJ Settings/Preferences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Select Editor-&gt;General-&gt;Auto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Check the "Add unambiguous imports on the fly"</a:t>
            </a:r>
          </a:p>
        </p:txBody>
      </p:sp>
    </p:spTree>
    <p:extLst>
      <p:ext uri="{BB962C8B-B14F-4D97-AF65-F5344CB8AC3E}">
        <p14:creationId xmlns:p14="http://schemas.microsoft.com/office/powerpoint/2010/main" val="25054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2410112"/>
            <a:ext cx="40758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appends item to end of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= type (Integer here)</a:t>
            </a:r>
          </a:p>
          <a:p>
            <a:pPr marL="742950" lvl="1" indent="-285750">
              <a:buFont typeface="Arial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dirty="0">
                <a:solidFill>
                  <a:srgbClr val="FF0000"/>
                </a:solidFill>
              </a:rPr>
              <a:t> = object (element) to add to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2303" y="2686348"/>
            <a:ext cx="1801873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2410112"/>
            <a:ext cx="40758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appends item to end of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= type (Integer here)</a:t>
            </a:r>
          </a:p>
          <a:p>
            <a:pPr marL="742950" lvl="1" indent="-285750">
              <a:buFont typeface="Arial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dirty="0">
                <a:solidFill>
                  <a:srgbClr val="FF0000"/>
                </a:solidFill>
              </a:rPr>
              <a:t> = object (element) to add to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2303" y="2686348"/>
            <a:ext cx="1801873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26825" y="2456959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28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892303" y="2686348"/>
            <a:ext cx="1801873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426825" y="2643131"/>
            <a:ext cx="431800" cy="334434"/>
          </a:xfrm>
          <a:prstGeom prst="rightArrow">
            <a:avLst/>
          </a:prstGeom>
          <a:solidFill>
            <a:srgbClr val="FF0000"/>
          </a:solidFill>
          <a:ln>
            <a:noFill/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8966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538" y="2410112"/>
            <a:ext cx="40758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appends item to end of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= type (Integer here)</a:t>
            </a:r>
          </a:p>
          <a:p>
            <a:pPr marL="742950" lvl="1" indent="-285750">
              <a:buFont typeface="Arial"/>
              <a:buChar char="•"/>
            </a:pP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dirty="0">
                <a:solidFill>
                  <a:srgbClr val="FF0000"/>
                </a:solidFill>
              </a:rPr>
              <a:t> = object (element) to add to </a:t>
            </a:r>
            <a:r>
              <a:rPr lang="en-US" b="1" dirty="0" err="1">
                <a:solidFill>
                  <a:srgbClr val="FF0000"/>
                </a:solidFill>
              </a:rPr>
              <a:t>ArrayList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46FC-A50A-414F-AF75-30B8D8911550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ArrayListDemo.java</a:t>
            </a:r>
            <a:r>
              <a:rPr lang="en-US" dirty="0"/>
              <a:t>: </a:t>
            </a:r>
            <a:r>
              <a:rPr lang="en-US" dirty="0" err="1"/>
              <a:t>ArrayLists</a:t>
            </a:r>
            <a:r>
              <a:rPr lang="en-US" dirty="0"/>
              <a:t> can hold multiple objects, provide useful methods</a:t>
            </a:r>
          </a:p>
        </p:txBody>
      </p:sp>
      <p:pic>
        <p:nvPicPr>
          <p:cNvPr id="4" name="Picture 3" descr="Screen Shot 2017-12-29 at 10.02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11753" r="31140" b="12132"/>
          <a:stretch/>
        </p:blipFill>
        <p:spPr>
          <a:xfrm>
            <a:off x="768594" y="1226746"/>
            <a:ext cx="5784606" cy="5608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3538" y="2410112"/>
            <a:ext cx="407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add(</a:t>
            </a:r>
            <a:r>
              <a:rPr lang="en-US" b="1" i="1" dirty="0" err="1">
                <a:solidFill>
                  <a:srgbClr val="FF0000"/>
                </a:solidFill>
              </a:rPr>
              <a:t>int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, E </a:t>
            </a:r>
            <a:r>
              <a:rPr lang="en-US" b="1" i="1" dirty="0" err="1">
                <a:solidFill>
                  <a:srgbClr val="FF0000"/>
                </a:solidFill>
              </a:rPr>
              <a:t>elmt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adds item at index 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ArrayLists</a:t>
            </a:r>
            <a:r>
              <a:rPr lang="en-US" b="1" dirty="0">
                <a:solidFill>
                  <a:srgbClr val="FF0000"/>
                </a:solidFill>
              </a:rPr>
              <a:t> are zero indexed (start at index 0, unlike </a:t>
            </a:r>
            <a:r>
              <a:rPr lang="en-US" b="1" dirty="0" err="1">
                <a:solidFill>
                  <a:srgbClr val="FF0000"/>
                </a:solidFill>
              </a:rPr>
              <a:t>Matlab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Items slide right to make room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65442" y="2686348"/>
            <a:ext cx="1728734" cy="27927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1957" y="5773240"/>
            <a:ext cx="2080346" cy="1061886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33538" y="5779891"/>
            <a:ext cx="15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ArrayList</a:t>
            </a:r>
            <a:r>
              <a:rPr lang="en-US" b="1" dirty="0"/>
              <a:t>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677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8966" y="6149223"/>
            <a:ext cx="392289" cy="307321"/>
          </a:xfrm>
          <a:prstGeom prst="rect">
            <a:avLst/>
          </a:prstGeom>
          <a:ln>
            <a:tailEnd type="non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79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m Piers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prstDash val="solid"/>
          <a:tailEnd type="non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prstDash val="solid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48084</TotalTime>
  <Words>2277</Words>
  <Application>Microsoft Macintosh PowerPoint</Application>
  <PresentationFormat>On-screen Show (4:3)</PresentationFormat>
  <Paragraphs>344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Tim Pierson Theme</vt:lpstr>
      <vt:lpstr>PowerPoint Presentation</vt:lpstr>
      <vt:lpstr>Agenda</vt:lpstr>
      <vt:lpstr>Java provides an ArrayList that can hold a collection of objects</vt:lpstr>
      <vt:lpstr>ArrayList methods provide a consistent means of interaction</vt:lpstr>
      <vt:lpstr>ArrayListDemo.java: ArrayLists can hold multiple objects;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ArrayListDemo.java: ArrayLists can hold multiple objects, provide useful methods</vt:lpstr>
      <vt:lpstr>BlobsDriver.java: ArrayList holds multiple Blobs, each of different subclass</vt:lpstr>
      <vt:lpstr>BlobsDriver.java: ArrayList holds multiple Blobs, each of different subclass</vt:lpstr>
      <vt:lpstr>BlobsDriver.java: ArrayList holds multiple Blobs, each of different subclass</vt:lpstr>
      <vt:lpstr>BlobsDriver.java: ArrayList holds multiple Blobs, each of different subclass</vt:lpstr>
      <vt:lpstr>BlobsGUI.java uses an ArrayList to store multiple Blobs</vt:lpstr>
      <vt:lpstr>BlobsGUI.java uses an ArrayList to store multiple Blobs</vt:lpstr>
      <vt:lpstr>BlobsGUI.java uses an ArrayList to store multiple Blobs</vt:lpstr>
      <vt:lpstr>BlobsGUI.java uses an ArrayList to store multiple Blobs</vt:lpstr>
      <vt:lpstr>BlobsGUI.java uses an ArrayList to store multiple Blobs</vt:lpstr>
      <vt:lpstr>Agenda</vt:lpstr>
      <vt:lpstr>SmileGUI.java: DrawingGUI has method to load and store images in a BufferedImage</vt:lpstr>
      <vt:lpstr>SmileGUI.java: DrawingGUI has method to load and store images in a BufferedImage</vt:lpstr>
      <vt:lpstr>WanderingImage.java: Creates a new Blob subclass that shows image instead of oval</vt:lpstr>
      <vt:lpstr>BlobGUI2: Can now add WanderingImage Blobs</vt:lpstr>
      <vt:lpstr>Agenda</vt:lpstr>
      <vt:lpstr>Java can represent colors as a 24-bit integer</vt:lpstr>
      <vt:lpstr>WanderingPixel.java: Makes colorful Blobs using Java’s Color class</vt:lpstr>
      <vt:lpstr>Images are made up of pixels, each with a (x,y) location and a color</vt:lpstr>
      <vt:lpstr>AnimatedImage.java: Now we can have some fun with images</vt:lpstr>
      <vt:lpstr>AnimatedImage.java: Now we can have some fun with images</vt:lpstr>
      <vt:lpstr>PaintedImage.java: Fade in image using two BufferedImages</vt:lpstr>
      <vt:lpstr>PaintedImage.java: Fade in image using two BufferedImages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Pierson</dc:creator>
  <cp:lastModifiedBy>Timothy J. Pierson</cp:lastModifiedBy>
  <cp:revision>1152</cp:revision>
  <cp:lastPrinted>2019-09-20T12:56:40Z</cp:lastPrinted>
  <dcterms:created xsi:type="dcterms:W3CDTF">2012-10-29T13:12:33Z</dcterms:created>
  <dcterms:modified xsi:type="dcterms:W3CDTF">2022-09-16T17:22:31Z</dcterms:modified>
</cp:coreProperties>
</file>