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4.xml" ContentType="application/vnd.openxmlformats-officedocument.presentationml.tags+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15.xml" ContentType="application/vnd.openxmlformats-officedocument.presentationml.tags+xml"/>
  <Override PartName="/ppt/notesSlides/notesSlide2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16.xml" ContentType="application/vnd.openxmlformats-officedocument.presentationml.tags+xml"/>
  <Override PartName="/ppt/notesSlides/notesSlide2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17.xml" ContentType="application/vnd.openxmlformats-officedocument.presentationml.tags+xml"/>
  <Override PartName="/ppt/notesSlides/notesSlide2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18.xml" ContentType="application/vnd.openxmlformats-officedocument.presentationml.tags+xml"/>
  <Override PartName="/ppt/notesSlides/notesSlide24.xml" ContentType="application/vnd.openxmlformats-officedocument.presentationml.notesSlide+xml"/>
  <Override PartName="/ppt/tags/tag19.xml" ContentType="application/vnd.openxmlformats-officedocument.presentationml.tags+xml"/>
  <Override PartName="/ppt/notesSlides/notesSlide2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20.xml" ContentType="application/vnd.openxmlformats-officedocument.presentationml.tags+xml"/>
  <Override PartName="/ppt/notesSlides/notesSlide26.xml" ContentType="application/vnd.openxmlformats-officedocument.presentationml.notesSlide+xml"/>
  <Override PartName="/ppt/tags/tag21.xml" ContentType="application/vnd.openxmlformats-officedocument.presentationml.tags+xml"/>
  <Override PartName="/ppt/notesSlides/notesSlide2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22.xml" ContentType="application/vnd.openxmlformats-officedocument.presentationml.tags+xml"/>
  <Override PartName="/ppt/notesSlides/notesSlide2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23.xml" ContentType="application/vnd.openxmlformats-officedocument.presentationml.tags+xml"/>
  <Override PartName="/ppt/notesSlides/notesSlide29.xml" ContentType="application/vnd.openxmlformats-officedocument.presentationml.notesSlide+xml"/>
  <Override PartName="/ppt/tags/tag24.xml" ContentType="application/vnd.openxmlformats-officedocument.presentationml.tags+xml"/>
  <Override PartName="/ppt/notesSlides/notesSlide30.xml" ContentType="application/vnd.openxmlformats-officedocument.presentationml.notesSlide+xml"/>
  <Override PartName="/ppt/tags/tag25.xml" ContentType="application/vnd.openxmlformats-officedocument.presentationml.tags+xml"/>
  <Override PartName="/ppt/notesSlides/notesSlide31.xml" ContentType="application/vnd.openxmlformats-officedocument.presentationml.notesSlide+xml"/>
  <Override PartName="/ppt/tags/tag26.xml" ContentType="application/vnd.openxmlformats-officedocument.presentationml.tags+xml"/>
  <Override PartName="/ppt/notesSlides/notesSlide32.xml" ContentType="application/vnd.openxmlformats-officedocument.presentationml.notesSlide+xml"/>
  <Override PartName="/ppt/tags/tag27.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40.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43.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44.xml" ContentType="application/vnd.openxmlformats-officedocument.presentationml.notesSlide+xml"/>
  <Override PartName="/ppt/tags/tag28.xml" ContentType="application/vnd.openxmlformats-officedocument.presentationml.tags+xml"/>
  <Override PartName="/ppt/notesSlides/notesSlide45.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29.xml" ContentType="application/vnd.openxmlformats-officedocument.presentationml.tags+xml"/>
  <Override PartName="/ppt/notesSlides/notesSlide46.xml" ContentType="application/vnd.openxmlformats-officedocument.presentationml.notesSlide+xml"/>
  <Override PartName="/ppt/tags/tag30.xml" ContentType="application/vnd.openxmlformats-officedocument.presentationml.tags+xml"/>
  <Override PartName="/ppt/notesSlides/notesSlide47.xml" ContentType="application/vnd.openxmlformats-officedocument.presentationml.notesSlide+xml"/>
  <Override PartName="/ppt/tags/tag31.xml" ContentType="application/vnd.openxmlformats-officedocument.presentationml.tags+xml"/>
  <Override PartName="/ppt/notesSlides/notesSlide48.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32.xml" ContentType="application/vnd.openxmlformats-officedocument.presentationml.tags+xml"/>
  <Override PartName="/ppt/notesSlides/notesSlide49.xml" ContentType="application/vnd.openxmlformats-officedocument.presentationml.notesSlide+xml"/>
  <Override PartName="/ppt/tags/tag33.xml" ContentType="application/vnd.openxmlformats-officedocument.presentationml.tags+xml"/>
  <Override PartName="/ppt/notesSlides/notesSlide50.xml" ContentType="application/vnd.openxmlformats-officedocument.presentationml.notesSlide+xml"/>
  <Override PartName="/ppt/tags/tag34.xml" ContentType="application/vnd.openxmlformats-officedocument.presentationml.tags+xml"/>
  <Override PartName="/ppt/notesSlides/notesSlide51.xml" ContentType="application/vnd.openxmlformats-officedocument.presentationml.notesSlide+xml"/>
  <Override PartName="/ppt/tags/tag35.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36.xml" ContentType="application/vnd.openxmlformats-officedocument.presentationml.tags+xml"/>
  <Override PartName="/ppt/notesSlides/notesSlide54.xml" ContentType="application/vnd.openxmlformats-officedocument.presentationml.notesSlide+xml"/>
  <Override PartName="/ppt/tags/tag37.xml" ContentType="application/vnd.openxmlformats-officedocument.presentationml.tags+xml"/>
  <Override PartName="/ppt/notesSlides/notesSlide55.xml" ContentType="application/vnd.openxmlformats-officedocument.presentationml.notesSlide+xml"/>
  <Override PartName="/ppt/tags/tag38.xml" ContentType="application/vnd.openxmlformats-officedocument.presentationml.tags+xml"/>
  <Override PartName="/ppt/notesSlides/notesSlide56.xml" ContentType="application/vnd.openxmlformats-officedocument.presentationml.notesSlide+xml"/>
  <Override PartName="/ppt/tags/tag39.xml" ContentType="application/vnd.openxmlformats-officedocument.presentationml.tags+xml"/>
  <Override PartName="/ppt/notesSlides/notesSlide57.xml" ContentType="application/vnd.openxmlformats-officedocument.presentationml.notesSlide+xml"/>
  <Override PartName="/ppt/tags/tag40.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41.xml" ContentType="application/vnd.openxmlformats-officedocument.presentationml.tags+xml"/>
  <Override PartName="/ppt/notesSlides/notesSlide60.xml" ContentType="application/vnd.openxmlformats-officedocument.presentationml.notesSlide+xml"/>
  <Override PartName="/ppt/tags/tag42.xml" ContentType="application/vnd.openxmlformats-officedocument.presentationml.tags+xml"/>
  <Override PartName="/ppt/notesSlides/notesSlide61.xml" ContentType="application/vnd.openxmlformats-officedocument.presentationml.notesSlide+xml"/>
  <Override PartName="/ppt/tags/tag43.xml" ContentType="application/vnd.openxmlformats-officedocument.presentationml.tags+xml"/>
  <Override PartName="/ppt/notesSlides/notesSlide62.xml" ContentType="application/vnd.openxmlformats-officedocument.presentationml.notesSlide+xml"/>
  <Override PartName="/ppt/tags/tag44.xml" ContentType="application/vnd.openxmlformats-officedocument.presentationml.tags+xml"/>
  <Override PartName="/ppt/notesSlides/notesSlide63.xml" ContentType="application/vnd.openxmlformats-officedocument.presentationml.notesSlide+xml"/>
  <Override PartName="/ppt/tags/tag45.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46.xml" ContentType="application/vnd.openxmlformats-officedocument.presentationml.tags+xml"/>
  <Override PartName="/ppt/notesSlides/notesSlide66.xml" ContentType="application/vnd.openxmlformats-officedocument.presentationml.notesSlide+xml"/>
  <Override PartName="/ppt/tags/tag47.xml" ContentType="application/vnd.openxmlformats-officedocument.presentationml.tags+xml"/>
  <Override PartName="/ppt/notesSlides/notesSlide67.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48.xml" ContentType="application/vnd.openxmlformats-officedocument.presentationml.tags+xml"/>
  <Override PartName="/ppt/notesSlides/notesSlide68.xml" ContentType="application/vnd.openxmlformats-officedocument.presentationml.notesSlide+xml"/>
  <Override PartName="/ppt/tags/tag49.xml" ContentType="application/vnd.openxmlformats-officedocument.presentationml.tags+xml"/>
  <Override PartName="/ppt/notesSlides/notesSlide69.xml" ContentType="application/vnd.openxmlformats-officedocument.presentationml.notesSlide+xml"/>
  <Override PartName="/ppt/tags/tag50.xml" ContentType="application/vnd.openxmlformats-officedocument.presentationml.tags+xml"/>
  <Override PartName="/ppt/notesSlides/notesSlide70.xml" ContentType="application/vnd.openxmlformats-officedocument.presentationml.notesSlide+xml"/>
  <Override PartName="/ppt/tags/tag51.xml" ContentType="application/vnd.openxmlformats-officedocument.presentationml.tags+xml"/>
  <Override PartName="/ppt/notesSlides/notesSlide71.xml" ContentType="application/vnd.openxmlformats-officedocument.presentationml.notesSlide+xml"/>
  <Override PartName="/ppt/tags/tag52.xml" ContentType="application/vnd.openxmlformats-officedocument.presentationml.tags+xml"/>
  <Override PartName="/ppt/notesSlides/notesSlide72.xml" ContentType="application/vnd.openxmlformats-officedocument.presentationml.notesSlide+xml"/>
  <Override PartName="/ppt/tags/tag53.xml" ContentType="application/vnd.openxmlformats-officedocument.presentationml.tags+xml"/>
  <Override PartName="/ppt/notesSlides/notesSlide73.xml" ContentType="application/vnd.openxmlformats-officedocument.presentationml.notesSlide+xml"/>
  <Override PartName="/ppt/tags/tag54.xml" ContentType="application/vnd.openxmlformats-officedocument.presentationml.tags+xml"/>
  <Override PartName="/ppt/notesSlides/notesSlide74.xml" ContentType="application/vnd.openxmlformats-officedocument.presentationml.notesSlide+xml"/>
  <Override PartName="/ppt/tags/tag55.xml" ContentType="application/vnd.openxmlformats-officedocument.presentationml.tags+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90.xml" ContentType="application/vnd.openxmlformats-officedocument.drawingml.chart+xml"/>
  <Override PartName="/ppt/charts/colors90.xml" ContentType="application/vnd.ms-office.chartcolorstyle+xml"/>
  <Override PartName="/ppt/charts/style90.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82"/>
  </p:notesMasterIdLst>
  <p:sldIdLst>
    <p:sldId id="256" r:id="rId2"/>
    <p:sldId id="488" r:id="rId3"/>
    <p:sldId id="517" r:id="rId4"/>
    <p:sldId id="500" r:id="rId5"/>
    <p:sldId id="328" r:id="rId6"/>
    <p:sldId id="504" r:id="rId7"/>
    <p:sldId id="516" r:id="rId8"/>
    <p:sldId id="294" r:id="rId9"/>
    <p:sldId id="417" r:id="rId10"/>
    <p:sldId id="513" r:id="rId11"/>
    <p:sldId id="511" r:id="rId12"/>
    <p:sldId id="506" r:id="rId13"/>
    <p:sldId id="259" r:id="rId14"/>
    <p:sldId id="473" r:id="rId15"/>
    <p:sldId id="447" r:id="rId16"/>
    <p:sldId id="443" r:id="rId17"/>
    <p:sldId id="441" r:id="rId18"/>
    <p:sldId id="442" r:id="rId19"/>
    <p:sldId id="489" r:id="rId20"/>
    <p:sldId id="478" r:id="rId21"/>
    <p:sldId id="479" r:id="rId22"/>
    <p:sldId id="518" r:id="rId23"/>
    <p:sldId id="480" r:id="rId24"/>
    <p:sldId id="483" r:id="rId25"/>
    <p:sldId id="482" r:id="rId26"/>
    <p:sldId id="288" r:id="rId27"/>
    <p:sldId id="465" r:id="rId28"/>
    <p:sldId id="468" r:id="rId29"/>
    <p:sldId id="420" r:id="rId30"/>
    <p:sldId id="484" r:id="rId31"/>
    <p:sldId id="485" r:id="rId32"/>
    <p:sldId id="359" r:id="rId33"/>
    <p:sldId id="424" r:id="rId34"/>
    <p:sldId id="393" r:id="rId35"/>
    <p:sldId id="350" r:id="rId36"/>
    <p:sldId id="351" r:id="rId37"/>
    <p:sldId id="346" r:id="rId38"/>
    <p:sldId id="347" r:id="rId39"/>
    <p:sldId id="348" r:id="rId40"/>
    <p:sldId id="349" r:id="rId41"/>
    <p:sldId id="383" r:id="rId42"/>
    <p:sldId id="472" r:id="rId43"/>
    <p:sldId id="521" r:id="rId44"/>
    <p:sldId id="314" r:id="rId45"/>
    <p:sldId id="435" r:id="rId46"/>
    <p:sldId id="298" r:id="rId47"/>
    <p:sldId id="470" r:id="rId48"/>
    <p:sldId id="426" r:id="rId49"/>
    <p:sldId id="429" r:id="rId50"/>
    <p:sldId id="434" r:id="rId51"/>
    <p:sldId id="313" r:id="rId52"/>
    <p:sldId id="308" r:id="rId53"/>
    <p:sldId id="394" r:id="rId54"/>
    <p:sldId id="387" r:id="rId55"/>
    <p:sldId id="389" r:id="rId56"/>
    <p:sldId id="261" r:id="rId57"/>
    <p:sldId id="264" r:id="rId58"/>
    <p:sldId id="265" r:id="rId59"/>
    <p:sldId id="391" r:id="rId60"/>
    <p:sldId id="269" r:id="rId61"/>
    <p:sldId id="523" r:id="rId62"/>
    <p:sldId id="522" r:id="rId63"/>
    <p:sldId id="380" r:id="rId64"/>
    <p:sldId id="372" r:id="rId65"/>
    <p:sldId id="377" r:id="rId66"/>
    <p:sldId id="378" r:id="rId67"/>
    <p:sldId id="379" r:id="rId68"/>
    <p:sldId id="281" r:id="rId69"/>
    <p:sldId id="519" r:id="rId70"/>
    <p:sldId id="291" r:id="rId71"/>
    <p:sldId id="524" r:id="rId72"/>
    <p:sldId id="397" r:id="rId73"/>
    <p:sldId id="400" r:id="rId74"/>
    <p:sldId id="402" r:id="rId75"/>
    <p:sldId id="405" r:id="rId76"/>
    <p:sldId id="409" r:id="rId77"/>
    <p:sldId id="408" r:id="rId78"/>
    <p:sldId id="410" r:id="rId79"/>
    <p:sldId id="411" r:id="rId80"/>
    <p:sldId id="515" r:id="rId81"/>
  </p:sldIdLst>
  <p:sldSz cx="12192000" cy="6858000"/>
  <p:notesSz cx="6858000" cy="9144000"/>
  <p:defaultTextStyle>
    <a:defPPr>
      <a:defRPr lang="en-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CECE"/>
    <a:srgbClr val="1D3C58"/>
    <a:srgbClr val="FF8261"/>
    <a:srgbClr val="4A78CA"/>
    <a:srgbClr val="CCECFF"/>
    <a:srgbClr val="FF1919"/>
    <a:srgbClr val="FF0000"/>
    <a:srgbClr val="E2A326"/>
    <a:srgbClr val="00B0F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1" autoAdjust="0"/>
    <p:restoredTop sz="72513" autoAdjust="0"/>
  </p:normalViewPr>
  <p:slideViewPr>
    <p:cSldViewPr snapToGrid="0" snapToObjects="1">
      <p:cViewPr varScale="1">
        <p:scale>
          <a:sx n="43" d="100"/>
          <a:sy n="43" d="100"/>
        </p:scale>
        <p:origin x="989" y="58"/>
      </p:cViewPr>
      <p:guideLst/>
    </p:cSldViewPr>
  </p:slideViewPr>
  <p:outlineViewPr>
    <p:cViewPr>
      <p:scale>
        <a:sx n="33" d="100"/>
        <a:sy n="33" d="100"/>
      </p:scale>
      <p:origin x="0" y="-4661"/>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29.xml"/><Relationship Id="rId1" Type="http://schemas.microsoft.com/office/2011/relationships/chartStyle" Target="style29.xml"/></Relationships>
</file>

<file path=ppt/charts/_rels/chart90.xml.rels><?xml version="1.0" encoding="UTF-8" standalone="yes"?>
<Relationships xmlns="http://schemas.openxmlformats.org/package/2006/relationships"><Relationship Id="rId3" Type="http://schemas.openxmlformats.org/officeDocument/2006/relationships/oleObject" Target="file:///C:\Users\cjdek\Desktop\Doppler%20Figures\3_4_doppler_tof_conceptual\sine_wave.xlsx" TargetMode="External"/><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81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C8DF-4745-A48A-CF0CDABC3BBD}"/>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5BFF-4CD7-96BF-8D63A7D9F13E}"/>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F2EE-49F7-AA18-409EC60C1BF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501-4305-A9DD-B3CF1E02454E}"/>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181B-4136-BCE1-49FAB95B96BC}"/>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bg2"/>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574A-4DDD-A55C-7A1AE8367F3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501-4305-A9DD-B3CF1E02454E}"/>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99E1-4EFF-A236-A7E5617E602A}"/>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bg2"/>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574A-4DDD-A55C-7A1AE8367F3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501-4305-A9DD-B3CF1E02454E}"/>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86952748910148E-2"/>
          <c:y val="1.7544093925829465E-2"/>
          <c:w val="0.92303189328044188"/>
          <c:h val="0.93567165560529197"/>
        </c:manualLayout>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5E20-4258-9805-CCA5E811627D}"/>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35B-46D4-A485-ED89F57E088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35B-46D4-A485-ED89F57E088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35B-46D4-A485-ED89F57E088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35B-46D4-A485-ED89F57E0889}"/>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66BB-4CCF-8213-B7916CDC4068}"/>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Sheet1!$A$11:$A$41</c:f>
              <c:numCache>
                <c:formatCode>General</c:formatCode>
                <c:ptCount val="3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numCache>
            </c:numRef>
          </c:cat>
          <c:val>
            <c:numRef>
              <c:f>Sheet1!$B$11:$B$41</c:f>
              <c:numCache>
                <c:formatCode>General</c:formatCode>
                <c:ptCount val="31"/>
                <c:pt idx="0">
                  <c:v>0.50000000000000011</c:v>
                </c:pt>
                <c:pt idx="1">
                  <c:v>0.40673664307580037</c:v>
                </c:pt>
                <c:pt idx="2">
                  <c:v>0.30901699437494745</c:v>
                </c:pt>
                <c:pt idx="3">
                  <c:v>0.20791169081775923</c:v>
                </c:pt>
                <c:pt idx="4">
                  <c:v>0.10452846326765346</c:v>
                </c:pt>
                <c:pt idx="5">
                  <c:v>2.8330202767046231E-16</c:v>
                </c:pt>
                <c:pt idx="6">
                  <c:v>-0.10452846326765333</c:v>
                </c:pt>
                <c:pt idx="7">
                  <c:v>-0.20791169081775934</c:v>
                </c:pt>
                <c:pt idx="8">
                  <c:v>-0.30901699437494734</c:v>
                </c:pt>
                <c:pt idx="9">
                  <c:v>-0.40673664307580004</c:v>
                </c:pt>
                <c:pt idx="10">
                  <c:v>-0.49999999999999978</c:v>
                </c:pt>
                <c:pt idx="11">
                  <c:v>-0.58778525229247303</c:v>
                </c:pt>
                <c:pt idx="12">
                  <c:v>-0.6691306063588579</c:v>
                </c:pt>
                <c:pt idx="13">
                  <c:v>-0.74314482547739402</c:v>
                </c:pt>
                <c:pt idx="14">
                  <c:v>-0.80901699437494734</c:v>
                </c:pt>
                <c:pt idx="15">
                  <c:v>-0.86602540378443871</c:v>
                </c:pt>
                <c:pt idx="16">
                  <c:v>-0.91354545764260098</c:v>
                </c:pt>
                <c:pt idx="17">
                  <c:v>-0.95105651629515353</c:v>
                </c:pt>
                <c:pt idx="18">
                  <c:v>-0.97814760073380569</c:v>
                </c:pt>
                <c:pt idx="19">
                  <c:v>-0.9945218953682734</c:v>
                </c:pt>
                <c:pt idx="20">
                  <c:v>-1</c:v>
                </c:pt>
                <c:pt idx="21">
                  <c:v>-0.9945218953682734</c:v>
                </c:pt>
                <c:pt idx="22">
                  <c:v>-0.97814760073380569</c:v>
                </c:pt>
                <c:pt idx="23">
                  <c:v>-0.95105651629515364</c:v>
                </c:pt>
                <c:pt idx="24">
                  <c:v>-0.91354545764260087</c:v>
                </c:pt>
                <c:pt idx="25">
                  <c:v>-0.86602540378443882</c:v>
                </c:pt>
                <c:pt idx="26">
                  <c:v>-0.80901699437494756</c:v>
                </c:pt>
                <c:pt idx="27">
                  <c:v>-0.74314482547739424</c:v>
                </c:pt>
                <c:pt idx="28">
                  <c:v>-0.66913060635885846</c:v>
                </c:pt>
                <c:pt idx="29">
                  <c:v>-0.58778525229247325</c:v>
                </c:pt>
                <c:pt idx="30">
                  <c:v>-0.50000000000000044</c:v>
                </c:pt>
              </c:numCache>
            </c:numRef>
          </c:val>
          <c:smooth val="0"/>
          <c:extLst>
            <c:ext xmlns:c16="http://schemas.microsoft.com/office/drawing/2014/chart" uri="{C3380CC4-5D6E-409C-BE32-E72D297353CC}">
              <c16:uniqueId val="{00000000-73A2-48CA-87C5-DD89D8FC15EE}"/>
            </c:ext>
          </c:extLst>
        </c:ser>
        <c:dLbls>
          <c:showLegendKey val="0"/>
          <c:showVal val="0"/>
          <c:showCatName val="0"/>
          <c:showSerName val="0"/>
          <c:showPercent val="0"/>
          <c:showBubbleSize val="0"/>
        </c:dLbls>
        <c:smooth val="0"/>
        <c:axId val="1810882944"/>
        <c:axId val="1810894944"/>
      </c:lineChart>
      <c:catAx>
        <c:axId val="1810882944"/>
        <c:scaling>
          <c:orientation val="minMax"/>
        </c:scaling>
        <c:delete val="1"/>
        <c:axPos val="b"/>
        <c:numFmt formatCode="General" sourceLinked="1"/>
        <c:majorTickMark val="none"/>
        <c:minorTickMark val="none"/>
        <c:tickLblPos val="nextTo"/>
        <c:crossAx val="1810894944"/>
        <c:crosses val="autoZero"/>
        <c:auto val="1"/>
        <c:lblAlgn val="ctr"/>
        <c:lblOffset val="100"/>
        <c:noMultiLvlLbl val="0"/>
      </c:catAx>
      <c:valAx>
        <c:axId val="1810894944"/>
        <c:scaling>
          <c:orientation val="minMax"/>
        </c:scaling>
        <c:delete val="1"/>
        <c:axPos val="l"/>
        <c:numFmt formatCode="General" sourceLinked="1"/>
        <c:majorTickMark val="none"/>
        <c:minorTickMark val="none"/>
        <c:tickLblPos val="nextTo"/>
        <c:crossAx val="181088294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655-4D8D-878A-5D46FD9A4F60}"/>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1AF2-4B67-9A5A-A60D1D069232}"/>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9202-4CEF-9702-1213B88B67FA}"/>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C26E-46D2-8B17-710B6CE6E29F}"/>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DD5A-4032-863C-E91B72B2C6D0}"/>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76200"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C26E-46D2-8B17-710B6CE6E29F}"/>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8100" cap="rnd">
              <a:solidFill>
                <a:schemeClr val="tx1"/>
              </a:solidFill>
              <a:round/>
            </a:ln>
            <a:effectLst/>
          </c:spPr>
          <c:marker>
            <c:symbol val="none"/>
          </c:marker>
          <c:cat>
            <c:numRef>
              <c:f>Sheet1!$A$11:$A$41</c:f>
              <c:numCache>
                <c:formatCode>General</c:formatCode>
                <c:ptCount val="3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numCache>
            </c:numRef>
          </c:cat>
          <c:val>
            <c:numRef>
              <c:f>Sheet1!$B$11:$B$41</c:f>
              <c:numCache>
                <c:formatCode>General</c:formatCode>
                <c:ptCount val="31"/>
                <c:pt idx="0">
                  <c:v>0.50000000000000011</c:v>
                </c:pt>
                <c:pt idx="1">
                  <c:v>0.40673664307580037</c:v>
                </c:pt>
                <c:pt idx="2">
                  <c:v>0.30901699437494745</c:v>
                </c:pt>
                <c:pt idx="3">
                  <c:v>0.20791169081775923</c:v>
                </c:pt>
                <c:pt idx="4">
                  <c:v>0.10452846326765346</c:v>
                </c:pt>
                <c:pt idx="5">
                  <c:v>2.8330202767046231E-16</c:v>
                </c:pt>
                <c:pt idx="6">
                  <c:v>-0.10452846326765333</c:v>
                </c:pt>
                <c:pt idx="7">
                  <c:v>-0.20791169081775934</c:v>
                </c:pt>
                <c:pt idx="8">
                  <c:v>-0.30901699437494734</c:v>
                </c:pt>
                <c:pt idx="9">
                  <c:v>-0.40673664307580004</c:v>
                </c:pt>
                <c:pt idx="10">
                  <c:v>-0.49999999999999978</c:v>
                </c:pt>
                <c:pt idx="11">
                  <c:v>-0.58778525229247303</c:v>
                </c:pt>
                <c:pt idx="12">
                  <c:v>-0.6691306063588579</c:v>
                </c:pt>
                <c:pt idx="13">
                  <c:v>-0.74314482547739402</c:v>
                </c:pt>
                <c:pt idx="14">
                  <c:v>-0.80901699437494734</c:v>
                </c:pt>
                <c:pt idx="15">
                  <c:v>-0.86602540378443871</c:v>
                </c:pt>
                <c:pt idx="16">
                  <c:v>-0.91354545764260098</c:v>
                </c:pt>
                <c:pt idx="17">
                  <c:v>-0.95105651629515353</c:v>
                </c:pt>
                <c:pt idx="18">
                  <c:v>-0.97814760073380569</c:v>
                </c:pt>
                <c:pt idx="19">
                  <c:v>-0.9945218953682734</c:v>
                </c:pt>
                <c:pt idx="20">
                  <c:v>-1</c:v>
                </c:pt>
                <c:pt idx="21">
                  <c:v>-0.9945218953682734</c:v>
                </c:pt>
                <c:pt idx="22">
                  <c:v>-0.97814760073380569</c:v>
                </c:pt>
                <c:pt idx="23">
                  <c:v>-0.95105651629515364</c:v>
                </c:pt>
                <c:pt idx="24">
                  <c:v>-0.91354545764260087</c:v>
                </c:pt>
                <c:pt idx="25">
                  <c:v>-0.86602540378443882</c:v>
                </c:pt>
                <c:pt idx="26">
                  <c:v>-0.80901699437494756</c:v>
                </c:pt>
                <c:pt idx="27">
                  <c:v>-0.74314482547739424</c:v>
                </c:pt>
                <c:pt idx="28">
                  <c:v>-0.66913060635885846</c:v>
                </c:pt>
                <c:pt idx="29">
                  <c:v>-0.58778525229247325</c:v>
                </c:pt>
                <c:pt idx="30">
                  <c:v>-0.50000000000000044</c:v>
                </c:pt>
              </c:numCache>
            </c:numRef>
          </c:val>
          <c:smooth val="0"/>
          <c:extLst>
            <c:ext xmlns:c16="http://schemas.microsoft.com/office/drawing/2014/chart" uri="{C3380CC4-5D6E-409C-BE32-E72D297353CC}">
              <c16:uniqueId val="{00000000-CA6E-493F-80D7-229DBD9C39AE}"/>
            </c:ext>
          </c:extLst>
        </c:ser>
        <c:dLbls>
          <c:showLegendKey val="0"/>
          <c:showVal val="0"/>
          <c:showCatName val="0"/>
          <c:showSerName val="0"/>
          <c:showPercent val="0"/>
          <c:showBubbleSize val="0"/>
        </c:dLbls>
        <c:smooth val="0"/>
        <c:axId val="1810882944"/>
        <c:axId val="1810894944"/>
      </c:lineChart>
      <c:catAx>
        <c:axId val="1810882944"/>
        <c:scaling>
          <c:orientation val="minMax"/>
        </c:scaling>
        <c:delete val="1"/>
        <c:axPos val="b"/>
        <c:numFmt formatCode="General" sourceLinked="1"/>
        <c:majorTickMark val="none"/>
        <c:minorTickMark val="none"/>
        <c:tickLblPos val="nextTo"/>
        <c:crossAx val="1810894944"/>
        <c:crosses val="autoZero"/>
        <c:auto val="1"/>
        <c:lblAlgn val="ctr"/>
        <c:lblOffset val="100"/>
        <c:noMultiLvlLbl val="0"/>
      </c:catAx>
      <c:valAx>
        <c:axId val="1810894944"/>
        <c:scaling>
          <c:orientation val="minMax"/>
        </c:scaling>
        <c:delete val="1"/>
        <c:axPos val="l"/>
        <c:numFmt formatCode="General" sourceLinked="1"/>
        <c:majorTickMark val="none"/>
        <c:minorTickMark val="none"/>
        <c:tickLblPos val="nextTo"/>
        <c:crossAx val="1810882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C524-4476-B1C4-CFA10D1E2A50}"/>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Sheet1!$A$11:$A$41</c:f>
              <c:numCache>
                <c:formatCode>General</c:formatCode>
                <c:ptCount val="3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numCache>
            </c:numRef>
          </c:cat>
          <c:val>
            <c:numRef>
              <c:f>Sheet1!$B$11:$B$41</c:f>
              <c:numCache>
                <c:formatCode>General</c:formatCode>
                <c:ptCount val="31"/>
                <c:pt idx="0">
                  <c:v>0.50000000000000011</c:v>
                </c:pt>
                <c:pt idx="1">
                  <c:v>0.40673664307580037</c:v>
                </c:pt>
                <c:pt idx="2">
                  <c:v>0.30901699437494745</c:v>
                </c:pt>
                <c:pt idx="3">
                  <c:v>0.20791169081775923</c:v>
                </c:pt>
                <c:pt idx="4">
                  <c:v>0.10452846326765346</c:v>
                </c:pt>
                <c:pt idx="5">
                  <c:v>2.8330202767046231E-16</c:v>
                </c:pt>
                <c:pt idx="6">
                  <c:v>-0.10452846326765333</c:v>
                </c:pt>
                <c:pt idx="7">
                  <c:v>-0.20791169081775934</c:v>
                </c:pt>
                <c:pt idx="8">
                  <c:v>-0.30901699437494734</c:v>
                </c:pt>
                <c:pt idx="9">
                  <c:v>-0.40673664307580004</c:v>
                </c:pt>
                <c:pt idx="10">
                  <c:v>-0.49999999999999978</c:v>
                </c:pt>
                <c:pt idx="11">
                  <c:v>-0.58778525229247303</c:v>
                </c:pt>
                <c:pt idx="12">
                  <c:v>-0.6691306063588579</c:v>
                </c:pt>
                <c:pt idx="13">
                  <c:v>-0.74314482547739402</c:v>
                </c:pt>
                <c:pt idx="14">
                  <c:v>-0.80901699437494734</c:v>
                </c:pt>
                <c:pt idx="15">
                  <c:v>-0.86602540378443871</c:v>
                </c:pt>
                <c:pt idx="16">
                  <c:v>-0.91354545764260098</c:v>
                </c:pt>
                <c:pt idx="17">
                  <c:v>-0.95105651629515353</c:v>
                </c:pt>
                <c:pt idx="18">
                  <c:v>-0.97814760073380569</c:v>
                </c:pt>
                <c:pt idx="19">
                  <c:v>-0.9945218953682734</c:v>
                </c:pt>
                <c:pt idx="20">
                  <c:v>-1</c:v>
                </c:pt>
                <c:pt idx="21">
                  <c:v>-0.9945218953682734</c:v>
                </c:pt>
                <c:pt idx="22">
                  <c:v>-0.97814760073380569</c:v>
                </c:pt>
                <c:pt idx="23">
                  <c:v>-0.95105651629515364</c:v>
                </c:pt>
                <c:pt idx="24">
                  <c:v>-0.91354545764260087</c:v>
                </c:pt>
                <c:pt idx="25">
                  <c:v>-0.86602540378443882</c:v>
                </c:pt>
                <c:pt idx="26">
                  <c:v>-0.80901699437494756</c:v>
                </c:pt>
                <c:pt idx="27">
                  <c:v>-0.74314482547739424</c:v>
                </c:pt>
                <c:pt idx="28">
                  <c:v>-0.66913060635885846</c:v>
                </c:pt>
                <c:pt idx="29">
                  <c:v>-0.58778525229247325</c:v>
                </c:pt>
                <c:pt idx="30">
                  <c:v>-0.50000000000000044</c:v>
                </c:pt>
              </c:numCache>
            </c:numRef>
          </c:val>
          <c:smooth val="0"/>
          <c:extLst>
            <c:ext xmlns:c16="http://schemas.microsoft.com/office/drawing/2014/chart" uri="{C3380CC4-5D6E-409C-BE32-E72D297353CC}">
              <c16:uniqueId val="{00000000-CDA2-46D4-B54F-D22E3C40DEF0}"/>
            </c:ext>
          </c:extLst>
        </c:ser>
        <c:dLbls>
          <c:showLegendKey val="0"/>
          <c:showVal val="0"/>
          <c:showCatName val="0"/>
          <c:showSerName val="0"/>
          <c:showPercent val="0"/>
          <c:showBubbleSize val="0"/>
        </c:dLbls>
        <c:smooth val="0"/>
        <c:axId val="1810882944"/>
        <c:axId val="1810894944"/>
      </c:lineChart>
      <c:catAx>
        <c:axId val="1810882944"/>
        <c:scaling>
          <c:orientation val="minMax"/>
        </c:scaling>
        <c:delete val="1"/>
        <c:axPos val="b"/>
        <c:numFmt formatCode="General" sourceLinked="1"/>
        <c:majorTickMark val="none"/>
        <c:minorTickMark val="none"/>
        <c:tickLblPos val="nextTo"/>
        <c:crossAx val="1810894944"/>
        <c:crosses val="autoZero"/>
        <c:auto val="1"/>
        <c:lblAlgn val="ctr"/>
        <c:lblOffset val="100"/>
        <c:noMultiLvlLbl val="0"/>
      </c:catAx>
      <c:valAx>
        <c:axId val="1810894944"/>
        <c:scaling>
          <c:orientation val="minMax"/>
        </c:scaling>
        <c:delete val="1"/>
        <c:axPos val="l"/>
        <c:numFmt formatCode="General" sourceLinked="1"/>
        <c:majorTickMark val="none"/>
        <c:minorTickMark val="none"/>
        <c:tickLblPos val="nextTo"/>
        <c:crossAx val="1810882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Sheet1!$A$11:$A$41</c:f>
              <c:numCache>
                <c:formatCode>General</c:formatCode>
                <c:ptCount val="3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numCache>
            </c:numRef>
          </c:cat>
          <c:val>
            <c:numRef>
              <c:f>Sheet1!$B$11:$B$41</c:f>
              <c:numCache>
                <c:formatCode>General</c:formatCode>
                <c:ptCount val="31"/>
                <c:pt idx="0">
                  <c:v>0.50000000000000011</c:v>
                </c:pt>
                <c:pt idx="1">
                  <c:v>0.40673664307580037</c:v>
                </c:pt>
                <c:pt idx="2">
                  <c:v>0.30901699437494745</c:v>
                </c:pt>
                <c:pt idx="3">
                  <c:v>0.20791169081775923</c:v>
                </c:pt>
                <c:pt idx="4">
                  <c:v>0.10452846326765346</c:v>
                </c:pt>
                <c:pt idx="5">
                  <c:v>2.8330202767046231E-16</c:v>
                </c:pt>
                <c:pt idx="6">
                  <c:v>-0.10452846326765333</c:v>
                </c:pt>
                <c:pt idx="7">
                  <c:v>-0.20791169081775934</c:v>
                </c:pt>
                <c:pt idx="8">
                  <c:v>-0.30901699437494734</c:v>
                </c:pt>
                <c:pt idx="9">
                  <c:v>-0.40673664307580004</c:v>
                </c:pt>
                <c:pt idx="10">
                  <c:v>-0.49999999999999978</c:v>
                </c:pt>
                <c:pt idx="11">
                  <c:v>-0.58778525229247303</c:v>
                </c:pt>
                <c:pt idx="12">
                  <c:v>-0.6691306063588579</c:v>
                </c:pt>
                <c:pt idx="13">
                  <c:v>-0.74314482547739402</c:v>
                </c:pt>
                <c:pt idx="14">
                  <c:v>-0.80901699437494734</c:v>
                </c:pt>
                <c:pt idx="15">
                  <c:v>-0.86602540378443871</c:v>
                </c:pt>
                <c:pt idx="16">
                  <c:v>-0.91354545764260098</c:v>
                </c:pt>
                <c:pt idx="17">
                  <c:v>-0.95105651629515353</c:v>
                </c:pt>
                <c:pt idx="18">
                  <c:v>-0.97814760073380569</c:v>
                </c:pt>
                <c:pt idx="19">
                  <c:v>-0.9945218953682734</c:v>
                </c:pt>
                <c:pt idx="20">
                  <c:v>-1</c:v>
                </c:pt>
                <c:pt idx="21">
                  <c:v>-0.9945218953682734</c:v>
                </c:pt>
                <c:pt idx="22">
                  <c:v>-0.97814760073380569</c:v>
                </c:pt>
                <c:pt idx="23">
                  <c:v>-0.95105651629515364</c:v>
                </c:pt>
                <c:pt idx="24">
                  <c:v>-0.91354545764260087</c:v>
                </c:pt>
                <c:pt idx="25">
                  <c:v>-0.86602540378443882</c:v>
                </c:pt>
                <c:pt idx="26">
                  <c:v>-0.80901699437494756</c:v>
                </c:pt>
                <c:pt idx="27">
                  <c:v>-0.74314482547739424</c:v>
                </c:pt>
                <c:pt idx="28">
                  <c:v>-0.66913060635885846</c:v>
                </c:pt>
                <c:pt idx="29">
                  <c:v>-0.58778525229247325</c:v>
                </c:pt>
                <c:pt idx="30">
                  <c:v>-0.50000000000000044</c:v>
                </c:pt>
              </c:numCache>
            </c:numRef>
          </c:val>
          <c:smooth val="0"/>
          <c:extLst>
            <c:ext xmlns:c16="http://schemas.microsoft.com/office/drawing/2014/chart" uri="{C3380CC4-5D6E-409C-BE32-E72D297353CC}">
              <c16:uniqueId val="{00000000-CDA2-46D4-B54F-D22E3C40DEF0}"/>
            </c:ext>
          </c:extLst>
        </c:ser>
        <c:dLbls>
          <c:showLegendKey val="0"/>
          <c:showVal val="0"/>
          <c:showCatName val="0"/>
          <c:showSerName val="0"/>
          <c:showPercent val="0"/>
          <c:showBubbleSize val="0"/>
        </c:dLbls>
        <c:smooth val="0"/>
        <c:axId val="1810882944"/>
        <c:axId val="1810894944"/>
      </c:lineChart>
      <c:catAx>
        <c:axId val="1810882944"/>
        <c:scaling>
          <c:orientation val="minMax"/>
        </c:scaling>
        <c:delete val="1"/>
        <c:axPos val="b"/>
        <c:numFmt formatCode="General" sourceLinked="1"/>
        <c:majorTickMark val="none"/>
        <c:minorTickMark val="none"/>
        <c:tickLblPos val="nextTo"/>
        <c:crossAx val="1810894944"/>
        <c:crosses val="autoZero"/>
        <c:auto val="1"/>
        <c:lblAlgn val="ctr"/>
        <c:lblOffset val="100"/>
        <c:noMultiLvlLbl val="0"/>
      </c:catAx>
      <c:valAx>
        <c:axId val="1810894944"/>
        <c:scaling>
          <c:orientation val="minMax"/>
        </c:scaling>
        <c:delete val="1"/>
        <c:axPos val="l"/>
        <c:numFmt formatCode="General" sourceLinked="1"/>
        <c:majorTickMark val="none"/>
        <c:minorTickMark val="none"/>
        <c:tickLblPos val="nextTo"/>
        <c:crossAx val="1810882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cat>
            <c:numRef>
              <c:f>Sheet1!$A$11:$A$41</c:f>
              <c:numCache>
                <c:formatCode>General</c:formatCode>
                <c:ptCount val="3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numCache>
            </c:numRef>
          </c:cat>
          <c:val>
            <c:numRef>
              <c:f>Sheet1!$B$11:$B$41</c:f>
              <c:numCache>
                <c:formatCode>General</c:formatCode>
                <c:ptCount val="31"/>
                <c:pt idx="0">
                  <c:v>0.50000000000000011</c:v>
                </c:pt>
                <c:pt idx="1">
                  <c:v>0.40673664307580037</c:v>
                </c:pt>
                <c:pt idx="2">
                  <c:v>0.30901699437494745</c:v>
                </c:pt>
                <c:pt idx="3">
                  <c:v>0.20791169081775923</c:v>
                </c:pt>
                <c:pt idx="4">
                  <c:v>0.10452846326765346</c:v>
                </c:pt>
                <c:pt idx="5">
                  <c:v>2.8330202767046231E-16</c:v>
                </c:pt>
                <c:pt idx="6">
                  <c:v>-0.10452846326765333</c:v>
                </c:pt>
                <c:pt idx="7">
                  <c:v>-0.20791169081775934</c:v>
                </c:pt>
                <c:pt idx="8">
                  <c:v>-0.30901699437494734</c:v>
                </c:pt>
                <c:pt idx="9">
                  <c:v>-0.40673664307580004</c:v>
                </c:pt>
                <c:pt idx="10">
                  <c:v>-0.49999999999999978</c:v>
                </c:pt>
                <c:pt idx="11">
                  <c:v>-0.58778525229247303</c:v>
                </c:pt>
                <c:pt idx="12">
                  <c:v>-0.6691306063588579</c:v>
                </c:pt>
                <c:pt idx="13">
                  <c:v>-0.74314482547739402</c:v>
                </c:pt>
                <c:pt idx="14">
                  <c:v>-0.80901699437494734</c:v>
                </c:pt>
                <c:pt idx="15">
                  <c:v>-0.86602540378443871</c:v>
                </c:pt>
                <c:pt idx="16">
                  <c:v>-0.91354545764260098</c:v>
                </c:pt>
                <c:pt idx="17">
                  <c:v>-0.95105651629515353</c:v>
                </c:pt>
                <c:pt idx="18">
                  <c:v>-0.97814760073380569</c:v>
                </c:pt>
                <c:pt idx="19">
                  <c:v>-0.9945218953682734</c:v>
                </c:pt>
                <c:pt idx="20">
                  <c:v>-1</c:v>
                </c:pt>
                <c:pt idx="21">
                  <c:v>-0.9945218953682734</c:v>
                </c:pt>
                <c:pt idx="22">
                  <c:v>-0.97814760073380569</c:v>
                </c:pt>
                <c:pt idx="23">
                  <c:v>-0.95105651629515364</c:v>
                </c:pt>
                <c:pt idx="24">
                  <c:v>-0.91354545764260087</c:v>
                </c:pt>
                <c:pt idx="25">
                  <c:v>-0.86602540378443882</c:v>
                </c:pt>
                <c:pt idx="26">
                  <c:v>-0.80901699437494756</c:v>
                </c:pt>
                <c:pt idx="27">
                  <c:v>-0.74314482547739424</c:v>
                </c:pt>
                <c:pt idx="28">
                  <c:v>-0.66913060635885846</c:v>
                </c:pt>
                <c:pt idx="29">
                  <c:v>-0.58778525229247325</c:v>
                </c:pt>
                <c:pt idx="30">
                  <c:v>-0.50000000000000044</c:v>
                </c:pt>
              </c:numCache>
            </c:numRef>
          </c:val>
          <c:smooth val="0"/>
          <c:extLst>
            <c:ext xmlns:c16="http://schemas.microsoft.com/office/drawing/2014/chart" uri="{C3380CC4-5D6E-409C-BE32-E72D297353CC}">
              <c16:uniqueId val="{00000000-BCE5-44D5-8F21-E02A0A2E0DC7}"/>
            </c:ext>
          </c:extLst>
        </c:ser>
        <c:dLbls>
          <c:showLegendKey val="0"/>
          <c:showVal val="0"/>
          <c:showCatName val="0"/>
          <c:showSerName val="0"/>
          <c:showPercent val="0"/>
          <c:showBubbleSize val="0"/>
        </c:dLbls>
        <c:smooth val="0"/>
        <c:axId val="1810882944"/>
        <c:axId val="1810894944"/>
      </c:lineChart>
      <c:catAx>
        <c:axId val="1810882944"/>
        <c:scaling>
          <c:orientation val="minMax"/>
        </c:scaling>
        <c:delete val="1"/>
        <c:axPos val="b"/>
        <c:numFmt formatCode="General" sourceLinked="1"/>
        <c:majorTickMark val="none"/>
        <c:minorTickMark val="none"/>
        <c:tickLblPos val="nextTo"/>
        <c:crossAx val="1810894944"/>
        <c:crosses val="autoZero"/>
        <c:auto val="1"/>
        <c:lblAlgn val="ctr"/>
        <c:lblOffset val="100"/>
        <c:noMultiLvlLbl val="0"/>
      </c:catAx>
      <c:valAx>
        <c:axId val="1810894944"/>
        <c:scaling>
          <c:orientation val="minMax"/>
        </c:scaling>
        <c:delete val="1"/>
        <c:axPos val="l"/>
        <c:numFmt formatCode="General" sourceLinked="1"/>
        <c:majorTickMark val="none"/>
        <c:minorTickMark val="none"/>
        <c:tickLblPos val="nextTo"/>
        <c:crossAx val="1810882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66BB-4CCF-8213-B7916CDC4068}"/>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tx1"/>
              </a:solidFill>
              <a:round/>
            </a:ln>
            <a:effectLst/>
          </c:spPr>
          <c:marker>
            <c:symbol val="none"/>
          </c:marker>
          <c:cat>
            <c:numRef>
              <c:f>Sheet1!$A$47:$A$106</c:f>
              <c:numCache>
                <c:formatCode>General</c:formatCode>
                <c:ptCount val="60"/>
                <c:pt idx="0">
                  <c:v>46</c:v>
                </c:pt>
                <c:pt idx="1">
                  <c:v>47</c:v>
                </c:pt>
                <c:pt idx="2">
                  <c:v>48</c:v>
                </c:pt>
                <c:pt idx="3">
                  <c:v>49</c:v>
                </c:pt>
                <c:pt idx="4">
                  <c:v>50</c:v>
                </c:pt>
                <c:pt idx="5">
                  <c:v>51</c:v>
                </c:pt>
                <c:pt idx="6">
                  <c:v>52</c:v>
                </c:pt>
                <c:pt idx="7">
                  <c:v>53</c:v>
                </c:pt>
                <c:pt idx="8">
                  <c:v>54</c:v>
                </c:pt>
                <c:pt idx="9">
                  <c:v>55</c:v>
                </c:pt>
                <c:pt idx="10">
                  <c:v>56</c:v>
                </c:pt>
                <c:pt idx="11">
                  <c:v>57</c:v>
                </c:pt>
                <c:pt idx="12">
                  <c:v>58</c:v>
                </c:pt>
                <c:pt idx="13">
                  <c:v>59</c:v>
                </c:pt>
                <c:pt idx="14">
                  <c:v>60</c:v>
                </c:pt>
                <c:pt idx="15">
                  <c:v>61</c:v>
                </c:pt>
                <c:pt idx="16">
                  <c:v>62</c:v>
                </c:pt>
                <c:pt idx="17">
                  <c:v>63</c:v>
                </c:pt>
                <c:pt idx="18">
                  <c:v>64</c:v>
                </c:pt>
                <c:pt idx="19">
                  <c:v>65</c:v>
                </c:pt>
                <c:pt idx="20">
                  <c:v>66</c:v>
                </c:pt>
                <c:pt idx="21">
                  <c:v>67</c:v>
                </c:pt>
                <c:pt idx="22">
                  <c:v>68</c:v>
                </c:pt>
                <c:pt idx="23">
                  <c:v>69</c:v>
                </c:pt>
                <c:pt idx="24">
                  <c:v>70</c:v>
                </c:pt>
                <c:pt idx="25">
                  <c:v>71</c:v>
                </c:pt>
                <c:pt idx="26">
                  <c:v>72</c:v>
                </c:pt>
                <c:pt idx="27">
                  <c:v>73</c:v>
                </c:pt>
                <c:pt idx="28">
                  <c:v>74</c:v>
                </c:pt>
                <c:pt idx="29">
                  <c:v>75</c:v>
                </c:pt>
                <c:pt idx="30">
                  <c:v>76</c:v>
                </c:pt>
                <c:pt idx="31">
                  <c:v>77</c:v>
                </c:pt>
                <c:pt idx="32">
                  <c:v>78</c:v>
                </c:pt>
                <c:pt idx="33">
                  <c:v>79</c:v>
                </c:pt>
                <c:pt idx="34">
                  <c:v>80</c:v>
                </c:pt>
                <c:pt idx="35">
                  <c:v>81</c:v>
                </c:pt>
                <c:pt idx="36">
                  <c:v>82</c:v>
                </c:pt>
                <c:pt idx="37">
                  <c:v>83</c:v>
                </c:pt>
                <c:pt idx="38">
                  <c:v>84</c:v>
                </c:pt>
                <c:pt idx="39">
                  <c:v>85</c:v>
                </c:pt>
                <c:pt idx="40">
                  <c:v>86</c:v>
                </c:pt>
                <c:pt idx="41">
                  <c:v>87</c:v>
                </c:pt>
                <c:pt idx="42">
                  <c:v>88</c:v>
                </c:pt>
                <c:pt idx="43">
                  <c:v>89</c:v>
                </c:pt>
                <c:pt idx="44">
                  <c:v>90</c:v>
                </c:pt>
                <c:pt idx="45">
                  <c:v>91</c:v>
                </c:pt>
                <c:pt idx="46">
                  <c:v>92</c:v>
                </c:pt>
                <c:pt idx="47">
                  <c:v>93</c:v>
                </c:pt>
                <c:pt idx="48">
                  <c:v>94</c:v>
                </c:pt>
                <c:pt idx="49">
                  <c:v>95</c:v>
                </c:pt>
                <c:pt idx="50">
                  <c:v>96</c:v>
                </c:pt>
                <c:pt idx="51">
                  <c:v>97</c:v>
                </c:pt>
                <c:pt idx="52">
                  <c:v>98</c:v>
                </c:pt>
                <c:pt idx="53">
                  <c:v>99</c:v>
                </c:pt>
                <c:pt idx="54">
                  <c:v>100</c:v>
                </c:pt>
                <c:pt idx="55">
                  <c:v>101</c:v>
                </c:pt>
                <c:pt idx="56">
                  <c:v>102</c:v>
                </c:pt>
                <c:pt idx="57">
                  <c:v>103</c:v>
                </c:pt>
                <c:pt idx="58">
                  <c:v>104</c:v>
                </c:pt>
                <c:pt idx="59">
                  <c:v>105</c:v>
                </c:pt>
              </c:numCache>
            </c:numRef>
          </c:cat>
          <c:val>
            <c:numRef>
              <c:f>Sheet1!$B$47:$B$106</c:f>
              <c:numCache>
                <c:formatCode>General</c:formatCode>
                <c:ptCount val="60"/>
                <c:pt idx="0">
                  <c:v>0.10452846326765299</c:v>
                </c:pt>
                <c:pt idx="1">
                  <c:v>0.20791169081775943</c:v>
                </c:pt>
                <c:pt idx="2">
                  <c:v>0.30901699437494723</c:v>
                </c:pt>
                <c:pt idx="3">
                  <c:v>0.40673664307579976</c:v>
                </c:pt>
                <c:pt idx="4">
                  <c:v>0.50000000000000011</c:v>
                </c:pt>
                <c:pt idx="5">
                  <c:v>0.58778525229247292</c:v>
                </c:pt>
                <c:pt idx="6">
                  <c:v>0.66913060635885846</c:v>
                </c:pt>
                <c:pt idx="7">
                  <c:v>0.74314482547739424</c:v>
                </c:pt>
                <c:pt idx="8">
                  <c:v>0.80901699437494734</c:v>
                </c:pt>
                <c:pt idx="9">
                  <c:v>0.86602540378443882</c:v>
                </c:pt>
                <c:pt idx="10">
                  <c:v>0.91354545764260098</c:v>
                </c:pt>
                <c:pt idx="11">
                  <c:v>0.95105651629515353</c:v>
                </c:pt>
                <c:pt idx="12">
                  <c:v>0.97814760073380569</c:v>
                </c:pt>
                <c:pt idx="13">
                  <c:v>0.99452189536827329</c:v>
                </c:pt>
                <c:pt idx="14">
                  <c:v>1</c:v>
                </c:pt>
                <c:pt idx="15">
                  <c:v>0.9945218953682734</c:v>
                </c:pt>
                <c:pt idx="16">
                  <c:v>0.9781476007338058</c:v>
                </c:pt>
                <c:pt idx="17">
                  <c:v>0.95105651629515364</c:v>
                </c:pt>
                <c:pt idx="18">
                  <c:v>0.91354545764260109</c:v>
                </c:pt>
                <c:pt idx="19">
                  <c:v>0.86602540378443904</c:v>
                </c:pt>
                <c:pt idx="20">
                  <c:v>0.80901699437494756</c:v>
                </c:pt>
                <c:pt idx="21">
                  <c:v>0.74314482547739458</c:v>
                </c:pt>
                <c:pt idx="22">
                  <c:v>0.66913060635885824</c:v>
                </c:pt>
                <c:pt idx="23">
                  <c:v>0.58778525229247336</c:v>
                </c:pt>
                <c:pt idx="24">
                  <c:v>0.50000000000000056</c:v>
                </c:pt>
                <c:pt idx="25">
                  <c:v>0.40673664307580021</c:v>
                </c:pt>
                <c:pt idx="26">
                  <c:v>0.30901699437494773</c:v>
                </c:pt>
                <c:pt idx="27">
                  <c:v>0.20791169081775993</c:v>
                </c:pt>
                <c:pt idx="28">
                  <c:v>0.10452846326765347</c:v>
                </c:pt>
                <c:pt idx="29">
                  <c:v>3.06287113727155E-16</c:v>
                </c:pt>
                <c:pt idx="30">
                  <c:v>-0.10452846326765287</c:v>
                </c:pt>
                <c:pt idx="31">
                  <c:v>-0.20791169081775845</c:v>
                </c:pt>
                <c:pt idx="32">
                  <c:v>-0.30901699437494712</c:v>
                </c:pt>
                <c:pt idx="33">
                  <c:v>-0.40673664307580043</c:v>
                </c:pt>
                <c:pt idx="34">
                  <c:v>-0.49999999999999922</c:v>
                </c:pt>
                <c:pt idx="35">
                  <c:v>-0.58778525229247292</c:v>
                </c:pt>
                <c:pt idx="36">
                  <c:v>-0.66913060635885713</c:v>
                </c:pt>
                <c:pt idx="37">
                  <c:v>-0.7431448254773948</c:v>
                </c:pt>
                <c:pt idx="38">
                  <c:v>-0.80901699437494723</c:v>
                </c:pt>
                <c:pt idx="39">
                  <c:v>-0.86602540378443882</c:v>
                </c:pt>
                <c:pt idx="40">
                  <c:v>-0.91354545764260053</c:v>
                </c:pt>
                <c:pt idx="41">
                  <c:v>-0.95105651629515342</c:v>
                </c:pt>
                <c:pt idx="42">
                  <c:v>-0.97814760073380536</c:v>
                </c:pt>
                <c:pt idx="43">
                  <c:v>-0.9945218953682734</c:v>
                </c:pt>
                <c:pt idx="44">
                  <c:v>-1</c:v>
                </c:pt>
                <c:pt idx="45">
                  <c:v>-0.99452189536827329</c:v>
                </c:pt>
                <c:pt idx="46">
                  <c:v>-0.9781476007338058</c:v>
                </c:pt>
                <c:pt idx="47">
                  <c:v>-0.95105651629515364</c:v>
                </c:pt>
                <c:pt idx="48">
                  <c:v>-0.91354545764260076</c:v>
                </c:pt>
                <c:pt idx="49">
                  <c:v>-0.86602540378443826</c:v>
                </c:pt>
                <c:pt idx="50">
                  <c:v>-0.80901699437494767</c:v>
                </c:pt>
                <c:pt idx="51">
                  <c:v>-0.74314482547739524</c:v>
                </c:pt>
                <c:pt idx="52">
                  <c:v>-0.6691306063588589</c:v>
                </c:pt>
                <c:pt idx="53">
                  <c:v>-0.58778525229247347</c:v>
                </c:pt>
                <c:pt idx="54">
                  <c:v>-0.49999999999999983</c:v>
                </c:pt>
                <c:pt idx="55">
                  <c:v>-0.40673664307580115</c:v>
                </c:pt>
                <c:pt idx="56">
                  <c:v>-0.30901699437494784</c:v>
                </c:pt>
                <c:pt idx="57">
                  <c:v>-0.2079116908177609</c:v>
                </c:pt>
                <c:pt idx="58">
                  <c:v>-0.10452846326765272</c:v>
                </c:pt>
                <c:pt idx="59">
                  <c:v>-4.28801959218017E-16</c:v>
                </c:pt>
              </c:numCache>
            </c:numRef>
          </c:val>
          <c:smooth val="0"/>
          <c:extLst>
            <c:ext xmlns:c16="http://schemas.microsoft.com/office/drawing/2014/chart" uri="{C3380CC4-5D6E-409C-BE32-E72D297353CC}">
              <c16:uniqueId val="{00000000-E655-4D8D-878A-5D46FD9A4F60}"/>
            </c:ext>
          </c:extLst>
        </c:ser>
        <c:dLbls>
          <c:showLegendKey val="0"/>
          <c:showVal val="0"/>
          <c:showCatName val="0"/>
          <c:showSerName val="0"/>
          <c:showPercent val="0"/>
          <c:showBubbleSize val="0"/>
        </c:dLbls>
        <c:smooth val="0"/>
        <c:axId val="33104368"/>
        <c:axId val="33105808"/>
      </c:lineChart>
      <c:catAx>
        <c:axId val="33104368"/>
        <c:scaling>
          <c:orientation val="minMax"/>
        </c:scaling>
        <c:delete val="1"/>
        <c:axPos val="b"/>
        <c:numFmt formatCode="General" sourceLinked="1"/>
        <c:majorTickMark val="none"/>
        <c:minorTickMark val="none"/>
        <c:tickLblPos val="nextTo"/>
        <c:crossAx val="33105808"/>
        <c:crosses val="autoZero"/>
        <c:auto val="1"/>
        <c:lblAlgn val="ctr"/>
        <c:lblOffset val="100"/>
        <c:noMultiLvlLbl val="0"/>
      </c:catAx>
      <c:valAx>
        <c:axId val="33105808"/>
        <c:scaling>
          <c:orientation val="minMax"/>
        </c:scaling>
        <c:delete val="1"/>
        <c:axPos val="l"/>
        <c:numFmt formatCode="General" sourceLinked="1"/>
        <c:majorTickMark val="none"/>
        <c:minorTickMark val="none"/>
        <c:tickLblPos val="nextTo"/>
        <c:crossAx val="3310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7377BD-CF94-7D47-BC29-48BD10775D30}" type="datetimeFigureOut">
              <a:rPr lang="en-KR" smtClean="0"/>
              <a:t>12/15/2023</a:t>
            </a:fld>
            <a:endParaRPr lang="en-K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7DEFA7-6E0D-DE4A-A225-5C217FFB81D2}" type="slidenum">
              <a:rPr lang="en-KR" smtClean="0"/>
              <a:t>‹#›</a:t>
            </a:fld>
            <a:endParaRPr lang="en-KR"/>
          </a:p>
        </p:txBody>
      </p:sp>
    </p:spTree>
    <p:extLst>
      <p:ext uri="{BB962C8B-B14F-4D97-AF65-F5344CB8AC3E}">
        <p14:creationId xmlns:p14="http://schemas.microsoft.com/office/powerpoint/2010/main" val="344280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Hi, I am Juhyeon Kim. Today, I will present our paper titled “Doppler Time-of-Flight Rendering“, an efficient simulation algorithm for emerging imaging technology, called Doppler Time-of-Flight camera.</a:t>
            </a:r>
          </a:p>
        </p:txBody>
      </p:sp>
      <p:sp>
        <p:nvSpPr>
          <p:cNvPr id="4" name="슬라이드 번호 개체 틀 3"/>
          <p:cNvSpPr>
            <a:spLocks noGrp="1"/>
          </p:cNvSpPr>
          <p:nvPr>
            <p:ph type="sldNum" sz="quarter" idx="5"/>
          </p:nvPr>
        </p:nvSpPr>
        <p:spPr/>
        <p:txBody>
          <a:bodyPr/>
          <a:lstStyle/>
          <a:p>
            <a:fld id="{567DEFA7-6E0D-DE4A-A225-5C217FFB81D2}" type="slidenum">
              <a:rPr lang="en-KR" smtClean="0"/>
              <a:t>1</a:t>
            </a:fld>
            <a:endParaRPr lang="en-KR"/>
          </a:p>
        </p:txBody>
      </p:sp>
    </p:spTree>
    <p:extLst>
      <p:ext uri="{BB962C8B-B14F-4D97-AF65-F5344CB8AC3E}">
        <p14:creationId xmlns:p14="http://schemas.microsoft.com/office/powerpoint/2010/main" val="1075096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So, what is Doppler camera?</a:t>
            </a:r>
          </a:p>
          <a:p>
            <a:r>
              <a:rPr lang="en-US" altLang="ko-KR" dirty="0"/>
              <a:t>Doppler Time-of-Flight camera, or just D-</a:t>
            </a:r>
            <a:r>
              <a:rPr lang="en-US" altLang="ko-KR" dirty="0" err="1"/>
              <a:t>ToF</a:t>
            </a:r>
            <a:r>
              <a:rPr lang="en-US" altLang="ko-KR" dirty="0"/>
              <a:t> camera is a variation of traditional </a:t>
            </a:r>
            <a:r>
              <a:rPr lang="en-US" altLang="ko-KR" dirty="0" err="1"/>
              <a:t>ToF</a:t>
            </a:r>
            <a:r>
              <a:rPr lang="en-US" altLang="ko-KR" dirty="0"/>
              <a:t> cameras that aim to measure radial velocity of moving objects using high-frequency modulation signals.</a:t>
            </a:r>
          </a:p>
          <a:p>
            <a:r>
              <a:rPr lang="en-US" altLang="ko-KR" dirty="0"/>
              <a:t>This camera can not only estimate the distance by time-of-flight, but also object velocity by Doppler effect.</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a:t>
            </a:fld>
            <a:endParaRPr lang="en-KR"/>
          </a:p>
        </p:txBody>
      </p:sp>
    </p:spTree>
    <p:extLst>
      <p:ext uri="{BB962C8B-B14F-4D97-AF65-F5344CB8AC3E}">
        <p14:creationId xmlns:p14="http://schemas.microsoft.com/office/powerpoint/2010/main" val="3319099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Doppler effect is a phenomenon that the frequency of wave is changed by relative speed between source and observer.</a:t>
            </a:r>
          </a:p>
          <a:p>
            <a:r>
              <a:rPr lang="en-US" altLang="ko-KR" dirty="0"/>
              <a:t>A common example of Doppler effect is the change of pitch heard from approaching sound source, like vehicle.</a:t>
            </a:r>
          </a:p>
        </p:txBody>
      </p:sp>
      <p:sp>
        <p:nvSpPr>
          <p:cNvPr id="4" name="슬라이드 번호 개체 틀 3"/>
          <p:cNvSpPr>
            <a:spLocks noGrp="1"/>
          </p:cNvSpPr>
          <p:nvPr>
            <p:ph type="sldNum" sz="quarter" idx="5"/>
          </p:nvPr>
        </p:nvSpPr>
        <p:spPr/>
        <p:txBody>
          <a:bodyPr/>
          <a:lstStyle/>
          <a:p>
            <a:fld id="{567DEFA7-6E0D-DE4A-A225-5C217FFB81D2}" type="slidenum">
              <a:rPr lang="en-KR" smtClean="0"/>
              <a:t>3</a:t>
            </a:fld>
            <a:endParaRPr lang="en-KR"/>
          </a:p>
        </p:txBody>
      </p:sp>
    </p:spTree>
    <p:extLst>
      <p:ext uri="{BB962C8B-B14F-4D97-AF65-F5344CB8AC3E}">
        <p14:creationId xmlns:p14="http://schemas.microsoft.com/office/powerpoint/2010/main" val="459228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Replacing the sound source with a temporally flickering, or in other words, amplitude modulated light source, we can observe a similar Doppler effect.</a:t>
            </a:r>
          </a:p>
          <a:p>
            <a:r>
              <a:rPr lang="en-US" altLang="ko-KR" dirty="0"/>
              <a:t>Doppler </a:t>
            </a:r>
            <a:r>
              <a:rPr lang="en-US" altLang="ko-KR" dirty="0" err="1"/>
              <a:t>ToF</a:t>
            </a:r>
            <a:r>
              <a:rPr lang="en-US" altLang="ko-KR" dirty="0"/>
              <a:t> camera utilizes such Doppler effect on amplitude modulation frequency.</a:t>
            </a:r>
          </a:p>
        </p:txBody>
      </p:sp>
      <p:sp>
        <p:nvSpPr>
          <p:cNvPr id="4" name="슬라이드 번호 개체 틀 3"/>
          <p:cNvSpPr>
            <a:spLocks noGrp="1"/>
          </p:cNvSpPr>
          <p:nvPr>
            <p:ph type="sldNum" sz="quarter" idx="5"/>
          </p:nvPr>
        </p:nvSpPr>
        <p:spPr/>
        <p:txBody>
          <a:bodyPr/>
          <a:lstStyle/>
          <a:p>
            <a:fld id="{567DEFA7-6E0D-DE4A-A225-5C217FFB81D2}" type="slidenum">
              <a:rPr lang="en-KR" smtClean="0"/>
              <a:t>4</a:t>
            </a:fld>
            <a:endParaRPr lang="en-KR"/>
          </a:p>
        </p:txBody>
      </p:sp>
    </p:spTree>
    <p:extLst>
      <p:ext uri="{BB962C8B-B14F-4D97-AF65-F5344CB8AC3E}">
        <p14:creationId xmlns:p14="http://schemas.microsoft.com/office/powerpoint/2010/main" val="2856734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This is the example D-</a:t>
            </a:r>
            <a:r>
              <a:rPr lang="en-US" altLang="ko-KR" dirty="0" err="1"/>
              <a:t>ToF</a:t>
            </a:r>
            <a:r>
              <a:rPr lang="en-US" altLang="ko-KR" dirty="0"/>
              <a:t> imaging system setup from Heide’s seminal paper.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By measuring the deviation due to the Doppler effect, one can estimate the radial velocity of moving objects.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5</a:t>
            </a:fld>
            <a:endParaRPr lang="en-KR"/>
          </a:p>
        </p:txBody>
      </p:sp>
    </p:spTree>
    <p:extLst>
      <p:ext uri="{BB962C8B-B14F-4D97-AF65-F5344CB8AC3E}">
        <p14:creationId xmlns:p14="http://schemas.microsoft.com/office/powerpoint/2010/main" val="1236199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Compared to inter-frame method that evaluates velocity by multi-frame depth measurements, D-</a:t>
            </a:r>
            <a:r>
              <a:rPr lang="en-US" altLang="ko-KR" dirty="0" err="1"/>
              <a:t>ToF</a:t>
            </a:r>
            <a:r>
              <a:rPr lang="en-US" altLang="ko-KR" dirty="0"/>
              <a:t> camera enables instant velocity estimation which is desirable for high-speed applications such as automobiles or robotics.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6</a:t>
            </a:fld>
            <a:endParaRPr lang="en-KR"/>
          </a:p>
        </p:txBody>
      </p:sp>
    </p:spTree>
    <p:extLst>
      <p:ext uri="{BB962C8B-B14F-4D97-AF65-F5344CB8AC3E}">
        <p14:creationId xmlns:p14="http://schemas.microsoft.com/office/powerpoint/2010/main" val="9684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Despite the Doppler camera is a promising emerging technology, it has been hardly studied how to simulate this cameras.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Considering that </a:t>
            </a:r>
            <a:r>
              <a:rPr lang="en-US" altLang="ko-KR" dirty="0" err="1"/>
              <a:t>ToF</a:t>
            </a:r>
            <a:r>
              <a:rPr lang="en-US" altLang="ko-KR" dirty="0"/>
              <a:t> rendering has stimulated researches on </a:t>
            </a:r>
            <a:r>
              <a:rPr lang="en-US" altLang="ko-KR" dirty="0" err="1"/>
              <a:t>ToF</a:t>
            </a:r>
            <a:r>
              <a:rPr lang="en-US" altLang="ko-KR" dirty="0"/>
              <a:t> cameras by working as a digital twin, we could expect that D-</a:t>
            </a:r>
            <a:r>
              <a:rPr lang="en-US" altLang="ko-KR" dirty="0" err="1"/>
              <a:t>ToF</a:t>
            </a:r>
            <a:r>
              <a:rPr lang="en-US" altLang="ko-KR" dirty="0"/>
              <a:t> rendering will also boost researches on D-</a:t>
            </a:r>
            <a:r>
              <a:rPr lang="en-US" altLang="ko-KR" dirty="0" err="1"/>
              <a:t>ToF</a:t>
            </a:r>
            <a:r>
              <a:rPr lang="en-US" altLang="ko-KR" dirty="0"/>
              <a:t> cameras.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7</a:t>
            </a:fld>
            <a:endParaRPr lang="en-KR"/>
          </a:p>
        </p:txBody>
      </p:sp>
    </p:spTree>
    <p:extLst>
      <p:ext uri="{BB962C8B-B14F-4D97-AF65-F5344CB8AC3E}">
        <p14:creationId xmlns:p14="http://schemas.microsoft.com/office/powerpoint/2010/main" val="4118357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In this work, we introduce Doppler time-of-flight rendering, an extension of time-of-flight rendering for dynamic scenes, with applications in simulating Doppler cameras in a physically accurate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This greenish image will appear a lot in the rest of the slides and note that they all refer to D-</a:t>
            </a:r>
            <a:r>
              <a:rPr lang="en-US" altLang="ko-KR" dirty="0" err="1"/>
              <a:t>ToF</a:t>
            </a:r>
            <a:r>
              <a:rPr lang="en-US" altLang="ko-KR" dirty="0"/>
              <a:t> measurements.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8</a:t>
            </a:fld>
            <a:endParaRPr lang="en-KR"/>
          </a:p>
        </p:txBody>
      </p:sp>
    </p:spTree>
    <p:extLst>
      <p:ext uri="{BB962C8B-B14F-4D97-AF65-F5344CB8AC3E}">
        <p14:creationId xmlns:p14="http://schemas.microsoft.com/office/powerpoint/2010/main" val="1516095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Using our simulator, one could faithfully reproduce the physically-accurate D-</a:t>
            </a:r>
            <a:r>
              <a:rPr lang="en-US" altLang="ko-KR" dirty="0" err="1"/>
              <a:t>ToF</a:t>
            </a:r>
            <a:r>
              <a:rPr lang="en-US" altLang="ko-KR" dirty="0"/>
              <a:t> simulation with orders of magnitude faster than naïve methods. </a:t>
            </a:r>
          </a:p>
        </p:txBody>
      </p:sp>
      <p:sp>
        <p:nvSpPr>
          <p:cNvPr id="4" name="슬라이드 번호 개체 틀 3"/>
          <p:cNvSpPr>
            <a:spLocks noGrp="1"/>
          </p:cNvSpPr>
          <p:nvPr>
            <p:ph type="sldNum" sz="quarter" idx="5"/>
          </p:nvPr>
        </p:nvSpPr>
        <p:spPr/>
        <p:txBody>
          <a:bodyPr/>
          <a:lstStyle/>
          <a:p>
            <a:fld id="{567DEFA7-6E0D-DE4A-A225-5C217FFB81D2}" type="slidenum">
              <a:rPr lang="en-KR" smtClean="0"/>
              <a:t>9</a:t>
            </a:fld>
            <a:endParaRPr lang="en-KR"/>
          </a:p>
        </p:txBody>
      </p:sp>
    </p:spTree>
    <p:extLst>
      <p:ext uri="{BB962C8B-B14F-4D97-AF65-F5344CB8AC3E}">
        <p14:creationId xmlns:p14="http://schemas.microsoft.com/office/powerpoint/2010/main" val="2475336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Guessing many of you here are imaging researchers, you may wonder why don’t we just use the simple single-bounce model for simulation.</a:t>
            </a:r>
          </a:p>
          <a:p>
            <a:r>
              <a:rPr lang="en-US" altLang="ko-KR" dirty="0"/>
              <a:t>This approximately works well for many cases but is not perfectly accurate method.</a:t>
            </a:r>
          </a:p>
          <a:p>
            <a:r>
              <a:rPr lang="en-US" altLang="ko-KR" dirty="0"/>
              <a:t>In real world, we need to consider multi-bounced paths which cause inter-reflection effects.</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10</a:t>
            </a:fld>
            <a:endParaRPr lang="en-KR"/>
          </a:p>
        </p:txBody>
      </p:sp>
    </p:spTree>
    <p:extLst>
      <p:ext uri="{BB962C8B-B14F-4D97-AF65-F5344CB8AC3E}">
        <p14:creationId xmlns:p14="http://schemas.microsoft.com/office/powerpoint/2010/main" val="518565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Such effect could be considerably large under certain scene configurations and the single-bounced model cannot reproduce such complex interplay of diverse light paths.</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11</a:t>
            </a:fld>
            <a:endParaRPr lang="en-KR"/>
          </a:p>
        </p:txBody>
      </p:sp>
    </p:spTree>
    <p:extLst>
      <p:ext uri="{BB962C8B-B14F-4D97-AF65-F5344CB8AC3E}">
        <p14:creationId xmlns:p14="http://schemas.microsoft.com/office/powerpoint/2010/main" val="3870769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Using our physically accurate renderer, one can faithfully model and simulate imaging system under various configurations, which would be also useful for sensor design. </a:t>
            </a:r>
          </a:p>
          <a:p>
            <a:r>
              <a:rPr lang="en-US" altLang="ko-KR" dirty="0"/>
              <a:t>Or, you can use our renderer for large dataset generation for machine learning, like neural network for removing the multi-bounce effect.</a:t>
            </a:r>
          </a:p>
          <a:p>
            <a:endParaRPr lang="en-US" altLang="ko-KR" dirty="0"/>
          </a:p>
          <a:p>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12</a:t>
            </a:fld>
            <a:endParaRPr lang="en-KR"/>
          </a:p>
        </p:txBody>
      </p:sp>
    </p:spTree>
    <p:extLst>
      <p:ext uri="{BB962C8B-B14F-4D97-AF65-F5344CB8AC3E}">
        <p14:creationId xmlns:p14="http://schemas.microsoft.com/office/powerpoint/2010/main" val="4276089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There have been several </a:t>
            </a:r>
            <a:r>
              <a:rPr lang="en-US" altLang="ko-KR" dirty="0" err="1"/>
              <a:t>ToF</a:t>
            </a:r>
            <a:r>
              <a:rPr lang="en-US" altLang="ko-KR" dirty="0"/>
              <a:t> rendering works, but they are not adequate for Doppler time-of-flight rendering because of two reasons. </a:t>
            </a:r>
          </a:p>
          <a:p>
            <a:r>
              <a:rPr lang="en-US" altLang="ko-KR" dirty="0"/>
              <a:t>First, Doppler time-of-flight rendering deals with dynamic scenes which has not been considered in existing works.</a:t>
            </a:r>
          </a:p>
          <a:p>
            <a:r>
              <a:rPr lang="en-US" altLang="ko-KR" dirty="0"/>
              <a:t> </a:t>
            </a:r>
          </a:p>
          <a:p>
            <a:r>
              <a:rPr lang="en-US" altLang="ko-KR" dirty="0"/>
              <a:t>Second, Doppler time-of-flight rendering utilizes high-frequency modulation functions while other works have focused on transient or time-gated rendering which deals with near delta modulation.</a:t>
            </a:r>
          </a:p>
          <a:p>
            <a:endParaRPr lang="en-US" altLang="ko-KR" dirty="0"/>
          </a:p>
          <a:p>
            <a:r>
              <a:rPr lang="en-US" altLang="ko-KR" dirty="0"/>
              <a:t>To handle each problem, we propose antithetic time sampling with path correlation which will be elaborated in following sections.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13</a:t>
            </a:fld>
            <a:endParaRPr lang="en-KR"/>
          </a:p>
        </p:txBody>
      </p:sp>
    </p:spTree>
    <p:extLst>
      <p:ext uri="{BB962C8B-B14F-4D97-AF65-F5344CB8AC3E}">
        <p14:creationId xmlns:p14="http://schemas.microsoft.com/office/powerpoint/2010/main" val="1076255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Before diving into the D-</a:t>
            </a:r>
            <a:r>
              <a:rPr lang="en-US" altLang="ko-KR" dirty="0" err="1"/>
              <a:t>ToF</a:t>
            </a:r>
            <a:r>
              <a:rPr lang="en-US" altLang="ko-KR" dirty="0"/>
              <a:t> rendering, let’s first look at basics of D-</a:t>
            </a:r>
            <a:r>
              <a:rPr lang="en-US" altLang="ko-KR" dirty="0" err="1"/>
              <a:t>ToF</a:t>
            </a:r>
            <a:r>
              <a:rPr lang="en-US" altLang="ko-KR" dirty="0"/>
              <a:t> imaging system. </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14</a:t>
            </a:fld>
            <a:endParaRPr lang="en-KR"/>
          </a:p>
        </p:txBody>
      </p:sp>
    </p:spTree>
    <p:extLst>
      <p:ext uri="{BB962C8B-B14F-4D97-AF65-F5344CB8AC3E}">
        <p14:creationId xmlns:p14="http://schemas.microsoft.com/office/powerpoint/2010/main" val="1361315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Assume there is an illumination with modulation of frequency \</a:t>
                </a:r>
                <a:r>
                  <a:rPr lang="en-US" altLang="ko-KR" dirty="0" err="1"/>
                  <a:t>omega_g</a:t>
                </a:r>
                <a:r>
                  <a:rPr lang="en-US" altLang="ko-KR"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Then for the received signal at time t for certain path </a:t>
                </a:r>
                <a:r>
                  <a:rPr lang="en-US" altLang="ko-KR" dirty="0" err="1"/>
                  <a:t>x_t</a:t>
                </a:r>
                <a:r>
                  <a:rPr lang="en-US" altLang="ko-KR" dirty="0"/>
                  <a:t>, is retarded cosine function with the amount of time-of-flight.</a:t>
                </a:r>
              </a:p>
            </p:txBody>
          </p:sp>
        </mc:Choice>
        <mc:Fallback xmlns="">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Dynamic scene </a:t>
                </a:r>
                <a:r>
                  <a:rPr lang="en-US" altLang="ko-KR" dirty="0" err="1"/>
                  <a:t>ToF</a:t>
                </a:r>
                <a:r>
                  <a:rPr lang="en-US" altLang="ko-KR" dirty="0"/>
                  <a:t> path integral is almost equivalent to the static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The only difference is that path domain is now evolving over time so that P is now P(t) and </a:t>
                </a:r>
                <a:r>
                  <a:rPr lang="en-US" altLang="ko-KR" sz="1200" b="1" i="0">
                    <a:solidFill>
                      <a:prstClr val="black"/>
                    </a:solidFill>
                    <a:latin typeface="Cambria Math" panose="02040503050406030204" pitchFamily="18" charset="0"/>
                  </a:rPr>
                  <a:t>𝐱 ̅_</a:t>
                </a:r>
                <a:r>
                  <a:rPr lang="en-US" altLang="ko-KR" sz="1200" b="0" i="0">
                    <a:solidFill>
                      <a:prstClr val="black"/>
                    </a:solidFill>
                    <a:latin typeface="Cambria Math" panose="02040503050406030204" pitchFamily="18" charset="0"/>
                  </a:rPr>
                  <a:t> </a:t>
                </a:r>
                <a:r>
                  <a:rPr lang="en-US" altLang="ko-KR" sz="1200" b="0" i="0">
                    <a:solidFill>
                      <a:prstClr val="black"/>
                    </a:solidFill>
                    <a:latin typeface="Cambria Math" panose="02040503050406030204" pitchFamily="18" charset="0"/>
                    <a:ea typeface="Cambria Math" panose="02040503050406030204" pitchFamily="18" charset="0"/>
                  </a:rPr>
                  <a:t>→</a:t>
                </a:r>
                <a:r>
                  <a:rPr lang="en-US" altLang="ko-KR" sz="1200" b="1" i="0">
                    <a:solidFill>
                      <a:prstClr val="black"/>
                    </a:solidFill>
                    <a:latin typeface="Cambria Math" panose="02040503050406030204" pitchFamily="18" charset="0"/>
                  </a:rPr>
                  <a:t>𝐱 ̅_</a:t>
                </a:r>
                <a:r>
                  <a:rPr lang="en-US" altLang="ko-KR" sz="1200" i="0">
                    <a:solidFill>
                      <a:prstClr val="black"/>
                    </a:solidFill>
                    <a:latin typeface="Cambria Math" panose="02040503050406030204" pitchFamily="18" charset="0"/>
                  </a:rPr>
                  <a:t>𝑡</a:t>
                </a:r>
                <a:r>
                  <a:rPr lang="en-US" altLang="ko-KR" dirty="0"/>
                  <a:t>.</a:t>
                </a:r>
                <a:endParaRPr lang="ko-KR" altLang="en-US" dirty="0"/>
              </a:p>
              <a:p>
                <a:endParaRPr lang="ko-KR" altLang="en-US" dirty="0"/>
              </a:p>
            </p:txBody>
          </p:sp>
        </mc:Fallback>
      </mc:AlternateContent>
      <p:sp>
        <p:nvSpPr>
          <p:cNvPr id="4" name="슬라이드 번호 개체 틀 3"/>
          <p:cNvSpPr>
            <a:spLocks noGrp="1"/>
          </p:cNvSpPr>
          <p:nvPr>
            <p:ph type="sldNum" sz="quarter" idx="5"/>
          </p:nvPr>
        </p:nvSpPr>
        <p:spPr/>
        <p:txBody>
          <a:bodyPr/>
          <a:lstStyle/>
          <a:p>
            <a:fld id="{567DEFA7-6E0D-DE4A-A225-5C217FFB81D2}" type="slidenum">
              <a:rPr lang="en-KR" smtClean="0"/>
              <a:t>15</a:t>
            </a:fld>
            <a:endParaRPr lang="en-KR"/>
          </a:p>
        </p:txBody>
      </p:sp>
    </p:spTree>
    <p:extLst>
      <p:ext uri="{BB962C8B-B14F-4D97-AF65-F5344CB8AC3E}">
        <p14:creationId xmlns:p14="http://schemas.microsoft.com/office/powerpoint/2010/main" val="2721649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If the object is moving with constant speed v, time-of-flight becomes a linearly increasing function regarding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This makes observed frequency not only retarded, but also exhibits frequency shift which is called Doppler-frequency shift.</a:t>
                </a:r>
                <a:endParaRPr lang="ko-KR" altLang="en-US" dirty="0"/>
              </a:p>
            </p:txBody>
          </p:sp>
        </mc:Choice>
        <mc:Fallback xmlns="">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Dynamic scene </a:t>
                </a:r>
                <a:r>
                  <a:rPr lang="en-US" altLang="ko-KR" dirty="0" err="1"/>
                  <a:t>ToF</a:t>
                </a:r>
                <a:r>
                  <a:rPr lang="en-US" altLang="ko-KR" dirty="0"/>
                  <a:t> path integral is almost equivalent to the static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The only difference is that path domain is now evolving over time so that P is now P(t) and </a:t>
                </a:r>
                <a:r>
                  <a:rPr lang="en-US" altLang="ko-KR" sz="1200" b="1" i="0">
                    <a:solidFill>
                      <a:prstClr val="black"/>
                    </a:solidFill>
                    <a:latin typeface="Cambria Math" panose="02040503050406030204" pitchFamily="18" charset="0"/>
                  </a:rPr>
                  <a:t>𝐱 ̅_</a:t>
                </a:r>
                <a:r>
                  <a:rPr lang="en-US" altLang="ko-KR" sz="1200" b="0" i="0">
                    <a:solidFill>
                      <a:prstClr val="black"/>
                    </a:solidFill>
                    <a:latin typeface="Cambria Math" panose="02040503050406030204" pitchFamily="18" charset="0"/>
                  </a:rPr>
                  <a:t> </a:t>
                </a:r>
                <a:r>
                  <a:rPr lang="en-US" altLang="ko-KR" sz="1200" b="0" i="0">
                    <a:solidFill>
                      <a:prstClr val="black"/>
                    </a:solidFill>
                    <a:latin typeface="Cambria Math" panose="02040503050406030204" pitchFamily="18" charset="0"/>
                    <a:ea typeface="Cambria Math" panose="02040503050406030204" pitchFamily="18" charset="0"/>
                  </a:rPr>
                  <a:t>→</a:t>
                </a:r>
                <a:r>
                  <a:rPr lang="en-US" altLang="ko-KR" sz="1200" b="1" i="0">
                    <a:solidFill>
                      <a:prstClr val="black"/>
                    </a:solidFill>
                    <a:latin typeface="Cambria Math" panose="02040503050406030204" pitchFamily="18" charset="0"/>
                  </a:rPr>
                  <a:t>𝐱 ̅_</a:t>
                </a:r>
                <a:r>
                  <a:rPr lang="en-US" altLang="ko-KR" sz="1200" i="0">
                    <a:solidFill>
                      <a:prstClr val="black"/>
                    </a:solidFill>
                    <a:latin typeface="Cambria Math" panose="02040503050406030204" pitchFamily="18" charset="0"/>
                  </a:rPr>
                  <a:t>𝑡</a:t>
                </a:r>
                <a:r>
                  <a:rPr lang="en-US" altLang="ko-KR" dirty="0"/>
                  <a:t>.</a:t>
                </a:r>
                <a:endParaRPr lang="ko-KR" altLang="en-US" dirty="0"/>
              </a:p>
              <a:p>
                <a:endParaRPr lang="ko-KR" altLang="en-US" dirty="0"/>
              </a:p>
            </p:txBody>
          </p:sp>
        </mc:Fallback>
      </mc:AlternateContent>
      <p:sp>
        <p:nvSpPr>
          <p:cNvPr id="4" name="슬라이드 번호 개체 틀 3"/>
          <p:cNvSpPr>
            <a:spLocks noGrp="1"/>
          </p:cNvSpPr>
          <p:nvPr>
            <p:ph type="sldNum" sz="quarter" idx="5"/>
          </p:nvPr>
        </p:nvSpPr>
        <p:spPr/>
        <p:txBody>
          <a:bodyPr/>
          <a:lstStyle/>
          <a:p>
            <a:fld id="{567DEFA7-6E0D-DE4A-A225-5C217FFB81D2}" type="slidenum">
              <a:rPr lang="en-KR" smtClean="0"/>
              <a:t>16</a:t>
            </a:fld>
            <a:endParaRPr lang="en-KR"/>
          </a:p>
        </p:txBody>
      </p:sp>
    </p:spTree>
    <p:extLst>
      <p:ext uri="{BB962C8B-B14F-4D97-AF65-F5344CB8AC3E}">
        <p14:creationId xmlns:p14="http://schemas.microsoft.com/office/powerpoint/2010/main" val="527773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The observed signal is then multiplied with camera modulation which is also sinusoidal function with frequency of \</a:t>
                </a:r>
                <a:r>
                  <a:rPr lang="en-US" altLang="ko-KR" dirty="0" err="1"/>
                  <a:t>omega_s</a:t>
                </a:r>
                <a:r>
                  <a:rPr lang="en-US" altLang="ko-K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The final measurement m(T) is the integration of this signal over exposure time.</a:t>
                </a:r>
                <a:endParaRPr lang="ko-KR" altLang="en-US" dirty="0"/>
              </a:p>
            </p:txBody>
          </p:sp>
        </mc:Choice>
        <mc:Fallback xmlns="">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Dynamic scene </a:t>
                </a:r>
                <a:r>
                  <a:rPr lang="en-US" altLang="ko-KR" dirty="0" err="1"/>
                  <a:t>ToF</a:t>
                </a:r>
                <a:r>
                  <a:rPr lang="en-US" altLang="ko-KR" dirty="0"/>
                  <a:t> path integral is almost equivalent to the static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The only difference is that path domain is now evolving over time so that P is now P(t) and </a:t>
                </a:r>
                <a:r>
                  <a:rPr lang="en-US" altLang="ko-KR" sz="1200" b="1" i="0">
                    <a:solidFill>
                      <a:prstClr val="black"/>
                    </a:solidFill>
                    <a:latin typeface="Cambria Math" panose="02040503050406030204" pitchFamily="18" charset="0"/>
                  </a:rPr>
                  <a:t>𝐱 ̅_</a:t>
                </a:r>
                <a:r>
                  <a:rPr lang="en-US" altLang="ko-KR" sz="1200" b="0" i="0">
                    <a:solidFill>
                      <a:prstClr val="black"/>
                    </a:solidFill>
                    <a:latin typeface="Cambria Math" panose="02040503050406030204" pitchFamily="18" charset="0"/>
                  </a:rPr>
                  <a:t> </a:t>
                </a:r>
                <a:r>
                  <a:rPr lang="en-US" altLang="ko-KR" sz="1200" b="0" i="0">
                    <a:solidFill>
                      <a:prstClr val="black"/>
                    </a:solidFill>
                    <a:latin typeface="Cambria Math" panose="02040503050406030204" pitchFamily="18" charset="0"/>
                    <a:ea typeface="Cambria Math" panose="02040503050406030204" pitchFamily="18" charset="0"/>
                  </a:rPr>
                  <a:t>→</a:t>
                </a:r>
                <a:r>
                  <a:rPr lang="en-US" altLang="ko-KR" sz="1200" b="1" i="0">
                    <a:solidFill>
                      <a:prstClr val="black"/>
                    </a:solidFill>
                    <a:latin typeface="Cambria Math" panose="02040503050406030204" pitchFamily="18" charset="0"/>
                  </a:rPr>
                  <a:t>𝐱 ̅_</a:t>
                </a:r>
                <a:r>
                  <a:rPr lang="en-US" altLang="ko-KR" sz="1200" i="0">
                    <a:solidFill>
                      <a:prstClr val="black"/>
                    </a:solidFill>
                    <a:latin typeface="Cambria Math" panose="02040503050406030204" pitchFamily="18" charset="0"/>
                  </a:rPr>
                  <a:t>𝑡</a:t>
                </a:r>
                <a:r>
                  <a:rPr lang="en-US" altLang="ko-KR" dirty="0"/>
                  <a:t>.</a:t>
                </a:r>
                <a:endParaRPr lang="ko-KR" altLang="en-US" dirty="0"/>
              </a:p>
              <a:p>
                <a:endParaRPr lang="ko-KR" altLang="en-US" dirty="0"/>
              </a:p>
            </p:txBody>
          </p:sp>
        </mc:Fallback>
      </mc:AlternateContent>
      <p:sp>
        <p:nvSpPr>
          <p:cNvPr id="4" name="슬라이드 번호 개체 틀 3"/>
          <p:cNvSpPr>
            <a:spLocks noGrp="1"/>
          </p:cNvSpPr>
          <p:nvPr>
            <p:ph type="sldNum" sz="quarter" idx="5"/>
          </p:nvPr>
        </p:nvSpPr>
        <p:spPr/>
        <p:txBody>
          <a:bodyPr/>
          <a:lstStyle/>
          <a:p>
            <a:fld id="{567DEFA7-6E0D-DE4A-A225-5C217FFB81D2}" type="slidenum">
              <a:rPr lang="en-KR" smtClean="0"/>
              <a:t>17</a:t>
            </a:fld>
            <a:endParaRPr lang="en-KR"/>
          </a:p>
        </p:txBody>
      </p:sp>
    </p:spTree>
    <p:extLst>
      <p:ext uri="{BB962C8B-B14F-4D97-AF65-F5344CB8AC3E}">
        <p14:creationId xmlns:p14="http://schemas.microsoft.com/office/powerpoint/2010/main" val="4105099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The multiplied signal could be decomposed into two parts, high-frequency term and low-frequency term</a:t>
            </a:r>
          </a:p>
          <a:p>
            <a:r>
              <a:rPr lang="en-US" altLang="ko-KR" dirty="0"/>
              <a:t>Because high-frequency term vanishes by integration over time, we are only interested in the low-frequency term. </a:t>
            </a:r>
          </a:p>
        </p:txBody>
      </p:sp>
      <p:sp>
        <p:nvSpPr>
          <p:cNvPr id="4" name="슬라이드 번호 개체 틀 3"/>
          <p:cNvSpPr>
            <a:spLocks noGrp="1"/>
          </p:cNvSpPr>
          <p:nvPr>
            <p:ph type="sldNum" sz="quarter" idx="5"/>
          </p:nvPr>
        </p:nvSpPr>
        <p:spPr/>
        <p:txBody>
          <a:bodyPr/>
          <a:lstStyle/>
          <a:p>
            <a:fld id="{567DEFA7-6E0D-DE4A-A225-5C217FFB81D2}" type="slidenum">
              <a:rPr lang="en-KR" smtClean="0"/>
              <a:t>18</a:t>
            </a:fld>
            <a:endParaRPr lang="en-KR"/>
          </a:p>
        </p:txBody>
      </p:sp>
    </p:spTree>
    <p:extLst>
      <p:ext uri="{BB962C8B-B14F-4D97-AF65-F5344CB8AC3E}">
        <p14:creationId xmlns:p14="http://schemas.microsoft.com/office/powerpoint/2010/main" val="4078183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So how does the low frequency term look like over time? By substituting A and B in previous slide, we get a cosine function with frequency of \</a:t>
            </a:r>
            <a:r>
              <a:rPr lang="en-US" altLang="ko-KR" dirty="0" err="1"/>
              <a:t>omega_s</a:t>
            </a:r>
            <a:r>
              <a:rPr lang="en-US" altLang="ko-KR" dirty="0"/>
              <a:t> minus \</a:t>
            </a:r>
            <a:r>
              <a:rPr lang="en-US" altLang="ko-KR" dirty="0" err="1"/>
              <a:t>omega_g</a:t>
            </a:r>
            <a:r>
              <a:rPr lang="en-US" altLang="ko-KR" dirty="0"/>
              <a:t>.</a:t>
            </a:r>
          </a:p>
          <a:p>
            <a:r>
              <a:rPr lang="en-US" altLang="ko-KR" dirty="0"/>
              <a:t>This beat frequency is known as heterodyne frequency \</a:t>
            </a:r>
            <a:r>
              <a:rPr lang="en-US" altLang="ko-KR" dirty="0" err="1"/>
              <a:t>omega_d</a:t>
            </a:r>
            <a:r>
              <a:rPr lang="en-US" altLang="ko-KR" dirty="0"/>
              <a:t>.</a:t>
            </a:r>
          </a:p>
          <a:p>
            <a:r>
              <a:rPr lang="en-US" altLang="ko-KR" dirty="0"/>
              <a:t>Various heterodyne frequencies are possible, but let’s consider one-period case as Heide’s setting for now.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So, how can we evaluate this integration?</a:t>
            </a:r>
            <a:r>
              <a:rPr lang="ko-KR" altLang="en-US" dirty="0"/>
              <a:t> </a:t>
            </a:r>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19</a:t>
            </a:fld>
            <a:endParaRPr lang="en-KR"/>
          </a:p>
        </p:txBody>
      </p:sp>
    </p:spTree>
    <p:extLst>
      <p:ext uri="{BB962C8B-B14F-4D97-AF65-F5344CB8AC3E}">
        <p14:creationId xmlns:p14="http://schemas.microsoft.com/office/powerpoint/2010/main" val="3633916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For static object, the signal is exactly one-period sinusoidal function, and the integration is zero.</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20</a:t>
            </a:fld>
            <a:endParaRPr lang="en-KR"/>
          </a:p>
        </p:txBody>
      </p:sp>
    </p:spTree>
    <p:extLst>
      <p:ext uri="{BB962C8B-B14F-4D97-AF65-F5344CB8AC3E}">
        <p14:creationId xmlns:p14="http://schemas.microsoft.com/office/powerpoint/2010/main" val="2044724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For dynamic object, due to Doppler frequency shift, the signal is slightly deviated from one-period sinusoidal function.</a:t>
            </a:r>
          </a:p>
          <a:p>
            <a:r>
              <a:rPr lang="en-US" altLang="ko-KR" dirty="0"/>
              <a:t>Therefore, the integration is some small value which is proportional to object velocity.</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21</a:t>
            </a:fld>
            <a:endParaRPr lang="en-KR"/>
          </a:p>
        </p:txBody>
      </p:sp>
    </p:spTree>
    <p:extLst>
      <p:ext uri="{BB962C8B-B14F-4D97-AF65-F5344CB8AC3E}">
        <p14:creationId xmlns:p14="http://schemas.microsoft.com/office/powerpoint/2010/main" val="3353907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In general multi-bounced cases, the signal remains slightly deviated so that the integration gives a small value, but such deviation is no longer analytically interpretable.</a:t>
            </a:r>
          </a:p>
          <a:p>
            <a:r>
              <a:rPr lang="en-US" altLang="ko-KR" dirty="0"/>
              <a:t>Therefore, we should rely on Monte Carlo method to get unbiased simulation.</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22</a:t>
            </a:fld>
            <a:endParaRPr lang="en-KR"/>
          </a:p>
        </p:txBody>
      </p:sp>
    </p:spTree>
    <p:extLst>
      <p:ext uri="{BB962C8B-B14F-4D97-AF65-F5344CB8AC3E}">
        <p14:creationId xmlns:p14="http://schemas.microsoft.com/office/powerpoint/2010/main" val="283430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All of the cases, we need to integrate sinusoidal function which has positive and negative lobe that subtract each other a lot.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And, as you can expect, subtracting two large values to get a small value is vulnerable to extreme noise when we use MC method.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For example, if we evaluate the integral using four samples, our estimation is -0.09 which is 90 times larger than the ground truth value.</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23</a:t>
            </a:fld>
            <a:endParaRPr lang="en-KR"/>
          </a:p>
        </p:txBody>
      </p:sp>
    </p:spTree>
    <p:extLst>
      <p:ext uri="{BB962C8B-B14F-4D97-AF65-F5344CB8AC3E}">
        <p14:creationId xmlns:p14="http://schemas.microsoft.com/office/powerpoint/2010/main" val="2789584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 is the reason why indiscriminate naïve sampling based on motion blur technique makes the image really noisy.</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24</a:t>
            </a:fld>
            <a:endParaRPr lang="en-KR"/>
          </a:p>
        </p:txBody>
      </p:sp>
    </p:spTree>
    <p:extLst>
      <p:ext uri="{BB962C8B-B14F-4D97-AF65-F5344CB8AC3E}">
        <p14:creationId xmlns:p14="http://schemas.microsoft.com/office/powerpoint/2010/main" val="281338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To resolve this problem, instead of naïve sampling, we propose to use antithetic sampling technique.</a:t>
            </a:r>
          </a:p>
          <a:p>
            <a:r>
              <a:rPr lang="en-US" altLang="ko-KR" dirty="0"/>
              <a:t>Given a primal sample at t, we sample from shifted position with 0.5T, which is called antithetic sample.</a:t>
            </a:r>
          </a:p>
          <a:p>
            <a:r>
              <a:rPr lang="en-US" altLang="ko-KR" dirty="0"/>
              <a:t>Such primal and antithetic sample pair enables efficient subtraction which makes the final estimation sufficiently small.</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25</a:t>
            </a:fld>
            <a:endParaRPr lang="en-KR"/>
          </a:p>
        </p:txBody>
      </p:sp>
    </p:spTree>
    <p:extLst>
      <p:ext uri="{BB962C8B-B14F-4D97-AF65-F5344CB8AC3E}">
        <p14:creationId xmlns:p14="http://schemas.microsoft.com/office/powerpoint/2010/main" val="3609706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One interesting thing is that such antithetic sampling with 0.5T shifting is not only useful for exact 1-period sinusoidal function, but also for arbitrary frequencies, arbitrary phase offsets and some well-known waveforms.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Optimality of such antithetic estimator could be mathematically proven. Please check the paper for the details.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26</a:t>
            </a:fld>
            <a:endParaRPr lang="en-KR"/>
          </a:p>
        </p:txBody>
      </p:sp>
    </p:spTree>
    <p:extLst>
      <p:ext uri="{BB962C8B-B14F-4D97-AF65-F5344CB8AC3E}">
        <p14:creationId xmlns:p14="http://schemas.microsoft.com/office/powerpoint/2010/main" val="816483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The fact that proposed antithetic sampling is optimal regardless of frequencies makes our simulator applicable to not only original Heide’s method, but also Hu’s method that has exploited arbitrary heterodyne mode.</a:t>
            </a:r>
          </a:p>
          <a:p>
            <a:r>
              <a:rPr lang="en-US" altLang="ko-KR" dirty="0"/>
              <a:t>Also since it is optimal regardless of phase offset, it could be useful for multi-bounce simulation that all the </a:t>
            </a:r>
            <a:r>
              <a:rPr lang="en-US" altLang="ko-KR" dirty="0" err="1"/>
              <a:t>subpath</a:t>
            </a:r>
            <a:r>
              <a:rPr lang="en-US" altLang="ko-KR" dirty="0"/>
              <a:t> has different path length.</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27</a:t>
            </a:fld>
            <a:endParaRPr lang="en-KR"/>
          </a:p>
        </p:txBody>
      </p:sp>
    </p:spTree>
    <p:extLst>
      <p:ext uri="{BB962C8B-B14F-4D97-AF65-F5344CB8AC3E}">
        <p14:creationId xmlns:p14="http://schemas.microsoft.com/office/powerpoint/2010/main" val="236773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Until now, we only considered</a:t>
            </a:r>
            <a:r>
              <a:rPr lang="ko-KR" altLang="en-US" dirty="0"/>
              <a:t> </a:t>
            </a:r>
            <a:r>
              <a:rPr lang="en-US" altLang="ko-KR" dirty="0"/>
              <a:t>the modulation term, but actual integrand is also multiplied with path throughput term f. </a:t>
            </a:r>
          </a:p>
          <a:p>
            <a:r>
              <a:rPr lang="en-US" altLang="ko-KR" dirty="0"/>
              <a:t>Our antithetic sampling becomes useless if path throughput term does not remain constant over time.</a:t>
            </a:r>
          </a:p>
          <a:p>
            <a:r>
              <a:rPr lang="en-US" altLang="ko-KR" dirty="0"/>
              <a:t>Therefore, we want to make this path throughput as constant as possible over time.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28</a:t>
            </a:fld>
            <a:endParaRPr lang="en-KR"/>
          </a:p>
        </p:txBody>
      </p:sp>
    </p:spTree>
    <p:extLst>
      <p:ext uri="{BB962C8B-B14F-4D97-AF65-F5344CB8AC3E}">
        <p14:creationId xmlns:p14="http://schemas.microsoft.com/office/powerpoint/2010/main" val="1060404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Considering primal path at time t, we know that antithetic path should be sampled at the shifted timestamp. But which antithetic path should we sample at that time?</a:t>
            </a:r>
          </a:p>
          <a:p>
            <a:r>
              <a:rPr lang="en-US" altLang="ko-KR" dirty="0"/>
              <a:t>Should we sample this red path? Or should we sample this orange path? Which path is more similar to the sampled primal path so that path throughput remains constant?</a:t>
            </a:r>
          </a:p>
        </p:txBody>
      </p:sp>
      <p:sp>
        <p:nvSpPr>
          <p:cNvPr id="4" name="슬라이드 번호 개체 틀 3"/>
          <p:cNvSpPr>
            <a:spLocks noGrp="1"/>
          </p:cNvSpPr>
          <p:nvPr>
            <p:ph type="sldNum" sz="quarter" idx="5"/>
          </p:nvPr>
        </p:nvSpPr>
        <p:spPr/>
        <p:txBody>
          <a:bodyPr/>
          <a:lstStyle/>
          <a:p>
            <a:fld id="{567DEFA7-6E0D-DE4A-A225-5C217FFB81D2}" type="slidenum">
              <a:rPr lang="en-KR" smtClean="0"/>
              <a:t>29</a:t>
            </a:fld>
            <a:endParaRPr lang="en-KR"/>
          </a:p>
        </p:txBody>
      </p:sp>
    </p:spTree>
    <p:extLst>
      <p:ext uri="{BB962C8B-B14F-4D97-AF65-F5344CB8AC3E}">
        <p14:creationId xmlns:p14="http://schemas.microsoft.com/office/powerpoint/2010/main" val="4240511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To handle this problem, we adopt the shift mapping, which was firstly introduced in gradient domain rendering.</a:t>
            </a:r>
          </a:p>
          <a:p>
            <a:r>
              <a:rPr lang="en-US" altLang="ko-KR" dirty="0"/>
              <a:t>It was used to evaluate the image gradient by subtracting a closely correlated paths over adjacent pixels, namely base path and offset path.</a:t>
            </a:r>
          </a:p>
        </p:txBody>
      </p:sp>
      <p:sp>
        <p:nvSpPr>
          <p:cNvPr id="4" name="슬라이드 번호 개체 틀 3"/>
          <p:cNvSpPr>
            <a:spLocks noGrp="1"/>
          </p:cNvSpPr>
          <p:nvPr>
            <p:ph type="sldNum" sz="quarter" idx="5"/>
          </p:nvPr>
        </p:nvSpPr>
        <p:spPr/>
        <p:txBody>
          <a:bodyPr/>
          <a:lstStyle/>
          <a:p>
            <a:fld id="{567DEFA7-6E0D-DE4A-A225-5C217FFB81D2}" type="slidenum">
              <a:rPr lang="en-KR" smtClean="0"/>
              <a:t>30</a:t>
            </a:fld>
            <a:endParaRPr lang="en-KR"/>
          </a:p>
        </p:txBody>
      </p:sp>
    </p:spTree>
    <p:extLst>
      <p:ext uri="{BB962C8B-B14F-4D97-AF65-F5344CB8AC3E}">
        <p14:creationId xmlns:p14="http://schemas.microsoft.com/office/powerpoint/2010/main" val="3441713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Similarly, we can define temporal shift mapping between adjacent frames to evaluate temporal gradient.</a:t>
            </a:r>
          </a:p>
          <a:p>
            <a:r>
              <a:rPr lang="en-US" altLang="ko-KR" dirty="0"/>
              <a:t>We can exploit this temporal shift mapping to impose correlation between primal and antithetic time samples.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31</a:t>
            </a:fld>
            <a:endParaRPr lang="en-KR"/>
          </a:p>
        </p:txBody>
      </p:sp>
    </p:spTree>
    <p:extLst>
      <p:ext uri="{BB962C8B-B14F-4D97-AF65-F5344CB8AC3E}">
        <p14:creationId xmlns:p14="http://schemas.microsoft.com/office/powerpoint/2010/main" val="33910919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Many shift mapping strategies have been proposed.</a:t>
            </a:r>
          </a:p>
          <a:p>
            <a:r>
              <a:rPr lang="en-US" altLang="ko-KR" dirty="0"/>
              <a:t>One is repeating the random sequence which is known as random replay and this method is generally good for specular material.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Another well-known method is path reconnection that reconnects vertex whose local position is preserved over time. This method is generally good for rough surfaces.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To this end, we exploit a hybrid strategy based on surface material.</a:t>
            </a:r>
          </a:p>
          <a:p>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32</a:t>
            </a:fld>
            <a:endParaRPr lang="en-KR"/>
          </a:p>
        </p:txBody>
      </p:sp>
    </p:spTree>
    <p:extLst>
      <p:ext uri="{BB962C8B-B14F-4D97-AF65-F5344CB8AC3E}">
        <p14:creationId xmlns:p14="http://schemas.microsoft.com/office/powerpoint/2010/main" val="3288958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To sum up, we define correlated paths who have similar property over time, so that throughput term remains constant over time.</a:t>
            </a:r>
          </a:p>
          <a:p>
            <a:r>
              <a:rPr lang="en-US" altLang="ko-KR" dirty="0"/>
              <a:t>Then, only considering the modulation term, we proposed to use an antithetic sampling that significantly reduces variance.</a:t>
            </a:r>
          </a:p>
          <a:p>
            <a:r>
              <a:rPr lang="en-US" altLang="ko-KR" dirty="0"/>
              <a:t>Our proposed method provides efficient unbiased MC estimate for D-</a:t>
            </a:r>
            <a:r>
              <a:rPr lang="en-US" altLang="ko-KR" dirty="0" err="1"/>
              <a:t>ToF</a:t>
            </a:r>
            <a:r>
              <a:rPr lang="en-US" altLang="ko-KR" dirty="0"/>
              <a:t> cameras.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33</a:t>
            </a:fld>
            <a:endParaRPr lang="en-KR"/>
          </a:p>
        </p:txBody>
      </p:sp>
    </p:spTree>
    <p:extLst>
      <p:ext uri="{BB962C8B-B14F-4D97-AF65-F5344CB8AC3E}">
        <p14:creationId xmlns:p14="http://schemas.microsoft.com/office/powerpoint/2010/main" val="20147606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Now, we will show some results. </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34</a:t>
            </a:fld>
            <a:endParaRPr lang="en-KR"/>
          </a:p>
        </p:txBody>
      </p:sp>
    </p:spTree>
    <p:extLst>
      <p:ext uri="{BB962C8B-B14F-4D97-AF65-F5344CB8AC3E}">
        <p14:creationId xmlns:p14="http://schemas.microsoft.com/office/powerpoint/2010/main" val="30345591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First, we show qualitative result for SOCCER BALL scene at full heterodyne mode.</a:t>
            </a:r>
          </a:p>
          <a:p>
            <a:r>
              <a:rPr lang="en-US" altLang="ko-KR" dirty="0"/>
              <a:t>This is standard rendering.</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35</a:t>
            </a:fld>
            <a:endParaRPr lang="en-KR"/>
          </a:p>
        </p:txBody>
      </p:sp>
    </p:spTree>
    <p:extLst>
      <p:ext uri="{BB962C8B-B14F-4D97-AF65-F5344CB8AC3E}">
        <p14:creationId xmlns:p14="http://schemas.microsoft.com/office/powerpoint/2010/main" val="26991410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This is per-pixel radial velocity</a:t>
            </a:r>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36</a:t>
            </a:fld>
            <a:endParaRPr lang="en-KR"/>
          </a:p>
        </p:txBody>
      </p:sp>
    </p:spTree>
    <p:extLst>
      <p:ext uri="{BB962C8B-B14F-4D97-AF65-F5344CB8AC3E}">
        <p14:creationId xmlns:p14="http://schemas.microsoft.com/office/powerpoint/2010/main" val="265791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 is reference D-</a:t>
            </a:r>
            <a:r>
              <a:rPr lang="en-US" altLang="ko-KR" dirty="0" err="1"/>
              <a:t>ToF</a:t>
            </a:r>
            <a:r>
              <a:rPr lang="en-US" altLang="ko-KR" dirty="0"/>
              <a:t> image at perfect heterodyne mode. Instead of heterodyne frequency \</a:t>
            </a:r>
            <a:r>
              <a:rPr lang="en-US" altLang="ko-KR" dirty="0" err="1"/>
              <a:t>omega_d</a:t>
            </a:r>
            <a:r>
              <a:rPr lang="en-US" altLang="ko-KR" dirty="0"/>
              <a:t>, we use relative version \</a:t>
            </a:r>
            <a:r>
              <a:rPr lang="en-US" altLang="ko-KR" dirty="0" err="1"/>
              <a:t>omega_r</a:t>
            </a:r>
            <a:r>
              <a:rPr lang="en-US" altLang="ko-KR" dirty="0"/>
              <a:t> for simpler notation. For following comparisons, we used equal </a:t>
            </a:r>
            <a:r>
              <a:rPr lang="en-US" altLang="ko-KR" dirty="0" err="1"/>
              <a:t>spp</a:t>
            </a:r>
            <a:r>
              <a:rPr lang="en-US" altLang="ko-KR" dirty="0"/>
              <a:t> which is also roughly equal time.-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37</a:t>
            </a:fld>
            <a:endParaRPr lang="en-KR"/>
          </a:p>
        </p:txBody>
      </p:sp>
    </p:spTree>
    <p:extLst>
      <p:ext uri="{BB962C8B-B14F-4D97-AF65-F5344CB8AC3E}">
        <p14:creationId xmlns:p14="http://schemas.microsoft.com/office/powerpoint/2010/main" val="23571525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First, this is result of uniform sampling, which is extremely noisy.</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38</a:t>
            </a:fld>
            <a:endParaRPr lang="en-KR"/>
          </a:p>
        </p:txBody>
      </p:sp>
    </p:spTree>
    <p:extLst>
      <p:ext uri="{BB962C8B-B14F-4D97-AF65-F5344CB8AC3E}">
        <p14:creationId xmlns:p14="http://schemas.microsoft.com/office/powerpoint/2010/main" val="20067160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Adding stratification improves the result, but it is still not satisfactory.</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39</a:t>
            </a:fld>
            <a:endParaRPr lang="en-KR"/>
          </a:p>
        </p:txBody>
      </p:sp>
    </p:spTree>
    <p:extLst>
      <p:ext uri="{BB962C8B-B14F-4D97-AF65-F5344CB8AC3E}">
        <p14:creationId xmlns:p14="http://schemas.microsoft.com/office/powerpoint/2010/main" val="178477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While, the proposed antithetic sampling gives the best result compared to the reference image.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40</a:t>
            </a:fld>
            <a:endParaRPr lang="en-KR"/>
          </a:p>
        </p:txBody>
      </p:sp>
    </p:spTree>
    <p:extLst>
      <p:ext uri="{BB962C8B-B14F-4D97-AF65-F5344CB8AC3E}">
        <p14:creationId xmlns:p14="http://schemas.microsoft.com/office/powerpoint/2010/main" val="40435483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41</a:t>
            </a:fld>
            <a:endParaRPr lang="en-KR"/>
          </a:p>
        </p:txBody>
      </p:sp>
    </p:spTree>
    <p:extLst>
      <p:ext uri="{BB962C8B-B14F-4D97-AF65-F5344CB8AC3E}">
        <p14:creationId xmlns:p14="http://schemas.microsoft.com/office/powerpoint/2010/main" val="1573797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If we do not use shift mapping, the path throughput term does not remain constant, so the advantage of antithetic sampling degrades.</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42</a:t>
            </a:fld>
            <a:endParaRPr lang="en-KR"/>
          </a:p>
        </p:txBody>
      </p:sp>
    </p:spTree>
    <p:extLst>
      <p:ext uri="{BB962C8B-B14F-4D97-AF65-F5344CB8AC3E}">
        <p14:creationId xmlns:p14="http://schemas.microsoft.com/office/powerpoint/2010/main" val="11049416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43</a:t>
            </a:fld>
            <a:endParaRPr lang="en-KR"/>
          </a:p>
        </p:txBody>
      </p:sp>
    </p:spTree>
    <p:extLst>
      <p:ext uri="{BB962C8B-B14F-4D97-AF65-F5344CB8AC3E}">
        <p14:creationId xmlns:p14="http://schemas.microsoft.com/office/powerpoint/2010/main" val="10334836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show more result for other scenes. Compared to naïve sampling method, our proposed antithetic sampling gives much lower error. </a:t>
            </a:r>
          </a:p>
        </p:txBody>
      </p:sp>
      <p:sp>
        <p:nvSpPr>
          <p:cNvPr id="4" name="슬라이드 번호 개체 틀 3"/>
          <p:cNvSpPr>
            <a:spLocks noGrp="1"/>
          </p:cNvSpPr>
          <p:nvPr>
            <p:ph type="sldNum" sz="quarter" idx="5"/>
          </p:nvPr>
        </p:nvSpPr>
        <p:spPr/>
        <p:txBody>
          <a:bodyPr/>
          <a:lstStyle/>
          <a:p>
            <a:fld id="{567DEFA7-6E0D-DE4A-A225-5C217FFB81D2}" type="slidenum">
              <a:rPr lang="en-KR" smtClean="0"/>
              <a:t>44</a:t>
            </a:fld>
            <a:endParaRPr lang="en-KR"/>
          </a:p>
        </p:txBody>
      </p:sp>
    </p:spTree>
    <p:extLst>
      <p:ext uri="{BB962C8B-B14F-4D97-AF65-F5344CB8AC3E}">
        <p14:creationId xmlns:p14="http://schemas.microsoft.com/office/powerpoint/2010/main" val="26805228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To show that our method works robustly for arbitrary heterodyne frequencies, we tested with different heterodyne frequency between 0 to 1.</a:t>
            </a:r>
          </a:p>
        </p:txBody>
      </p:sp>
      <p:sp>
        <p:nvSpPr>
          <p:cNvPr id="4" name="슬라이드 번호 개체 틀 3"/>
          <p:cNvSpPr>
            <a:spLocks noGrp="1"/>
          </p:cNvSpPr>
          <p:nvPr>
            <p:ph type="sldNum" sz="quarter" idx="5"/>
          </p:nvPr>
        </p:nvSpPr>
        <p:spPr/>
        <p:txBody>
          <a:bodyPr/>
          <a:lstStyle/>
          <a:p>
            <a:fld id="{567DEFA7-6E0D-DE4A-A225-5C217FFB81D2}" type="slidenum">
              <a:rPr lang="en-KR" smtClean="0"/>
              <a:t>45</a:t>
            </a:fld>
            <a:endParaRPr lang="en-KR"/>
          </a:p>
        </p:txBody>
      </p:sp>
    </p:spTree>
    <p:extLst>
      <p:ext uri="{BB962C8B-B14F-4D97-AF65-F5344CB8AC3E}">
        <p14:creationId xmlns:p14="http://schemas.microsoft.com/office/powerpoint/2010/main" val="28756928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We could find for near perfect-heterodyne regions, that our proposed method clearly outperform other methods.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However, we could not find clear advantage of proposed method for near homodyne frequencies that \</a:t>
            </a:r>
            <a:r>
              <a:rPr lang="en-US" altLang="ko-KR" dirty="0" err="1"/>
              <a:t>omega_r</a:t>
            </a:r>
            <a:r>
              <a:rPr lang="en-US" altLang="ko-KR" dirty="0"/>
              <a:t> is near 0.</a:t>
            </a:r>
          </a:p>
          <a:p>
            <a:r>
              <a:rPr lang="en-US" altLang="ko-KR" dirty="0"/>
              <a:t>But this is not that significant as real bottleneck for D-</a:t>
            </a:r>
            <a:r>
              <a:rPr lang="en-US" altLang="ko-KR" dirty="0" err="1"/>
              <a:t>ToF</a:t>
            </a:r>
            <a:r>
              <a:rPr lang="en-US" altLang="ko-KR" dirty="0"/>
              <a:t> simulation is near-heterodyne region, where proposed method gives 8 to 30 times performance improvement.</a:t>
            </a:r>
          </a:p>
        </p:txBody>
      </p:sp>
      <p:sp>
        <p:nvSpPr>
          <p:cNvPr id="4" name="슬라이드 번호 개체 틀 3"/>
          <p:cNvSpPr>
            <a:spLocks noGrp="1"/>
          </p:cNvSpPr>
          <p:nvPr>
            <p:ph type="sldNum" sz="quarter" idx="5"/>
          </p:nvPr>
        </p:nvSpPr>
        <p:spPr/>
        <p:txBody>
          <a:bodyPr/>
          <a:lstStyle/>
          <a:p>
            <a:fld id="{567DEFA7-6E0D-DE4A-A225-5C217FFB81D2}" type="slidenum">
              <a:rPr lang="en-KR" smtClean="0"/>
              <a:t>46</a:t>
            </a:fld>
            <a:endParaRPr lang="en-KR"/>
          </a:p>
        </p:txBody>
      </p:sp>
    </p:spTree>
    <p:extLst>
      <p:ext uri="{BB962C8B-B14F-4D97-AF65-F5344CB8AC3E}">
        <p14:creationId xmlns:p14="http://schemas.microsoft.com/office/powerpoint/2010/main" val="3868558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could find the similar improvement for other scene with 4-7 times lower variance.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47</a:t>
            </a:fld>
            <a:endParaRPr lang="en-KR"/>
          </a:p>
        </p:txBody>
      </p:sp>
    </p:spTree>
    <p:extLst>
      <p:ext uri="{BB962C8B-B14F-4D97-AF65-F5344CB8AC3E}">
        <p14:creationId xmlns:p14="http://schemas.microsoft.com/office/powerpoint/2010/main" val="39674859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Until now, we only considered single antithetic time-samples, but one may wonder why don’t we use more time samples </a:t>
            </a:r>
            <a:r>
              <a:rPr lang="en-US" altLang="ko-KR" dirty="0" err="1"/>
              <a:t>N_t</a:t>
            </a:r>
            <a:r>
              <a:rPr lang="en-US" altLang="ko-KR" dirty="0"/>
              <a:t> for better estimates for the inner time integral. For example, why don’t we use three antithetic samples with 0.25 shift?</a:t>
            </a:r>
          </a:p>
        </p:txBody>
      </p:sp>
      <p:sp>
        <p:nvSpPr>
          <p:cNvPr id="4" name="슬라이드 번호 개체 틀 3"/>
          <p:cNvSpPr>
            <a:spLocks noGrp="1"/>
          </p:cNvSpPr>
          <p:nvPr>
            <p:ph type="sldNum" sz="quarter" idx="5"/>
          </p:nvPr>
        </p:nvSpPr>
        <p:spPr/>
        <p:txBody>
          <a:bodyPr/>
          <a:lstStyle/>
          <a:p>
            <a:fld id="{567DEFA7-6E0D-DE4A-A225-5C217FFB81D2}" type="slidenum">
              <a:rPr lang="en-KR" smtClean="0"/>
              <a:t>48</a:t>
            </a:fld>
            <a:endParaRPr lang="en-KR"/>
          </a:p>
        </p:txBody>
      </p:sp>
    </p:spTree>
    <p:extLst>
      <p:ext uri="{BB962C8B-B14F-4D97-AF65-F5344CB8AC3E}">
        <p14:creationId xmlns:p14="http://schemas.microsoft.com/office/powerpoint/2010/main" val="18578107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To demonstrate that </a:t>
            </a:r>
            <a:r>
              <a:rPr lang="en-US" altLang="ko-KR" dirty="0" err="1"/>
              <a:t>N_t</a:t>
            </a:r>
            <a:r>
              <a:rPr lang="en-US" altLang="ko-KR" dirty="0"/>
              <a:t>=2 is enough, we plot error versus </a:t>
            </a:r>
            <a:r>
              <a:rPr lang="en-US" altLang="ko-KR" dirty="0" err="1"/>
              <a:t>N_t</a:t>
            </a:r>
            <a:r>
              <a:rPr lang="en-US" altLang="ko-KR" dirty="0"/>
              <a:t>. </a:t>
            </a:r>
          </a:p>
          <a:p>
            <a:r>
              <a:rPr lang="en-US" altLang="ko-KR" dirty="0"/>
              <a:t>Empirically,</a:t>
            </a:r>
            <a:r>
              <a:rPr lang="ko-KR" altLang="en-US" dirty="0"/>
              <a:t> </a:t>
            </a:r>
            <a:r>
              <a:rPr lang="en-US" altLang="ko-KR" dirty="0"/>
              <a:t>we could find that just</a:t>
            </a:r>
            <a:r>
              <a:rPr lang="ko-KR" altLang="en-US" dirty="0"/>
              <a:t> </a:t>
            </a:r>
            <a:r>
              <a:rPr lang="en-US" altLang="ko-KR" dirty="0"/>
              <a:t>using</a:t>
            </a:r>
            <a:r>
              <a:rPr lang="ko-KR" altLang="en-US" dirty="0"/>
              <a:t> </a:t>
            </a:r>
            <a:r>
              <a:rPr lang="en-US" altLang="ko-KR" dirty="0"/>
              <a:t>one antithetic</a:t>
            </a:r>
            <a:r>
              <a:rPr lang="ko-KR" altLang="en-US" dirty="0"/>
              <a:t> </a:t>
            </a:r>
            <a:r>
              <a:rPr lang="en-US" altLang="ko-KR" dirty="0"/>
              <a:t>sample, or </a:t>
            </a:r>
            <a:r>
              <a:rPr lang="en-US" altLang="ko-KR" dirty="0" err="1"/>
              <a:t>N_t</a:t>
            </a:r>
            <a:r>
              <a:rPr lang="en-US" altLang="ko-KR" dirty="0"/>
              <a:t> equals two,</a:t>
            </a:r>
            <a:r>
              <a:rPr lang="ko-KR" altLang="en-US" dirty="0"/>
              <a:t> </a:t>
            </a:r>
            <a:r>
              <a:rPr lang="en-US" altLang="ko-KR" dirty="0"/>
              <a:t>shows the best performance throughout the various configurations.</a:t>
            </a:r>
          </a:p>
          <a:p>
            <a:r>
              <a:rPr lang="en-US" altLang="ko-KR" dirty="0"/>
              <a:t>Actually there were few exceptions like </a:t>
            </a:r>
            <a:r>
              <a:rPr lang="en-US" altLang="ko-KR" dirty="0" err="1"/>
              <a:t>cornell</a:t>
            </a:r>
            <a:r>
              <a:rPr lang="en-US" altLang="ko-KR" dirty="0"/>
              <a:t>-box with \</a:t>
            </a:r>
            <a:r>
              <a:rPr lang="en-US" altLang="ko-KR" dirty="0" err="1"/>
              <a:t>omega_r</a:t>
            </a:r>
            <a:r>
              <a:rPr lang="en-US" altLang="ko-KR" dirty="0"/>
              <a:t>=0.8.</a:t>
            </a:r>
          </a:p>
        </p:txBody>
      </p:sp>
      <p:sp>
        <p:nvSpPr>
          <p:cNvPr id="4" name="슬라이드 번호 개체 틀 3"/>
          <p:cNvSpPr>
            <a:spLocks noGrp="1"/>
          </p:cNvSpPr>
          <p:nvPr>
            <p:ph type="sldNum" sz="quarter" idx="5"/>
          </p:nvPr>
        </p:nvSpPr>
        <p:spPr/>
        <p:txBody>
          <a:bodyPr/>
          <a:lstStyle/>
          <a:p>
            <a:fld id="{567DEFA7-6E0D-DE4A-A225-5C217FFB81D2}" type="slidenum">
              <a:rPr lang="en-KR" smtClean="0"/>
              <a:t>49</a:t>
            </a:fld>
            <a:endParaRPr lang="en-KR"/>
          </a:p>
        </p:txBody>
      </p:sp>
    </p:spTree>
    <p:extLst>
      <p:ext uri="{BB962C8B-B14F-4D97-AF65-F5344CB8AC3E}">
        <p14:creationId xmlns:p14="http://schemas.microsoft.com/office/powerpoint/2010/main" val="25396478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 happens because scene is relatively simple for </a:t>
            </a:r>
            <a:r>
              <a:rPr lang="en-US" altLang="ko-KR" dirty="0" err="1"/>
              <a:t>cornell</a:t>
            </a:r>
            <a:r>
              <a:rPr lang="en-US" altLang="ko-KR" dirty="0"/>
              <a:t>-box case, so we can dedicate more time samples to evaluate the inner time integral more accurately.</a:t>
            </a:r>
          </a:p>
          <a:p>
            <a:r>
              <a:rPr lang="en-US" altLang="ko-KR" dirty="0"/>
              <a:t>On the other hand, for complex scene, we also need to consider diversity of sampled path.</a:t>
            </a:r>
          </a:p>
        </p:txBody>
      </p:sp>
      <p:sp>
        <p:nvSpPr>
          <p:cNvPr id="4" name="슬라이드 번호 개체 틀 3"/>
          <p:cNvSpPr>
            <a:spLocks noGrp="1"/>
          </p:cNvSpPr>
          <p:nvPr>
            <p:ph type="sldNum" sz="quarter" idx="5"/>
          </p:nvPr>
        </p:nvSpPr>
        <p:spPr/>
        <p:txBody>
          <a:bodyPr/>
          <a:lstStyle/>
          <a:p>
            <a:fld id="{567DEFA7-6E0D-DE4A-A225-5C217FFB81D2}" type="slidenum">
              <a:rPr lang="en-KR" smtClean="0"/>
              <a:t>50</a:t>
            </a:fld>
            <a:endParaRPr lang="en-KR"/>
          </a:p>
        </p:txBody>
      </p:sp>
    </p:spTree>
    <p:extLst>
      <p:ext uri="{BB962C8B-B14F-4D97-AF65-F5344CB8AC3E}">
        <p14:creationId xmlns:p14="http://schemas.microsoft.com/office/powerpoint/2010/main" val="21745145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Number of time-samples could be generalized to path correlation strength which has clear trade-off on time and path space variance. For details, please refer to the main paper.</a:t>
            </a:r>
          </a:p>
          <a:p>
            <a:endParaRPr lang="en-US" altLang="ko-KR" dirty="0"/>
          </a:p>
          <a:p>
            <a:r>
              <a:rPr lang="en-US" altLang="ko-KR" dirty="0"/>
              <a:t>But again, just using single antithetic sample </a:t>
            </a:r>
            <a:r>
              <a:rPr lang="en-US" altLang="ko-KR"/>
              <a:t>with full-depth </a:t>
            </a:r>
            <a:r>
              <a:rPr lang="en-US" altLang="ko-KR" dirty="0"/>
              <a:t>shift mapping worked well for most of the configurations.</a:t>
            </a:r>
          </a:p>
          <a:p>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51</a:t>
            </a:fld>
            <a:endParaRPr lang="en-KR"/>
          </a:p>
        </p:txBody>
      </p:sp>
    </p:spTree>
    <p:extLst>
      <p:ext uri="{BB962C8B-B14F-4D97-AF65-F5344CB8AC3E}">
        <p14:creationId xmlns:p14="http://schemas.microsoft.com/office/powerpoint/2010/main" val="37100854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Finally, We compare several shift-mapping strategies.</a:t>
            </a:r>
          </a:p>
          <a:p>
            <a:r>
              <a:rPr lang="en-US" altLang="ko-KR" dirty="0"/>
              <a:t>As expected, path reconnection fails at mirror-like material while random replay fails at diffuse material. Adaptive method successfully reproduces noiseless image.</a:t>
            </a:r>
          </a:p>
          <a:p>
            <a:endParaRPr lang="en-US" altLang="ko-KR" dirty="0"/>
          </a:p>
          <a:p>
            <a:r>
              <a:rPr lang="en-US" altLang="ko-KR" dirty="0"/>
              <a:t>We also included result for analytic methods, which is fast, but biased.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We have not explained the details, but what we want to say is that considering path evolution over time is important for more physically-accurate simulation.</a:t>
            </a:r>
          </a:p>
        </p:txBody>
      </p:sp>
      <p:sp>
        <p:nvSpPr>
          <p:cNvPr id="4" name="슬라이드 번호 개체 틀 3"/>
          <p:cNvSpPr>
            <a:spLocks noGrp="1"/>
          </p:cNvSpPr>
          <p:nvPr>
            <p:ph type="sldNum" sz="quarter" idx="5"/>
          </p:nvPr>
        </p:nvSpPr>
        <p:spPr/>
        <p:txBody>
          <a:bodyPr/>
          <a:lstStyle/>
          <a:p>
            <a:fld id="{567DEFA7-6E0D-DE4A-A225-5C217FFB81D2}" type="slidenum">
              <a:rPr lang="en-KR" smtClean="0"/>
              <a:t>52</a:t>
            </a:fld>
            <a:endParaRPr lang="en-KR"/>
          </a:p>
        </p:txBody>
      </p:sp>
    </p:spTree>
    <p:extLst>
      <p:ext uri="{BB962C8B-B14F-4D97-AF65-F5344CB8AC3E}">
        <p14:creationId xmlns:p14="http://schemas.microsoft.com/office/powerpoint/2010/main" val="11314032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So, now that we have a well-validated Doppler simulations, let's look at what we can do with it.</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53</a:t>
            </a:fld>
            <a:endParaRPr lang="en-KR"/>
          </a:p>
        </p:txBody>
      </p:sp>
    </p:spTree>
    <p:extLst>
      <p:ext uri="{BB962C8B-B14F-4D97-AF65-F5344CB8AC3E}">
        <p14:creationId xmlns:p14="http://schemas.microsoft.com/office/powerpoint/2010/main" val="19014048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firstly reproduce experimental result of Hu’s paper that their proposed optimal heterodyne frequency gives larger difference compared to the Heide’s setup, so that become more robust to Poisson noise.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54</a:t>
            </a:fld>
            <a:endParaRPr lang="en-KR"/>
          </a:p>
        </p:txBody>
      </p:sp>
    </p:spTree>
    <p:extLst>
      <p:ext uri="{BB962C8B-B14F-4D97-AF65-F5344CB8AC3E}">
        <p14:creationId xmlns:p14="http://schemas.microsoft.com/office/powerpoint/2010/main" val="29036923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 is the original result which is consistent with our simulation result. </a:t>
            </a:r>
          </a:p>
        </p:txBody>
      </p:sp>
      <p:sp>
        <p:nvSpPr>
          <p:cNvPr id="4" name="슬라이드 번호 개체 틀 3"/>
          <p:cNvSpPr>
            <a:spLocks noGrp="1"/>
          </p:cNvSpPr>
          <p:nvPr>
            <p:ph type="sldNum" sz="quarter" idx="5"/>
          </p:nvPr>
        </p:nvSpPr>
        <p:spPr/>
        <p:txBody>
          <a:bodyPr/>
          <a:lstStyle/>
          <a:p>
            <a:fld id="{567DEFA7-6E0D-DE4A-A225-5C217FFB81D2}" type="slidenum">
              <a:rPr lang="en-KR" smtClean="0"/>
              <a:t>55</a:t>
            </a:fld>
            <a:endParaRPr lang="en-KR"/>
          </a:p>
        </p:txBody>
      </p:sp>
    </p:spTree>
    <p:extLst>
      <p:ext uri="{BB962C8B-B14F-4D97-AF65-F5344CB8AC3E}">
        <p14:creationId xmlns:p14="http://schemas.microsoft.com/office/powerpoint/2010/main" val="38502874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We finally show animated D-</a:t>
            </a:r>
            <a:r>
              <a:rPr lang="en-US" altLang="ko-KR" dirty="0" err="1"/>
              <a:t>ToF</a:t>
            </a:r>
            <a:r>
              <a:rPr lang="en-US" altLang="ko-KR" dirty="0"/>
              <a:t> simulation and velocity reconstruction results.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Compared to naïve sampling methods, our method shows clear advantage.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56</a:t>
            </a:fld>
            <a:endParaRPr lang="en-KR"/>
          </a:p>
        </p:txBody>
      </p:sp>
    </p:spTree>
    <p:extLst>
      <p:ext uri="{BB962C8B-B14F-4D97-AF65-F5344CB8AC3E}">
        <p14:creationId xmlns:p14="http://schemas.microsoft.com/office/powerpoint/2010/main" val="27261098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nSpc>
                <a:spcPct val="150000"/>
              </a:lnSpc>
            </a:pPr>
            <a:r>
              <a:rPr lang="en-US" altLang="ko-KR" sz="1200" dirty="0"/>
              <a:t>In conclusion, we propose a novel </a:t>
            </a:r>
            <a:r>
              <a:rPr lang="en-US" altLang="ko-KR" sz="1200" dirty="0" err="1"/>
              <a:t>ToF</a:t>
            </a:r>
            <a:r>
              <a:rPr lang="en-US" altLang="ko-KR" sz="1200" dirty="0"/>
              <a:t> rendering algorithm that can handle dynamic scene with amplitude modulation. We exploit path correlation and antithetic sampling to handle each property. We expect that our work could be used as a digital twin for imaging researchers.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59</a:t>
            </a:fld>
            <a:endParaRPr lang="en-KR"/>
          </a:p>
        </p:txBody>
      </p:sp>
    </p:spTree>
    <p:extLst>
      <p:ext uri="{BB962C8B-B14F-4D97-AF65-F5344CB8AC3E}">
        <p14:creationId xmlns:p14="http://schemas.microsoft.com/office/powerpoint/2010/main" val="11314047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We thank our sponsors for their support.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For more details, please visit our project page.</a:t>
            </a:r>
          </a:p>
          <a:p>
            <a:r>
              <a:rPr lang="en-US" altLang="ko-KR" dirty="0"/>
              <a:t>You could find the Mitsuba implementation in both CPU and CUDA version with some tutorials.</a:t>
            </a:r>
          </a:p>
          <a:p>
            <a:r>
              <a:rPr lang="en-US" altLang="ko-KR" dirty="0"/>
              <a:t>Thank you for listening.</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60</a:t>
            </a:fld>
            <a:endParaRPr lang="en-KR"/>
          </a:p>
        </p:txBody>
      </p:sp>
    </p:spTree>
    <p:extLst>
      <p:ext uri="{BB962C8B-B14F-4D97-AF65-F5344CB8AC3E}">
        <p14:creationId xmlns:p14="http://schemas.microsoft.com/office/powerpoint/2010/main" val="37208896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In main paper, we did more discussion on strength of path correlation by not only increasing number of correlated paths,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63</a:t>
            </a:fld>
            <a:endParaRPr lang="en-KR"/>
          </a:p>
        </p:txBody>
      </p:sp>
    </p:spTree>
    <p:extLst>
      <p:ext uri="{BB962C8B-B14F-4D97-AF65-F5344CB8AC3E}">
        <p14:creationId xmlns:p14="http://schemas.microsoft.com/office/powerpoint/2010/main" val="11038239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but also correlation depth</a:t>
            </a:r>
          </a:p>
        </p:txBody>
      </p:sp>
      <p:sp>
        <p:nvSpPr>
          <p:cNvPr id="4" name="슬라이드 번호 개체 틀 3"/>
          <p:cNvSpPr>
            <a:spLocks noGrp="1"/>
          </p:cNvSpPr>
          <p:nvPr>
            <p:ph type="sldNum" sz="quarter" idx="5"/>
          </p:nvPr>
        </p:nvSpPr>
        <p:spPr/>
        <p:txBody>
          <a:bodyPr/>
          <a:lstStyle/>
          <a:p>
            <a:fld id="{567DEFA7-6E0D-DE4A-A225-5C217FFB81D2}" type="slidenum">
              <a:rPr lang="en-KR" smtClean="0"/>
              <a:t>64</a:t>
            </a:fld>
            <a:endParaRPr lang="en-KR"/>
          </a:p>
        </p:txBody>
      </p:sp>
    </p:spTree>
    <p:extLst>
      <p:ext uri="{BB962C8B-B14F-4D97-AF65-F5344CB8AC3E}">
        <p14:creationId xmlns:p14="http://schemas.microsoft.com/office/powerpoint/2010/main" val="11685992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65</a:t>
            </a:fld>
            <a:endParaRPr lang="en-KR"/>
          </a:p>
        </p:txBody>
      </p:sp>
    </p:spTree>
    <p:extLst>
      <p:ext uri="{BB962C8B-B14F-4D97-AF65-F5344CB8AC3E}">
        <p14:creationId xmlns:p14="http://schemas.microsoft.com/office/powerpoint/2010/main" val="2157735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66</a:t>
            </a:fld>
            <a:endParaRPr lang="en-KR"/>
          </a:p>
        </p:txBody>
      </p:sp>
    </p:spTree>
    <p:extLst>
      <p:ext uri="{BB962C8B-B14F-4D97-AF65-F5344CB8AC3E}">
        <p14:creationId xmlns:p14="http://schemas.microsoft.com/office/powerpoint/2010/main" val="30221854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67</a:t>
            </a:fld>
            <a:endParaRPr lang="en-KR"/>
          </a:p>
        </p:txBody>
      </p:sp>
    </p:spTree>
    <p:extLst>
      <p:ext uri="{BB962C8B-B14F-4D97-AF65-F5344CB8AC3E}">
        <p14:creationId xmlns:p14="http://schemas.microsoft.com/office/powerpoint/2010/main" val="21319604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For static scenes, because the path domain remains the same over the exposure time, we can switch the order of double integral and analytically integrate the inner term which is known as the pathlength importance. On the other hand, for dynamic scenes, since the path domain evolves over time, such integral order inversion is not valid.</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68</a:t>
            </a:fld>
            <a:endParaRPr lang="en-KR"/>
          </a:p>
        </p:txBody>
      </p:sp>
    </p:spTree>
    <p:extLst>
      <p:ext uri="{BB962C8B-B14F-4D97-AF65-F5344CB8AC3E}">
        <p14:creationId xmlns:p14="http://schemas.microsoft.com/office/powerpoint/2010/main" val="41459829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also show analytic method which is fast, but biased.</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69</a:t>
            </a:fld>
            <a:endParaRPr lang="en-KR"/>
          </a:p>
        </p:txBody>
      </p:sp>
    </p:spTree>
    <p:extLst>
      <p:ext uri="{BB962C8B-B14F-4D97-AF65-F5344CB8AC3E}">
        <p14:creationId xmlns:p14="http://schemas.microsoft.com/office/powerpoint/2010/main" val="33598736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a:t>Finally, we exploit additional stratification in the time domain to spread samples over the whole time-space.</a:t>
            </a:r>
            <a:endParaRPr lang="ko-KR" altLang="en-US"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70</a:t>
            </a:fld>
            <a:endParaRPr lang="en-KR"/>
          </a:p>
        </p:txBody>
      </p:sp>
    </p:spTree>
    <p:extLst>
      <p:ext uri="{BB962C8B-B14F-4D97-AF65-F5344CB8AC3E}">
        <p14:creationId xmlns:p14="http://schemas.microsoft.com/office/powerpoint/2010/main" val="17257185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To show that our method works robustly for arbitrary heterodyne frequencies, we plot the error versus heterodyne frequencies under various sampling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Here, We plot the error of under different heterodyne frequencies.</a:t>
            </a:r>
          </a:p>
          <a:p>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71</a:t>
            </a:fld>
            <a:endParaRPr lang="en-KR"/>
          </a:p>
        </p:txBody>
      </p:sp>
    </p:spTree>
    <p:extLst>
      <p:ext uri="{BB962C8B-B14F-4D97-AF65-F5344CB8AC3E}">
        <p14:creationId xmlns:p14="http://schemas.microsoft.com/office/powerpoint/2010/main" val="28756928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Here, Y axis is RMSE while X axis is heterodyne frequency.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We could find for near-heterodyne regions that \</a:t>
            </a:r>
            <a:r>
              <a:rPr lang="en-US" altLang="ko-KR" dirty="0" err="1"/>
              <a:t>omega_r</a:t>
            </a:r>
            <a:r>
              <a:rPr lang="en-US" altLang="ko-KR" dirty="0"/>
              <a:t> in [0.5, 1], that our proposed method with antithetic sampling with path correlation clearly outperform other methods.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72</a:t>
            </a:fld>
            <a:endParaRPr lang="en-KR"/>
          </a:p>
        </p:txBody>
      </p:sp>
    </p:spTree>
    <p:extLst>
      <p:ext uri="{BB962C8B-B14F-4D97-AF65-F5344CB8AC3E}">
        <p14:creationId xmlns:p14="http://schemas.microsoft.com/office/powerpoint/2010/main" val="22338977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Such tendency holds for other scenes.</a:t>
            </a:r>
          </a:p>
        </p:txBody>
      </p:sp>
      <p:sp>
        <p:nvSpPr>
          <p:cNvPr id="4" name="슬라이드 번호 개체 틀 3"/>
          <p:cNvSpPr>
            <a:spLocks noGrp="1"/>
          </p:cNvSpPr>
          <p:nvPr>
            <p:ph type="sldNum" sz="quarter" idx="5"/>
          </p:nvPr>
        </p:nvSpPr>
        <p:spPr/>
        <p:txBody>
          <a:bodyPr/>
          <a:lstStyle/>
          <a:p>
            <a:fld id="{567DEFA7-6E0D-DE4A-A225-5C217FFB81D2}" type="slidenum">
              <a:rPr lang="en-KR" smtClean="0"/>
              <a:t>73</a:t>
            </a:fld>
            <a:endParaRPr lang="en-KR"/>
          </a:p>
        </p:txBody>
      </p:sp>
    </p:spTree>
    <p:extLst>
      <p:ext uri="{BB962C8B-B14F-4D97-AF65-F5344CB8AC3E}">
        <p14:creationId xmlns:p14="http://schemas.microsoft.com/office/powerpoint/2010/main" val="33416189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74</a:t>
            </a:fld>
            <a:endParaRPr lang="en-KR"/>
          </a:p>
        </p:txBody>
      </p:sp>
    </p:spTree>
    <p:extLst>
      <p:ext uri="{BB962C8B-B14F-4D97-AF65-F5344CB8AC3E}">
        <p14:creationId xmlns:p14="http://schemas.microsoft.com/office/powerpoint/2010/main" val="27183205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Considering 1-D case, this is consistent with out expectation. </a:t>
            </a:r>
          </a:p>
        </p:txBody>
      </p:sp>
      <p:sp>
        <p:nvSpPr>
          <p:cNvPr id="4" name="슬라이드 번호 개체 틀 3"/>
          <p:cNvSpPr>
            <a:spLocks noGrp="1"/>
          </p:cNvSpPr>
          <p:nvPr>
            <p:ph type="sldNum" sz="quarter" idx="5"/>
          </p:nvPr>
        </p:nvSpPr>
        <p:spPr/>
        <p:txBody>
          <a:bodyPr/>
          <a:lstStyle/>
          <a:p>
            <a:fld id="{567DEFA7-6E0D-DE4A-A225-5C217FFB81D2}" type="slidenum">
              <a:rPr lang="en-KR" smtClean="0"/>
              <a:t>75</a:t>
            </a:fld>
            <a:endParaRPr lang="en-KR"/>
          </a:p>
        </p:txBody>
      </p:sp>
    </p:spTree>
    <p:extLst>
      <p:ext uri="{BB962C8B-B14F-4D97-AF65-F5344CB8AC3E}">
        <p14:creationId xmlns:p14="http://schemas.microsoft.com/office/powerpoint/2010/main" val="22716702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But what about \</a:t>
            </a:r>
            <a:r>
              <a:rPr lang="en-US" altLang="ko-KR" dirty="0" err="1"/>
              <a:t>omega_r</a:t>
            </a:r>
            <a:r>
              <a:rPr lang="en-US" altLang="ko-KR" dirty="0"/>
              <a:t> in [0.0, 0.5]?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According to 1-D case, we expect that mirrored antithetic sampling with path correlation gives the best result.</a:t>
            </a:r>
          </a:p>
        </p:txBody>
      </p:sp>
      <p:sp>
        <p:nvSpPr>
          <p:cNvPr id="4" name="슬라이드 번호 개체 틀 3"/>
          <p:cNvSpPr>
            <a:spLocks noGrp="1"/>
          </p:cNvSpPr>
          <p:nvPr>
            <p:ph type="sldNum" sz="quarter" idx="5"/>
          </p:nvPr>
        </p:nvSpPr>
        <p:spPr/>
        <p:txBody>
          <a:bodyPr/>
          <a:lstStyle/>
          <a:p>
            <a:fld id="{567DEFA7-6E0D-DE4A-A225-5C217FFB81D2}" type="slidenum">
              <a:rPr lang="en-KR" smtClean="0"/>
              <a:t>76</a:t>
            </a:fld>
            <a:endParaRPr lang="en-KR"/>
          </a:p>
        </p:txBody>
      </p:sp>
    </p:spTree>
    <p:extLst>
      <p:ext uri="{BB962C8B-B14F-4D97-AF65-F5344CB8AC3E}">
        <p14:creationId xmlns:p14="http://schemas.microsoft.com/office/powerpoint/2010/main" val="31618005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dirty="0"/>
              <a:t>However, we could not find clear advantage of proposed method for near homodyne mode.</a:t>
            </a:r>
          </a:p>
        </p:txBody>
      </p:sp>
      <p:sp>
        <p:nvSpPr>
          <p:cNvPr id="4" name="슬라이드 번호 개체 틀 3"/>
          <p:cNvSpPr>
            <a:spLocks noGrp="1"/>
          </p:cNvSpPr>
          <p:nvPr>
            <p:ph type="sldNum" sz="quarter" idx="5"/>
          </p:nvPr>
        </p:nvSpPr>
        <p:spPr/>
        <p:txBody>
          <a:bodyPr/>
          <a:lstStyle/>
          <a:p>
            <a:fld id="{567DEFA7-6E0D-DE4A-A225-5C217FFB81D2}" type="slidenum">
              <a:rPr lang="en-KR" smtClean="0"/>
              <a:t>77</a:t>
            </a:fld>
            <a:endParaRPr lang="en-KR"/>
          </a:p>
        </p:txBody>
      </p:sp>
    </p:spTree>
    <p:extLst>
      <p:ext uri="{BB962C8B-B14F-4D97-AF65-F5344CB8AC3E}">
        <p14:creationId xmlns:p14="http://schemas.microsoft.com/office/powerpoint/2010/main" val="239937288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78</a:t>
            </a:fld>
            <a:endParaRPr lang="en-KR"/>
          </a:p>
        </p:txBody>
      </p:sp>
    </p:spTree>
    <p:extLst>
      <p:ext uri="{BB962C8B-B14F-4D97-AF65-F5344CB8AC3E}">
        <p14:creationId xmlns:p14="http://schemas.microsoft.com/office/powerpoint/2010/main" val="17490849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dirty="0"/>
          </a:p>
        </p:txBody>
      </p:sp>
      <p:sp>
        <p:nvSpPr>
          <p:cNvPr id="4" name="슬라이드 번호 개체 틀 3"/>
          <p:cNvSpPr>
            <a:spLocks noGrp="1"/>
          </p:cNvSpPr>
          <p:nvPr>
            <p:ph type="sldNum" sz="quarter" idx="5"/>
          </p:nvPr>
        </p:nvSpPr>
        <p:spPr/>
        <p:txBody>
          <a:bodyPr/>
          <a:lstStyle/>
          <a:p>
            <a:fld id="{567DEFA7-6E0D-DE4A-A225-5C217FFB81D2}" type="slidenum">
              <a:rPr lang="en-KR" smtClean="0"/>
              <a:t>79</a:t>
            </a:fld>
            <a:endParaRPr lang="en-KR"/>
          </a:p>
        </p:txBody>
      </p:sp>
    </p:spTree>
    <p:extLst>
      <p:ext uri="{BB962C8B-B14F-4D97-AF65-F5344CB8AC3E}">
        <p14:creationId xmlns:p14="http://schemas.microsoft.com/office/powerpoint/2010/main" val="650870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B7CA-4149-A04F-B325-9CEA57384809}"/>
              </a:ext>
            </a:extLst>
          </p:cNvPr>
          <p:cNvSpPr>
            <a:spLocks noGrp="1"/>
          </p:cNvSpPr>
          <p:nvPr>
            <p:ph type="ctrTitle"/>
          </p:nvPr>
        </p:nvSpPr>
        <p:spPr>
          <a:xfrm>
            <a:off x="1224049" y="834505"/>
            <a:ext cx="9743902" cy="1655762"/>
          </a:xfrm>
          <a:prstGeom prst="rect">
            <a:avLst/>
          </a:prstGeom>
        </p:spPr>
        <p:txBody>
          <a:bodyPr anchor="b">
            <a:normAutofit/>
          </a:bodyPr>
          <a:lstStyle>
            <a:lvl1pPr algn="ctr">
              <a:defRPr sz="4000" b="1" i="0">
                <a:solidFill>
                  <a:schemeClr val="tx1"/>
                </a:solidFill>
                <a:latin typeface="NanumGothic" panose="020D0604000000000000" pitchFamily="34" charset="-127"/>
                <a:ea typeface="NanumGothic" panose="020D0604000000000000" pitchFamily="34" charset="-127"/>
              </a:defRPr>
            </a:lvl1pPr>
          </a:lstStyle>
          <a:p>
            <a:r>
              <a:rPr lang="en-US" dirty="0"/>
              <a:t>Click to edit Master title style</a:t>
            </a:r>
            <a:endParaRPr lang="en-KR" dirty="0"/>
          </a:p>
        </p:txBody>
      </p:sp>
      <p:sp>
        <p:nvSpPr>
          <p:cNvPr id="3" name="Subtitle 2">
            <a:extLst>
              <a:ext uri="{FF2B5EF4-FFF2-40B4-BE49-F238E27FC236}">
                <a16:creationId xmlns:a16="http://schemas.microsoft.com/office/drawing/2014/main" id="{6672A4E1-1D24-DD47-ADF3-978A8167589F}"/>
              </a:ext>
            </a:extLst>
          </p:cNvPr>
          <p:cNvSpPr>
            <a:spLocks noGrp="1"/>
          </p:cNvSpPr>
          <p:nvPr>
            <p:ph type="subTitle" idx="1"/>
          </p:nvPr>
        </p:nvSpPr>
        <p:spPr>
          <a:xfrm>
            <a:off x="1660237" y="4250742"/>
            <a:ext cx="9144000" cy="1655762"/>
          </a:xfrm>
          <a:prstGeom prst="rect">
            <a:avLst/>
          </a:prstGeom>
        </p:spPr>
        <p:txBody>
          <a:bodyPr/>
          <a:lstStyle>
            <a:lvl1pPr marL="0" indent="0" algn="ctr">
              <a:buNone/>
              <a:defRPr sz="2400" b="1">
                <a:solidFill>
                  <a:schemeClr val="tx1"/>
                </a:solidFill>
                <a:latin typeface="NanumGothic" panose="020D0604000000000000" pitchFamily="34" charset="-127"/>
                <a:ea typeface="NanumGothic" panose="020D0604000000000000" pitchFamily="34" charset="-12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5" name="Straight Connector 4">
            <a:extLst>
              <a:ext uri="{FF2B5EF4-FFF2-40B4-BE49-F238E27FC236}">
                <a16:creationId xmlns:a16="http://schemas.microsoft.com/office/drawing/2014/main" id="{DAE3BBA1-CF8E-B34B-94CA-08B8E7A0F0A6}"/>
              </a:ext>
            </a:extLst>
          </p:cNvPr>
          <p:cNvCxnSpPr>
            <a:cxnSpLocks/>
          </p:cNvCxnSpPr>
          <p:nvPr userDrawn="1"/>
        </p:nvCxnSpPr>
        <p:spPr>
          <a:xfrm>
            <a:off x="838200" y="3051667"/>
            <a:ext cx="10642600" cy="0"/>
          </a:xfrm>
          <a:prstGeom prst="line">
            <a:avLst/>
          </a:prstGeom>
          <a:ln w="25400">
            <a:solidFill>
              <a:srgbClr val="FF826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698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1B3E5-2862-4D4D-BEC8-9B1C54050779}"/>
              </a:ext>
            </a:extLst>
          </p:cNvPr>
          <p:cNvSpPr>
            <a:spLocks noGrp="1"/>
          </p:cNvSpPr>
          <p:nvPr>
            <p:ph type="title"/>
          </p:nvPr>
        </p:nvSpPr>
        <p:spPr>
          <a:xfrm>
            <a:off x="259080" y="136525"/>
            <a:ext cx="9949357" cy="843915"/>
          </a:xfrm>
          <a:prstGeom prst="rect">
            <a:avLst/>
          </a:prstGeom>
        </p:spPr>
        <p:txBody>
          <a:bodyPr>
            <a:normAutofit/>
          </a:bodyPr>
          <a:lstStyle>
            <a:lvl1pPr>
              <a:defRPr sz="3000" b="1">
                <a:solidFill>
                  <a:schemeClr val="tx1"/>
                </a:solidFill>
                <a:latin typeface="+mj-lt"/>
                <a:ea typeface="NanumGothic" panose="020D0604000000000000" pitchFamily="34" charset="-127"/>
              </a:defRPr>
            </a:lvl1pPr>
          </a:lstStyle>
          <a:p>
            <a:r>
              <a:rPr lang="en-US" dirty="0"/>
              <a:t>Click to edit Master title style</a:t>
            </a:r>
            <a:endParaRPr lang="en-KR" dirty="0"/>
          </a:p>
        </p:txBody>
      </p:sp>
      <p:sp>
        <p:nvSpPr>
          <p:cNvPr id="3" name="Content Placeholder 2">
            <a:extLst>
              <a:ext uri="{FF2B5EF4-FFF2-40B4-BE49-F238E27FC236}">
                <a16:creationId xmlns:a16="http://schemas.microsoft.com/office/drawing/2014/main" id="{7155EDBA-B0E4-E045-BE4D-BB98A77E1AC7}"/>
              </a:ext>
            </a:extLst>
          </p:cNvPr>
          <p:cNvSpPr>
            <a:spLocks noGrp="1"/>
          </p:cNvSpPr>
          <p:nvPr>
            <p:ph idx="1"/>
          </p:nvPr>
        </p:nvSpPr>
        <p:spPr>
          <a:xfrm>
            <a:off x="259080" y="1253330"/>
            <a:ext cx="11648440" cy="4791869"/>
          </a:xfrm>
          <a:prstGeom prst="rect">
            <a:avLst/>
          </a:prstGeom>
        </p:spPr>
        <p:txBody>
          <a:bodyPr/>
          <a:lstStyle>
            <a:lvl1pPr marL="228600" indent="-228600">
              <a:buFont typeface="Wingdings" pitchFamily="2" charset="2"/>
              <a:buChar char="§"/>
              <a:defRPr sz="2000">
                <a:latin typeface="+mj-lt"/>
                <a:ea typeface="NanumGothic" panose="020D0604000000000000" pitchFamily="34" charset="-127"/>
              </a:defRPr>
            </a:lvl1pPr>
            <a:lvl2pPr marL="685800" indent="-228600">
              <a:buFont typeface="Wingdings" pitchFamily="2" charset="2"/>
              <a:buChar char="§"/>
              <a:defRPr sz="1800">
                <a:latin typeface="+mj-lt"/>
                <a:ea typeface="NanumGothic" panose="020D0604000000000000" pitchFamily="34" charset="-127"/>
              </a:defRPr>
            </a:lvl2pPr>
            <a:lvl3pPr marL="1143000" indent="-228600">
              <a:buFont typeface="Wingdings" pitchFamily="2" charset="2"/>
              <a:buChar char="§"/>
              <a:defRPr sz="1600">
                <a:latin typeface="+mj-lt"/>
                <a:ea typeface="NanumGothic" panose="020D0604000000000000" pitchFamily="34" charset="-127"/>
              </a:defRPr>
            </a:lvl3pPr>
            <a:lvl4pPr marL="1600200" indent="-228600">
              <a:buFont typeface="Wingdings" pitchFamily="2" charset="2"/>
              <a:buChar char="§"/>
              <a:defRPr sz="1400">
                <a:latin typeface="+mj-lt"/>
                <a:ea typeface="NanumGothic" panose="020D0604000000000000" pitchFamily="34" charset="-127"/>
              </a:defRPr>
            </a:lvl4pPr>
            <a:lvl5pPr marL="2057400" indent="-228600">
              <a:buFont typeface="Wingdings" pitchFamily="2" charset="2"/>
              <a:buChar char="§"/>
              <a:defRPr sz="1200">
                <a:latin typeface="+mj-lt"/>
                <a:ea typeface="NanumGothic" panose="020D0604000000000000" pitchFamily="34" charset="-12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KR" dirty="0"/>
          </a:p>
        </p:txBody>
      </p:sp>
      <p:sp>
        <p:nvSpPr>
          <p:cNvPr id="5" name="Footer Placeholder 4">
            <a:extLst>
              <a:ext uri="{FF2B5EF4-FFF2-40B4-BE49-F238E27FC236}">
                <a16:creationId xmlns:a16="http://schemas.microsoft.com/office/drawing/2014/main" id="{0FABD9BF-5CCE-3A4E-8229-C76B813F19E5}"/>
              </a:ext>
            </a:extLst>
          </p:cNvPr>
          <p:cNvSpPr>
            <a:spLocks noGrp="1"/>
          </p:cNvSpPr>
          <p:nvPr>
            <p:ph type="ftr" sz="quarter" idx="11"/>
          </p:nvPr>
        </p:nvSpPr>
        <p:spPr>
          <a:xfrm>
            <a:off x="284480" y="6361269"/>
            <a:ext cx="4114800" cy="365125"/>
          </a:xfrm>
          <a:prstGeom prst="rect">
            <a:avLst/>
          </a:prstGeom>
        </p:spPr>
        <p:txBody>
          <a:bodyPr/>
          <a:lstStyle>
            <a:lvl1pPr algn="l">
              <a:defRPr sz="1800" i="1">
                <a:latin typeface="Times New Roman" panose="02020603050405020304" pitchFamily="18" charset="0"/>
                <a:cs typeface="Times New Roman" panose="02020603050405020304" pitchFamily="18" charset="0"/>
              </a:defRPr>
            </a:lvl1pPr>
          </a:lstStyle>
          <a:p>
            <a:r>
              <a:rPr lang="en-US" dirty="0"/>
              <a:t>Juhyeon Kim</a:t>
            </a:r>
            <a:endParaRPr lang="en-KR" dirty="0"/>
          </a:p>
        </p:txBody>
      </p:sp>
      <p:sp>
        <p:nvSpPr>
          <p:cNvPr id="6" name="Slide Number Placeholder 5">
            <a:extLst>
              <a:ext uri="{FF2B5EF4-FFF2-40B4-BE49-F238E27FC236}">
                <a16:creationId xmlns:a16="http://schemas.microsoft.com/office/drawing/2014/main" id="{E55A1853-017D-B249-A15D-2DD0895B24D1}"/>
              </a:ext>
            </a:extLst>
          </p:cNvPr>
          <p:cNvSpPr>
            <a:spLocks noGrp="1"/>
          </p:cNvSpPr>
          <p:nvPr>
            <p:ph type="sldNum" sz="quarter" idx="12"/>
          </p:nvPr>
        </p:nvSpPr>
        <p:spPr>
          <a:xfrm>
            <a:off x="9164320" y="6344759"/>
            <a:ext cx="2743200" cy="365125"/>
          </a:xfrm>
          <a:prstGeom prst="rect">
            <a:avLst/>
          </a:prstGeom>
        </p:spPr>
        <p:txBody>
          <a:bodyPr/>
          <a:lstStyle>
            <a:lvl1pPr>
              <a:defRPr sz="1600">
                <a:latin typeface="+mj-lt"/>
              </a:defRPr>
            </a:lvl1pPr>
          </a:lstStyle>
          <a:p>
            <a:fld id="{8DF240CA-39A6-8942-A819-E48F9D8A9D50}" type="slidenum">
              <a:rPr lang="en-KR" smtClean="0"/>
              <a:pPr/>
              <a:t>‹#›</a:t>
            </a:fld>
            <a:endParaRPr lang="en-KR" dirty="0"/>
          </a:p>
        </p:txBody>
      </p:sp>
      <p:pic>
        <p:nvPicPr>
          <p:cNvPr id="8" name="그림 7" descr="폰트, 그래픽, 그래픽 디자인, 텍스트이(가) 표시된 사진&#10;&#10;자동 생성된 설명">
            <a:extLst>
              <a:ext uri="{FF2B5EF4-FFF2-40B4-BE49-F238E27FC236}">
                <a16:creationId xmlns:a16="http://schemas.microsoft.com/office/drawing/2014/main" id="{C5B3D7DF-56F9-3BF6-B113-024ACB0601C3}"/>
              </a:ext>
            </a:extLst>
          </p:cNvPr>
          <p:cNvPicPr>
            <a:picLocks noChangeAspect="1"/>
          </p:cNvPicPr>
          <p:nvPr userDrawn="1"/>
        </p:nvPicPr>
        <p:blipFill>
          <a:blip r:embed="rId2"/>
          <a:stretch>
            <a:fillRect/>
          </a:stretch>
        </p:blipFill>
        <p:spPr>
          <a:xfrm>
            <a:off x="10208437" y="220343"/>
            <a:ext cx="1797177" cy="676276"/>
          </a:xfrm>
          <a:prstGeom prst="rect">
            <a:avLst/>
          </a:prstGeom>
        </p:spPr>
      </p:pic>
      <p:sp>
        <p:nvSpPr>
          <p:cNvPr id="9" name="직사각형 8">
            <a:extLst>
              <a:ext uri="{FF2B5EF4-FFF2-40B4-BE49-F238E27FC236}">
                <a16:creationId xmlns:a16="http://schemas.microsoft.com/office/drawing/2014/main" id="{0AD9B8ED-070D-677C-C392-DC1341EF1AE7}"/>
              </a:ext>
            </a:extLst>
          </p:cNvPr>
          <p:cNvSpPr/>
          <p:nvPr userDrawn="1"/>
        </p:nvSpPr>
        <p:spPr>
          <a:xfrm>
            <a:off x="0" y="136525"/>
            <a:ext cx="186386" cy="843915"/>
          </a:xfrm>
          <a:prstGeom prst="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152929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134AD-4187-FA4B-B610-EEE49120D46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KR"/>
          </a:p>
        </p:txBody>
      </p:sp>
      <p:sp>
        <p:nvSpPr>
          <p:cNvPr id="3" name="Text Placeholder 2">
            <a:extLst>
              <a:ext uri="{FF2B5EF4-FFF2-40B4-BE49-F238E27FC236}">
                <a16:creationId xmlns:a16="http://schemas.microsoft.com/office/drawing/2014/main" id="{0C08F8D1-F96C-2645-88CB-9C675FB7561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D966D1-72E3-4142-B5DD-337C739367EA}"/>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5" name="Footer Placeholder 4">
            <a:extLst>
              <a:ext uri="{FF2B5EF4-FFF2-40B4-BE49-F238E27FC236}">
                <a16:creationId xmlns:a16="http://schemas.microsoft.com/office/drawing/2014/main" id="{984B594D-D2E3-FE40-A1D7-D50CE363200F}"/>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6" name="Slide Number Placeholder 5">
            <a:extLst>
              <a:ext uri="{FF2B5EF4-FFF2-40B4-BE49-F238E27FC236}">
                <a16:creationId xmlns:a16="http://schemas.microsoft.com/office/drawing/2014/main" id="{D5F19607-7B9E-3446-9C49-FCCF7B16E39E}"/>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57351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AF14-FFBE-3B4A-AA3A-DBEA981F58F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KR"/>
          </a:p>
        </p:txBody>
      </p:sp>
      <p:sp>
        <p:nvSpPr>
          <p:cNvPr id="3" name="Content Placeholder 2">
            <a:extLst>
              <a:ext uri="{FF2B5EF4-FFF2-40B4-BE49-F238E27FC236}">
                <a16:creationId xmlns:a16="http://schemas.microsoft.com/office/drawing/2014/main" id="{A4E24941-E77F-2746-B376-6B419E3D024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4" name="Content Placeholder 3">
            <a:extLst>
              <a:ext uri="{FF2B5EF4-FFF2-40B4-BE49-F238E27FC236}">
                <a16:creationId xmlns:a16="http://schemas.microsoft.com/office/drawing/2014/main" id="{99984C1E-8B7A-7845-8182-8037CE05914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5" name="Date Placeholder 4">
            <a:extLst>
              <a:ext uri="{FF2B5EF4-FFF2-40B4-BE49-F238E27FC236}">
                <a16:creationId xmlns:a16="http://schemas.microsoft.com/office/drawing/2014/main" id="{D88D208D-7AD1-674B-A80E-2F2685ECECC0}"/>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6" name="Footer Placeholder 5">
            <a:extLst>
              <a:ext uri="{FF2B5EF4-FFF2-40B4-BE49-F238E27FC236}">
                <a16:creationId xmlns:a16="http://schemas.microsoft.com/office/drawing/2014/main" id="{0C96F5E3-60BA-7342-BC9D-62523E2C792F}"/>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7" name="Slide Number Placeholder 6">
            <a:extLst>
              <a:ext uri="{FF2B5EF4-FFF2-40B4-BE49-F238E27FC236}">
                <a16:creationId xmlns:a16="http://schemas.microsoft.com/office/drawing/2014/main" id="{34A03874-9619-CC43-A79C-0FAF1B2D38D0}"/>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154634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604E2-4EAB-5241-9584-83A2C8B881B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KR"/>
          </a:p>
        </p:txBody>
      </p:sp>
      <p:sp>
        <p:nvSpPr>
          <p:cNvPr id="3" name="Text Placeholder 2">
            <a:extLst>
              <a:ext uri="{FF2B5EF4-FFF2-40B4-BE49-F238E27FC236}">
                <a16:creationId xmlns:a16="http://schemas.microsoft.com/office/drawing/2014/main" id="{2D84B43C-602B-5642-B3E3-03FE817FA48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CA1524-AAFB-E444-A15F-425C9CE3A42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5" name="Text Placeholder 4">
            <a:extLst>
              <a:ext uri="{FF2B5EF4-FFF2-40B4-BE49-F238E27FC236}">
                <a16:creationId xmlns:a16="http://schemas.microsoft.com/office/drawing/2014/main" id="{DFD84862-771E-FB4D-996E-92CCF7660CD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DEDE7D-BB81-9743-8857-0DCF9C2BE6F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7" name="Date Placeholder 6">
            <a:extLst>
              <a:ext uri="{FF2B5EF4-FFF2-40B4-BE49-F238E27FC236}">
                <a16:creationId xmlns:a16="http://schemas.microsoft.com/office/drawing/2014/main" id="{7BF6B5FE-743B-B74D-874C-A8A8E7E76AC8}"/>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8" name="Footer Placeholder 7">
            <a:extLst>
              <a:ext uri="{FF2B5EF4-FFF2-40B4-BE49-F238E27FC236}">
                <a16:creationId xmlns:a16="http://schemas.microsoft.com/office/drawing/2014/main" id="{7E167411-2A62-034F-8D93-923E8C410ABD}"/>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9" name="Slide Number Placeholder 8">
            <a:extLst>
              <a:ext uri="{FF2B5EF4-FFF2-40B4-BE49-F238E27FC236}">
                <a16:creationId xmlns:a16="http://schemas.microsoft.com/office/drawing/2014/main" id="{BE81BA5B-388C-7F4D-AECF-9D6FA45ABDC0}"/>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534623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9A5AF-0D69-6D4E-BADE-484C4B3ED169}"/>
              </a:ext>
            </a:extLst>
          </p:cNvPr>
          <p:cNvSpPr>
            <a:spLocks noGrp="1"/>
          </p:cNvSpPr>
          <p:nvPr>
            <p:ph type="title"/>
          </p:nvPr>
        </p:nvSpPr>
        <p:spPr>
          <a:xfrm>
            <a:off x="838200" y="2635885"/>
            <a:ext cx="10515600" cy="1325563"/>
          </a:xfrm>
          <a:prstGeom prst="rect">
            <a:avLst/>
          </a:prstGeom>
        </p:spPr>
        <p:txBody>
          <a:bodyPr>
            <a:normAutofit/>
          </a:bodyPr>
          <a:lstStyle>
            <a:lvl1pPr algn="ctr">
              <a:defRPr sz="3600" b="1"/>
            </a:lvl1pPr>
          </a:lstStyle>
          <a:p>
            <a:r>
              <a:rPr lang="en-US" dirty="0"/>
              <a:t>Click to edit Master title style</a:t>
            </a:r>
            <a:endParaRPr lang="en-KR" dirty="0"/>
          </a:p>
        </p:txBody>
      </p:sp>
      <p:sp>
        <p:nvSpPr>
          <p:cNvPr id="3" name="Date Placeholder 2">
            <a:extLst>
              <a:ext uri="{FF2B5EF4-FFF2-40B4-BE49-F238E27FC236}">
                <a16:creationId xmlns:a16="http://schemas.microsoft.com/office/drawing/2014/main" id="{9E833481-4664-5D4D-B033-A586DF4A1A58}"/>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4" name="Footer Placeholder 3">
            <a:extLst>
              <a:ext uri="{FF2B5EF4-FFF2-40B4-BE49-F238E27FC236}">
                <a16:creationId xmlns:a16="http://schemas.microsoft.com/office/drawing/2014/main" id="{C0719A81-9F0E-C943-B543-442D2211EFC8}"/>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5" name="Slide Number Placeholder 4">
            <a:extLst>
              <a:ext uri="{FF2B5EF4-FFF2-40B4-BE49-F238E27FC236}">
                <a16:creationId xmlns:a16="http://schemas.microsoft.com/office/drawing/2014/main" id="{3F3F2EDA-A572-5B49-822F-4E97B81DAD40}"/>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pic>
        <p:nvPicPr>
          <p:cNvPr id="6" name="그림 5" descr="폰트, 그래픽, 그래픽 디자인, 텍스트이(가) 표시된 사진&#10;&#10;자동 생성된 설명">
            <a:extLst>
              <a:ext uri="{FF2B5EF4-FFF2-40B4-BE49-F238E27FC236}">
                <a16:creationId xmlns:a16="http://schemas.microsoft.com/office/drawing/2014/main" id="{126412DE-62E3-64BC-B3CA-053CF4C01FD3}"/>
              </a:ext>
            </a:extLst>
          </p:cNvPr>
          <p:cNvPicPr>
            <a:picLocks noChangeAspect="1"/>
          </p:cNvPicPr>
          <p:nvPr userDrawn="1"/>
        </p:nvPicPr>
        <p:blipFill>
          <a:blip r:embed="rId2"/>
          <a:stretch>
            <a:fillRect/>
          </a:stretch>
        </p:blipFill>
        <p:spPr>
          <a:xfrm>
            <a:off x="10208437" y="220343"/>
            <a:ext cx="1797177" cy="676276"/>
          </a:xfrm>
          <a:prstGeom prst="rect">
            <a:avLst/>
          </a:prstGeom>
        </p:spPr>
      </p:pic>
      <p:sp>
        <p:nvSpPr>
          <p:cNvPr id="7" name="직사각형 6">
            <a:extLst>
              <a:ext uri="{FF2B5EF4-FFF2-40B4-BE49-F238E27FC236}">
                <a16:creationId xmlns:a16="http://schemas.microsoft.com/office/drawing/2014/main" id="{7A15C60D-8144-7A42-B661-863C2689B213}"/>
              </a:ext>
            </a:extLst>
          </p:cNvPr>
          <p:cNvSpPr/>
          <p:nvPr userDrawn="1"/>
        </p:nvSpPr>
        <p:spPr>
          <a:xfrm>
            <a:off x="1521691" y="3760284"/>
            <a:ext cx="10168628" cy="45719"/>
          </a:xfrm>
          <a:prstGeom prst="rect">
            <a:avLst/>
          </a:prstGeom>
          <a:gradFill flip="none" rotWithShape="1">
            <a:gsLst>
              <a:gs pos="100000">
                <a:schemeClr val="accent1">
                  <a:lumMod val="5000"/>
                  <a:lumOff val="95000"/>
                  <a:alpha val="0"/>
                </a:schemeClr>
              </a:gs>
              <a:gs pos="82000">
                <a:srgbClr val="FBDC7E"/>
              </a:gs>
              <a:gs pos="0">
                <a:srgbClr val="FFC000"/>
              </a:gs>
            </a:gsLst>
            <a:lin ang="0" scaled="1"/>
            <a:tileRect/>
          </a:gra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1284178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DE24C7-B9BC-5645-AC39-9DD70E4B4138}"/>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3" name="Footer Placeholder 2">
            <a:extLst>
              <a:ext uri="{FF2B5EF4-FFF2-40B4-BE49-F238E27FC236}">
                <a16:creationId xmlns:a16="http://schemas.microsoft.com/office/drawing/2014/main" id="{8ED7A5ED-137F-6440-9283-9A3F9A23EBF5}"/>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4" name="Slide Number Placeholder 3">
            <a:extLst>
              <a:ext uri="{FF2B5EF4-FFF2-40B4-BE49-F238E27FC236}">
                <a16:creationId xmlns:a16="http://schemas.microsoft.com/office/drawing/2014/main" id="{CF5B4EC7-1B46-2C49-B0A1-741AAE43DA22}"/>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dirty="0"/>
          </a:p>
        </p:txBody>
      </p:sp>
    </p:spTree>
    <p:extLst>
      <p:ext uri="{BB962C8B-B14F-4D97-AF65-F5344CB8AC3E}">
        <p14:creationId xmlns:p14="http://schemas.microsoft.com/office/powerpoint/2010/main" val="218583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2E24E-B11D-634D-991A-63E11D6AB43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KR"/>
          </a:p>
        </p:txBody>
      </p:sp>
      <p:sp>
        <p:nvSpPr>
          <p:cNvPr id="3" name="Content Placeholder 2">
            <a:extLst>
              <a:ext uri="{FF2B5EF4-FFF2-40B4-BE49-F238E27FC236}">
                <a16:creationId xmlns:a16="http://schemas.microsoft.com/office/drawing/2014/main" id="{703522E4-F8F8-AC4D-8838-0E943725EBB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4" name="Text Placeholder 3">
            <a:extLst>
              <a:ext uri="{FF2B5EF4-FFF2-40B4-BE49-F238E27FC236}">
                <a16:creationId xmlns:a16="http://schemas.microsoft.com/office/drawing/2014/main" id="{FE7878FD-F960-4A40-B51A-5FFFAE48453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370BB-2E12-CC4D-8B68-77E07FEB022C}"/>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6" name="Footer Placeholder 5">
            <a:extLst>
              <a:ext uri="{FF2B5EF4-FFF2-40B4-BE49-F238E27FC236}">
                <a16:creationId xmlns:a16="http://schemas.microsoft.com/office/drawing/2014/main" id="{C5F3582B-1860-1340-8D29-B1E71016AB09}"/>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7" name="Slide Number Placeholder 6">
            <a:extLst>
              <a:ext uri="{FF2B5EF4-FFF2-40B4-BE49-F238E27FC236}">
                <a16:creationId xmlns:a16="http://schemas.microsoft.com/office/drawing/2014/main" id="{88D1FD45-1338-9541-A429-C5E662A72D28}"/>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3743352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A32D-E33B-584D-ADB9-FF97B1B860F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KR"/>
          </a:p>
        </p:txBody>
      </p:sp>
      <p:sp>
        <p:nvSpPr>
          <p:cNvPr id="3" name="Picture Placeholder 2">
            <a:extLst>
              <a:ext uri="{FF2B5EF4-FFF2-40B4-BE49-F238E27FC236}">
                <a16:creationId xmlns:a16="http://schemas.microsoft.com/office/drawing/2014/main" id="{E48C495B-2B5B-BF42-BAEA-6948B593FE8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KR"/>
          </a:p>
        </p:txBody>
      </p:sp>
      <p:sp>
        <p:nvSpPr>
          <p:cNvPr id="4" name="Text Placeholder 3">
            <a:extLst>
              <a:ext uri="{FF2B5EF4-FFF2-40B4-BE49-F238E27FC236}">
                <a16:creationId xmlns:a16="http://schemas.microsoft.com/office/drawing/2014/main" id="{5BDF989D-98E8-2847-ACBF-61633693E6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1A78D8-6D47-AD48-9C28-4AFB08B32A8C}"/>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6" name="Footer Placeholder 5">
            <a:extLst>
              <a:ext uri="{FF2B5EF4-FFF2-40B4-BE49-F238E27FC236}">
                <a16:creationId xmlns:a16="http://schemas.microsoft.com/office/drawing/2014/main" id="{76DFCDF8-B022-ED46-81D9-7B060136F03B}"/>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7" name="Slide Number Placeholder 6">
            <a:extLst>
              <a:ext uri="{FF2B5EF4-FFF2-40B4-BE49-F238E27FC236}">
                <a16:creationId xmlns:a16="http://schemas.microsoft.com/office/drawing/2014/main" id="{96603F53-6E0C-D140-8AC1-72129E956B86}"/>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1212399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1EDC-2F15-054D-9BD4-BFF90EE3130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KR"/>
          </a:p>
        </p:txBody>
      </p:sp>
      <p:sp>
        <p:nvSpPr>
          <p:cNvPr id="3" name="Vertical Text Placeholder 2">
            <a:extLst>
              <a:ext uri="{FF2B5EF4-FFF2-40B4-BE49-F238E27FC236}">
                <a16:creationId xmlns:a16="http://schemas.microsoft.com/office/drawing/2014/main" id="{BBAEDCBB-0EF4-3F4D-9E29-A6F7F41E8FB9}"/>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4" name="Date Placeholder 3">
            <a:extLst>
              <a:ext uri="{FF2B5EF4-FFF2-40B4-BE49-F238E27FC236}">
                <a16:creationId xmlns:a16="http://schemas.microsoft.com/office/drawing/2014/main" id="{B11D8D18-26FE-6548-8303-8C01F4E1ECB6}"/>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5" name="Footer Placeholder 4">
            <a:extLst>
              <a:ext uri="{FF2B5EF4-FFF2-40B4-BE49-F238E27FC236}">
                <a16:creationId xmlns:a16="http://schemas.microsoft.com/office/drawing/2014/main" id="{AB1B7B06-D584-6F43-867A-674A3A8B0BB5}"/>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6" name="Slide Number Placeholder 5">
            <a:extLst>
              <a:ext uri="{FF2B5EF4-FFF2-40B4-BE49-F238E27FC236}">
                <a16:creationId xmlns:a16="http://schemas.microsoft.com/office/drawing/2014/main" id="{F99B262F-453F-1941-B7CF-91AEB3E8E5A2}"/>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267167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10EEDB-640C-D54E-97FA-4716C513331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KR"/>
          </a:p>
        </p:txBody>
      </p:sp>
      <p:sp>
        <p:nvSpPr>
          <p:cNvPr id="3" name="Vertical Text Placeholder 2">
            <a:extLst>
              <a:ext uri="{FF2B5EF4-FFF2-40B4-BE49-F238E27FC236}">
                <a16:creationId xmlns:a16="http://schemas.microsoft.com/office/drawing/2014/main" id="{0DE78B4A-6AB7-464D-BF25-70BAF51F44A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4" name="Date Placeholder 3">
            <a:extLst>
              <a:ext uri="{FF2B5EF4-FFF2-40B4-BE49-F238E27FC236}">
                <a16:creationId xmlns:a16="http://schemas.microsoft.com/office/drawing/2014/main" id="{5FBBF781-74B6-DB43-9C0A-3FE18950FE16}"/>
              </a:ext>
            </a:extLst>
          </p:cNvPr>
          <p:cNvSpPr>
            <a:spLocks noGrp="1"/>
          </p:cNvSpPr>
          <p:nvPr>
            <p:ph type="dt" sz="half" idx="10"/>
          </p:nvPr>
        </p:nvSpPr>
        <p:spPr>
          <a:xfrm>
            <a:off x="838200" y="6356350"/>
            <a:ext cx="2743200" cy="365125"/>
          </a:xfrm>
          <a:prstGeom prst="rect">
            <a:avLst/>
          </a:prstGeom>
        </p:spPr>
        <p:txBody>
          <a:bodyPr/>
          <a:lstStyle/>
          <a:p>
            <a:r>
              <a:rPr lang="en-US"/>
              <a:t>2021/06/01</a:t>
            </a:r>
            <a:endParaRPr lang="en-KR"/>
          </a:p>
        </p:txBody>
      </p:sp>
      <p:sp>
        <p:nvSpPr>
          <p:cNvPr id="5" name="Footer Placeholder 4">
            <a:extLst>
              <a:ext uri="{FF2B5EF4-FFF2-40B4-BE49-F238E27FC236}">
                <a16:creationId xmlns:a16="http://schemas.microsoft.com/office/drawing/2014/main" id="{A597F20D-60B2-094F-A703-15312B8474F4}"/>
              </a:ext>
            </a:extLst>
          </p:cNvPr>
          <p:cNvSpPr>
            <a:spLocks noGrp="1"/>
          </p:cNvSpPr>
          <p:nvPr>
            <p:ph type="ftr" sz="quarter" idx="11"/>
          </p:nvPr>
        </p:nvSpPr>
        <p:spPr>
          <a:xfrm>
            <a:off x="4038600" y="6356350"/>
            <a:ext cx="4114800" cy="365125"/>
          </a:xfrm>
          <a:prstGeom prst="rect">
            <a:avLst/>
          </a:prstGeom>
        </p:spPr>
        <p:txBody>
          <a:bodyPr/>
          <a:lstStyle/>
          <a:p>
            <a:endParaRPr lang="en-KR"/>
          </a:p>
        </p:txBody>
      </p:sp>
      <p:sp>
        <p:nvSpPr>
          <p:cNvPr id="6" name="Slide Number Placeholder 5">
            <a:extLst>
              <a:ext uri="{FF2B5EF4-FFF2-40B4-BE49-F238E27FC236}">
                <a16:creationId xmlns:a16="http://schemas.microsoft.com/office/drawing/2014/main" id="{C482CE55-11D6-C14F-B9F7-FAECD22B803F}"/>
              </a:ext>
            </a:extLst>
          </p:cNvPr>
          <p:cNvSpPr>
            <a:spLocks noGrp="1"/>
          </p:cNvSpPr>
          <p:nvPr>
            <p:ph type="sldNum" sz="quarter" idx="12"/>
          </p:nvPr>
        </p:nvSpPr>
        <p:spPr>
          <a:xfrm>
            <a:off x="8610600" y="6356350"/>
            <a:ext cx="2743200" cy="365125"/>
          </a:xfrm>
          <a:prstGeom prst="rect">
            <a:avLst/>
          </a:prstGeom>
        </p:spPr>
        <p:txBody>
          <a:bodyPr/>
          <a:lstStyle/>
          <a:p>
            <a:fld id="{8DF240CA-39A6-8942-A819-E48F9D8A9D50}" type="slidenum">
              <a:rPr lang="en-KR" smtClean="0"/>
              <a:t>‹#›</a:t>
            </a:fld>
            <a:endParaRPr lang="en-KR"/>
          </a:p>
        </p:txBody>
      </p:sp>
    </p:spTree>
    <p:extLst>
      <p:ext uri="{BB962C8B-B14F-4D97-AF65-F5344CB8AC3E}">
        <p14:creationId xmlns:p14="http://schemas.microsoft.com/office/powerpoint/2010/main" val="1604323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
        <p:cNvGrpSpPr/>
        <p:nvPr/>
      </p:nvGrpSpPr>
      <p:grpSpPr>
        <a:xfrm>
          <a:off x="0" y="0"/>
          <a:ext cx="0" cy="0"/>
          <a:chOff x="0" y="0"/>
          <a:chExt cx="0" cy="0"/>
        </a:xfrm>
      </p:grpSpPr>
      <p:sp>
        <p:nvSpPr>
          <p:cNvPr id="15" name="Google Shape;15;p4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6" name="Google Shape;16;p44"/>
          <p:cNvSpPr txBox="1">
            <a:spLocks noGrp="1"/>
          </p:cNvSpPr>
          <p:nvPr>
            <p:ph type="body" idx="1"/>
          </p:nvPr>
        </p:nvSpPr>
        <p:spPr>
          <a:xfrm>
            <a:off x="415600" y="1536633"/>
            <a:ext cx="11360800" cy="39896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17" name="Google Shape;17;p44"/>
          <p:cNvSpPr txBox="1">
            <a:spLocks noGrp="1"/>
          </p:cNvSpPr>
          <p:nvPr>
            <p:ph type="sldNum" idx="12"/>
          </p:nvPr>
        </p:nvSpPr>
        <p:spPr>
          <a:xfrm>
            <a:off x="105041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88017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87FEC977-6CE9-0D15-108D-6D8B6E5D72A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C808BFA-E5EB-EC4E-A192-25D70392DD69}"/>
              </a:ext>
            </a:extLst>
          </p:cNvPr>
          <p:cNvSpPr>
            <a:spLocks noGrp="1"/>
          </p:cNvSpPr>
          <p:nvPr>
            <p:ph type="ctrTitle"/>
          </p:nvPr>
        </p:nvSpPr>
        <p:spPr>
          <a:xfrm>
            <a:off x="728870" y="2150076"/>
            <a:ext cx="6089373" cy="2286000"/>
          </a:xfrm>
          <a:prstGeom prst="rect">
            <a:avLst/>
          </a:prstGeom>
        </p:spPr>
        <p:txBody>
          <a:bodyPr anchor="t" anchorCtr="0">
            <a:normAutofit/>
          </a:bodyPr>
          <a:lstStyle>
            <a:lvl1pPr algn="l">
              <a:defRPr sz="5000" b="1" i="0" baseline="0">
                <a:solidFill>
                  <a:schemeClr val="bg1"/>
                </a:solidFill>
                <a:latin typeface="Roboto" pitchFamily="2" charset="0"/>
              </a:defRPr>
            </a:lvl1pPr>
          </a:lstStyle>
          <a:p>
            <a:r>
              <a:rPr lang="en-GB" dirty="0"/>
              <a:t>Click to edit Master title style</a:t>
            </a:r>
            <a:endParaRPr lang="en-US" dirty="0"/>
          </a:p>
        </p:txBody>
      </p:sp>
    </p:spTree>
    <p:extLst>
      <p:ext uri="{BB962C8B-B14F-4D97-AF65-F5344CB8AC3E}">
        <p14:creationId xmlns:p14="http://schemas.microsoft.com/office/powerpoint/2010/main" val="111738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1DB04B-418D-3E46-BAF6-FAFD627D08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KR" dirty="0"/>
          </a:p>
        </p:txBody>
      </p:sp>
      <p:sp>
        <p:nvSpPr>
          <p:cNvPr id="3" name="Text Placeholder 2">
            <a:extLst>
              <a:ext uri="{FF2B5EF4-FFF2-40B4-BE49-F238E27FC236}">
                <a16:creationId xmlns:a16="http://schemas.microsoft.com/office/drawing/2014/main" id="{AB95FA07-D4AB-4F48-82E6-437EBBFCD0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KR" dirty="0"/>
          </a:p>
        </p:txBody>
      </p:sp>
      <p:sp>
        <p:nvSpPr>
          <p:cNvPr id="4" name="Date Placeholder 3">
            <a:extLst>
              <a:ext uri="{FF2B5EF4-FFF2-40B4-BE49-F238E27FC236}">
                <a16:creationId xmlns:a16="http://schemas.microsoft.com/office/drawing/2014/main" id="{63B4EC31-F88C-1F44-BFB1-0C8AC707E5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400" b="0" i="1">
                <a:solidFill>
                  <a:schemeClr val="tx1">
                    <a:tint val="75000"/>
                  </a:schemeClr>
                </a:solidFill>
                <a:latin typeface="+mj-lt"/>
                <a:cs typeface="Times New Roman" panose="02020603050405020304" pitchFamily="18" charset="0"/>
              </a:defRPr>
            </a:lvl1pPr>
          </a:lstStyle>
          <a:p>
            <a:r>
              <a:rPr lang="en-US"/>
              <a:t>Juhyeon Kim</a:t>
            </a:r>
            <a:endParaRPr lang="en-KR" dirty="0"/>
          </a:p>
        </p:txBody>
      </p:sp>
      <p:sp>
        <p:nvSpPr>
          <p:cNvPr id="5" name="Footer Placeholder 4">
            <a:extLst>
              <a:ext uri="{FF2B5EF4-FFF2-40B4-BE49-F238E27FC236}">
                <a16:creationId xmlns:a16="http://schemas.microsoft.com/office/drawing/2014/main" id="{81710F25-1A2D-254A-A78C-A550FF1FB2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endParaRPr lang="en-KR" dirty="0"/>
          </a:p>
        </p:txBody>
      </p:sp>
      <p:sp>
        <p:nvSpPr>
          <p:cNvPr id="6" name="Slide Number Placeholder 5">
            <a:extLst>
              <a:ext uri="{FF2B5EF4-FFF2-40B4-BE49-F238E27FC236}">
                <a16:creationId xmlns:a16="http://schemas.microsoft.com/office/drawing/2014/main" id="{8F8ED654-0E8A-A94E-9AE4-BC812D99AA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latin typeface="+mj-lt"/>
              </a:defRPr>
            </a:lvl1pPr>
          </a:lstStyle>
          <a:p>
            <a:fld id="{8DF240CA-39A6-8942-A819-E48F9D8A9D50}" type="slidenum">
              <a:rPr lang="en-KR" smtClean="0"/>
              <a:pPr/>
              <a:t>‹#›</a:t>
            </a:fld>
            <a:endParaRPr lang="en-KR" dirty="0"/>
          </a:p>
        </p:txBody>
      </p:sp>
    </p:spTree>
    <p:extLst>
      <p:ext uri="{BB962C8B-B14F-4D97-AF65-F5344CB8AC3E}">
        <p14:creationId xmlns:p14="http://schemas.microsoft.com/office/powerpoint/2010/main" val="3109629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12" Type="http://schemas.openxmlformats.org/officeDocument/2006/relationships/image" Target="../media/image810.png"/><Relationship Id="rId2" Type="http://schemas.openxmlformats.org/officeDocument/2006/relationships/slideLayout" Target="../slideLayouts/slideLayout2.xml"/><Relationship Id="rId16" Type="http://schemas.openxmlformats.org/officeDocument/2006/relationships/image" Target="../media/image8.png"/><Relationship Id="rId1" Type="http://schemas.openxmlformats.org/officeDocument/2006/relationships/tags" Target="../tags/tag1.xml"/><Relationship Id="rId6" Type="http://schemas.openxmlformats.org/officeDocument/2006/relationships/image" Target="../media/image7.png"/><Relationship Id="rId11" Type="http://schemas.openxmlformats.org/officeDocument/2006/relationships/image" Target="../media/image710.png"/><Relationship Id="rId5" Type="http://schemas.openxmlformats.org/officeDocument/2006/relationships/image" Target="../media/image6.jpeg"/><Relationship Id="rId15" Type="http://schemas.openxmlformats.org/officeDocument/2006/relationships/image" Target="../media/image11.png"/><Relationship Id="rId4" Type="http://schemas.openxmlformats.org/officeDocument/2006/relationships/image" Target="../media/image5.gif"/><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10.png"/><Relationship Id="rId2" Type="http://schemas.openxmlformats.org/officeDocument/2006/relationships/video" Target="NULL" TargetMode="External"/><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11.gif"/><Relationship Id="rId2" Type="http://schemas.openxmlformats.org/officeDocument/2006/relationships/video" Target="NULL" TargetMode="External"/><Relationship Id="rId1" Type="http://schemas.openxmlformats.org/officeDocument/2006/relationships/tags" Target="../tags/tag3.xml"/><Relationship Id="rId6" Type="http://schemas.openxmlformats.org/officeDocument/2006/relationships/image" Target="../media/image9.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4.emf"/><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1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7.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png"/><Relationship Id="rId11" Type="http://schemas.openxmlformats.org/officeDocument/2006/relationships/image" Target="../media/image8.png"/><Relationship Id="rId5" Type="http://schemas.openxmlformats.org/officeDocument/2006/relationships/image" Target="../media/image6.jpeg"/><Relationship Id="rId10" Type="http://schemas.openxmlformats.org/officeDocument/2006/relationships/image" Target="../media/image19.png"/><Relationship Id="rId4" Type="http://schemas.openxmlformats.org/officeDocument/2006/relationships/image" Target="../media/image5.gif"/><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8.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8.png"/><Relationship Id="rId4" Type="http://schemas.openxmlformats.org/officeDocument/2006/relationships/image" Target="../media/image5.gif"/><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10.xml"/><Relationship Id="rId7"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5.gif"/><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2.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6.jpe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3" Type="http://schemas.openxmlformats.org/officeDocument/2006/relationships/image" Target="../media/image310.png"/><Relationship Id="rId3" Type="http://schemas.openxmlformats.org/officeDocument/2006/relationships/notesSlide" Target="../notesSlides/notesSlide15.xml"/><Relationship Id="rId12" Type="http://schemas.openxmlformats.org/officeDocument/2006/relationships/image" Target="../media/image300.png"/><Relationship Id="rId2" Type="http://schemas.openxmlformats.org/officeDocument/2006/relationships/slideLayout" Target="../slideLayouts/slideLayout2.xml"/><Relationship Id="rId1" Type="http://schemas.openxmlformats.org/officeDocument/2006/relationships/tags" Target="../tags/tag9.xml"/><Relationship Id="rId11" Type="http://schemas.openxmlformats.org/officeDocument/2006/relationships/image" Target="../media/image290.png"/><Relationship Id="rId5" Type="http://schemas.openxmlformats.org/officeDocument/2006/relationships/image" Target="../media/image7.png"/><Relationship Id="rId10" Type="http://schemas.openxmlformats.org/officeDocument/2006/relationships/image" Target="../media/image238.png"/><Relationship Id="rId4" Type="http://schemas.openxmlformats.org/officeDocument/2006/relationships/image" Target="../media/image6.jpeg"/><Relationship Id="rId9" Type="http://schemas.openxmlformats.org/officeDocument/2006/relationships/image" Target="../media/image270.png"/><Relationship Id="rId14" Type="http://schemas.openxmlformats.org/officeDocument/2006/relationships/image" Target="../media/image16.png"/></Relationships>
</file>

<file path=ppt/slides/_rels/slide16.xml.rels><?xml version="1.0" encoding="UTF-8" standalone="yes"?>
<Relationships xmlns="http://schemas.openxmlformats.org/package/2006/relationships"><Relationship Id="rId13" Type="http://schemas.openxmlformats.org/officeDocument/2006/relationships/image" Target="../media/image310.png"/><Relationship Id="rId3" Type="http://schemas.openxmlformats.org/officeDocument/2006/relationships/notesSlide" Target="../notesSlides/notesSlide16.xml"/><Relationship Id="rId12" Type="http://schemas.openxmlformats.org/officeDocument/2006/relationships/image" Target="../media/image300.png"/><Relationship Id="rId17"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image" Target="../media/image35.png"/><Relationship Id="rId1" Type="http://schemas.openxmlformats.org/officeDocument/2006/relationships/tags" Target="../tags/tag10.xml"/><Relationship Id="rId5" Type="http://schemas.openxmlformats.org/officeDocument/2006/relationships/image" Target="../media/image7.png"/><Relationship Id="rId15" Type="http://schemas.openxmlformats.org/officeDocument/2006/relationships/image" Target="../media/image240.png"/><Relationship Id="rId10" Type="http://schemas.openxmlformats.org/officeDocument/2006/relationships/image" Target="../media/image237.png"/><Relationship Id="rId4" Type="http://schemas.openxmlformats.org/officeDocument/2006/relationships/image" Target="../media/image6.jpeg"/><Relationship Id="rId9" Type="http://schemas.openxmlformats.org/officeDocument/2006/relationships/image" Target="../media/image270.png"/><Relationship Id="rId14" Type="http://schemas.openxmlformats.org/officeDocument/2006/relationships/image" Target="../media/image340.png"/></Relationships>
</file>

<file path=ppt/slides/_rels/slide17.xml.rels><?xml version="1.0" encoding="UTF-8" standalone="yes"?>
<Relationships xmlns="http://schemas.openxmlformats.org/package/2006/relationships"><Relationship Id="rId13" Type="http://schemas.openxmlformats.org/officeDocument/2006/relationships/image" Target="../media/image390.png"/><Relationship Id="rId3" Type="http://schemas.openxmlformats.org/officeDocument/2006/relationships/notesSlide" Target="../notesSlides/notesSlide17.xml"/><Relationship Id="rId12" Type="http://schemas.openxmlformats.org/officeDocument/2006/relationships/image" Target="../media/image37.png"/><Relationship Id="rId17"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image" Target="../media/image38.png"/><Relationship Id="rId1" Type="http://schemas.openxmlformats.org/officeDocument/2006/relationships/tags" Target="../tags/tag11.xml"/><Relationship Id="rId11" Type="http://schemas.openxmlformats.org/officeDocument/2006/relationships/image" Target="../media/image36.png"/><Relationship Id="rId5" Type="http://schemas.openxmlformats.org/officeDocument/2006/relationships/image" Target="../media/image7.png"/><Relationship Id="rId15" Type="http://schemas.openxmlformats.org/officeDocument/2006/relationships/image" Target="../media/image310.png"/><Relationship Id="rId10" Type="http://schemas.openxmlformats.org/officeDocument/2006/relationships/image" Target="../media/image360.png"/><Relationship Id="rId4" Type="http://schemas.openxmlformats.org/officeDocument/2006/relationships/image" Target="../media/image6.jpeg"/><Relationship Id="rId9" Type="http://schemas.openxmlformats.org/officeDocument/2006/relationships/image" Target="../media/image270.png"/><Relationship Id="rId14" Type="http://schemas.openxmlformats.org/officeDocument/2006/relationships/image" Target="../media/image300.png"/></Relationships>
</file>

<file path=ppt/slides/_rels/slide18.xml.rels><?xml version="1.0" encoding="UTF-8" standalone="yes"?>
<Relationships xmlns="http://schemas.openxmlformats.org/package/2006/relationships"><Relationship Id="rId8" Type="http://schemas.openxmlformats.org/officeDocument/2006/relationships/image" Target="../media/image351.png"/><Relationship Id="rId13" Type="http://schemas.openxmlformats.org/officeDocument/2006/relationships/chart" Target="../charts/chart1.xml"/><Relationship Id="rId3" Type="http://schemas.openxmlformats.org/officeDocument/2006/relationships/notesSlide" Target="../notesSlides/notesSlide18.xml"/><Relationship Id="rId7" Type="http://schemas.openxmlformats.org/officeDocument/2006/relationships/image" Target="../media/image250.png"/><Relationship Id="rId12" Type="http://schemas.openxmlformats.org/officeDocument/2006/relationships/image" Target="../media/image420.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410.png"/><Relationship Id="rId11" Type="http://schemas.openxmlformats.org/officeDocument/2006/relationships/image" Target="../media/image350.png"/><Relationship Id="rId10" Type="http://schemas.openxmlformats.org/officeDocument/2006/relationships/image" Target="../media/image40.png"/><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notesSlide" Target="../notesSlides/notesSlide19.xml"/><Relationship Id="rId7" Type="http://schemas.openxmlformats.org/officeDocument/2006/relationships/image" Target="../media/image430.png"/><Relationship Id="rId12" Type="http://schemas.openxmlformats.org/officeDocument/2006/relationships/image" Target="../media/image48.png"/><Relationship Id="rId2" Type="http://schemas.openxmlformats.org/officeDocument/2006/relationships/slideLayout" Target="../slideLayouts/slideLayout2.xml"/><Relationship Id="rId16" Type="http://schemas.openxmlformats.org/officeDocument/2006/relationships/chart" Target="../charts/chart3.xml"/><Relationship Id="rId1" Type="http://schemas.openxmlformats.org/officeDocument/2006/relationships/tags" Target="../tags/tag13.xml"/><Relationship Id="rId11" Type="http://schemas.openxmlformats.org/officeDocument/2006/relationships/image" Target="../media/image47.png"/><Relationship Id="rId15" Type="http://schemas.openxmlformats.org/officeDocument/2006/relationships/image" Target="../media/image42.png"/><Relationship Id="rId10" Type="http://schemas.openxmlformats.org/officeDocument/2006/relationships/image" Target="../media/image46.png"/><Relationship Id="rId4" Type="http://schemas.openxmlformats.org/officeDocument/2006/relationships/chart" Target="../charts/chart2.xml"/><Relationship Id="rId9" Type="http://schemas.openxmlformats.org/officeDocument/2006/relationships/image" Target="../media/image41.png"/><Relationship Id="rId14" Type="http://schemas.openxmlformats.org/officeDocument/2006/relationships/image" Target="../media/image50.png"/></Relationships>
</file>

<file path=ppt/slides/_rels/slide20.xml.rels><?xml version="1.0" encoding="UTF-8" standalone="yes"?>
<Relationships xmlns="http://schemas.openxmlformats.org/package/2006/relationships"><Relationship Id="rId13" Type="http://schemas.openxmlformats.org/officeDocument/2006/relationships/chart" Target="../charts/chart5.xml"/><Relationship Id="rId3" Type="http://schemas.openxmlformats.org/officeDocument/2006/relationships/notesSlide" Target="../notesSlides/notesSlide20.xml"/><Relationship Id="rId7" Type="http://schemas.openxmlformats.org/officeDocument/2006/relationships/image" Target="../media/image7.png"/><Relationship Id="rId12"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6.jpeg"/><Relationship Id="rId11" Type="http://schemas.openxmlformats.org/officeDocument/2006/relationships/image" Target="../media/image460.png"/><Relationship Id="rId5" Type="http://schemas.openxmlformats.org/officeDocument/2006/relationships/image" Target="../media/image16.png"/><Relationship Id="rId10" Type="http://schemas.openxmlformats.org/officeDocument/2006/relationships/image" Target="../media/image450.png"/><Relationship Id="rId4" Type="http://schemas.openxmlformats.org/officeDocument/2006/relationships/chart" Target="../charts/chart4.xml"/><Relationship Id="rId14" Type="http://schemas.openxmlformats.org/officeDocument/2006/relationships/image" Target="../media/image43.png"/></Relationships>
</file>

<file path=ppt/slides/_rels/slide21.xml.rels><?xml version="1.0" encoding="UTF-8" standalone="yes"?>
<Relationships xmlns="http://schemas.openxmlformats.org/package/2006/relationships"><Relationship Id="rId13" Type="http://schemas.openxmlformats.org/officeDocument/2006/relationships/image" Target="../media/image8.png"/><Relationship Id="rId3" Type="http://schemas.openxmlformats.org/officeDocument/2006/relationships/notesSlide" Target="../notesSlides/notesSlide21.xml"/><Relationship Id="rId7" Type="http://schemas.openxmlformats.org/officeDocument/2006/relationships/image" Target="../media/image7.png"/><Relationship Id="rId12" Type="http://schemas.openxmlformats.org/officeDocument/2006/relationships/image" Target="../media/image51.png"/><Relationship Id="rId2" Type="http://schemas.openxmlformats.org/officeDocument/2006/relationships/slideLayout" Target="../slideLayouts/slideLayout2.xml"/><Relationship Id="rId16" Type="http://schemas.openxmlformats.org/officeDocument/2006/relationships/image" Target="../media/image52.png"/><Relationship Id="rId1" Type="http://schemas.openxmlformats.org/officeDocument/2006/relationships/tags" Target="../tags/tag15.xml"/><Relationship Id="rId6" Type="http://schemas.openxmlformats.org/officeDocument/2006/relationships/image" Target="../media/image6.jpeg"/><Relationship Id="rId11" Type="http://schemas.openxmlformats.org/officeDocument/2006/relationships/image" Target="../media/image450.png"/><Relationship Id="rId5" Type="http://schemas.openxmlformats.org/officeDocument/2006/relationships/chart" Target="../charts/chart7.xml"/><Relationship Id="rId15" Type="http://schemas.openxmlformats.org/officeDocument/2006/relationships/chart" Target="../charts/chart8.xml"/><Relationship Id="rId10" Type="http://schemas.openxmlformats.org/officeDocument/2006/relationships/image" Target="../media/image460.png"/><Relationship Id="rId4" Type="http://schemas.openxmlformats.org/officeDocument/2006/relationships/chart" Target="../charts/chart6.xml"/><Relationship Id="rId14" Type="http://schemas.openxmlformats.org/officeDocument/2006/relationships/image" Target="../media/image42.png"/></Relationships>
</file>

<file path=ppt/slides/_rels/slide22.xml.rels><?xml version="1.0" encoding="UTF-8" standalone="yes"?>
<Relationships xmlns="http://schemas.openxmlformats.org/package/2006/relationships"><Relationship Id="rId13" Type="http://schemas.openxmlformats.org/officeDocument/2006/relationships/image" Target="../media/image33.jpeg"/><Relationship Id="rId3" Type="http://schemas.openxmlformats.org/officeDocument/2006/relationships/notesSlide" Target="../notesSlides/notesSlide22.xml"/><Relationship Id="rId7" Type="http://schemas.openxmlformats.org/officeDocument/2006/relationships/image" Target="../media/image7.png"/><Relationship Id="rId12"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image" Target="../media/image54.png"/><Relationship Id="rId1" Type="http://schemas.openxmlformats.org/officeDocument/2006/relationships/tags" Target="../tags/tag16.xml"/><Relationship Id="rId6" Type="http://schemas.openxmlformats.org/officeDocument/2006/relationships/image" Target="../media/image6.jpeg"/><Relationship Id="rId11" Type="http://schemas.openxmlformats.org/officeDocument/2006/relationships/image" Target="../media/image450.png"/><Relationship Id="rId5" Type="http://schemas.openxmlformats.org/officeDocument/2006/relationships/chart" Target="../charts/chart10.xml"/><Relationship Id="rId15" Type="http://schemas.openxmlformats.org/officeDocument/2006/relationships/chart" Target="../charts/chart11.xml"/><Relationship Id="rId10" Type="http://schemas.openxmlformats.org/officeDocument/2006/relationships/image" Target="../media/image460.png"/><Relationship Id="rId4" Type="http://schemas.openxmlformats.org/officeDocument/2006/relationships/chart" Target="../charts/chart9.xml"/><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500.png"/><Relationship Id="rId13" Type="http://schemas.openxmlformats.org/officeDocument/2006/relationships/image" Target="../media/image541.png"/><Relationship Id="rId3" Type="http://schemas.openxmlformats.org/officeDocument/2006/relationships/notesSlide" Target="../notesSlides/notesSlide23.xml"/><Relationship Id="rId12" Type="http://schemas.openxmlformats.org/officeDocument/2006/relationships/image" Target="../media/image53.png"/><Relationship Id="rId17" Type="http://schemas.openxmlformats.org/officeDocument/2006/relationships/image" Target="../media/image57.png"/><Relationship Id="rId2" Type="http://schemas.openxmlformats.org/officeDocument/2006/relationships/slideLayout" Target="../slideLayouts/slideLayout2.xml"/><Relationship Id="rId16" Type="http://schemas.openxmlformats.org/officeDocument/2006/relationships/image" Target="../media/image560.png"/><Relationship Id="rId1" Type="http://schemas.openxmlformats.org/officeDocument/2006/relationships/tags" Target="../tags/tag17.xml"/><Relationship Id="rId11" Type="http://schemas.openxmlformats.org/officeDocument/2006/relationships/image" Target="../media/image521.png"/><Relationship Id="rId5" Type="http://schemas.openxmlformats.org/officeDocument/2006/relationships/chart" Target="../charts/chart13.xml"/><Relationship Id="rId15" Type="http://schemas.openxmlformats.org/officeDocument/2006/relationships/image" Target="../media/image56.png"/><Relationship Id="rId10" Type="http://schemas.openxmlformats.org/officeDocument/2006/relationships/image" Target="../media/image55.png"/><Relationship Id="rId4" Type="http://schemas.openxmlformats.org/officeDocument/2006/relationships/chart" Target="../charts/chart12.xml"/><Relationship Id="rId9" Type="http://schemas.openxmlformats.org/officeDocument/2006/relationships/image" Target="../media/image510.png"/><Relationship Id="rId14" Type="http://schemas.openxmlformats.org/officeDocument/2006/relationships/image" Target="../media/image55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58.png"/><Relationship Id="rId5" Type="http://schemas.openxmlformats.org/officeDocument/2006/relationships/image" Target="../media/image45.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8" Type="http://schemas.openxmlformats.org/officeDocument/2006/relationships/image" Target="../media/image620.png"/><Relationship Id="rId13" Type="http://schemas.openxmlformats.org/officeDocument/2006/relationships/image" Target="../media/image660.png"/><Relationship Id="rId18" Type="http://schemas.openxmlformats.org/officeDocument/2006/relationships/image" Target="../media/image71.png"/><Relationship Id="rId3" Type="http://schemas.openxmlformats.org/officeDocument/2006/relationships/notesSlide" Target="../notesSlides/notesSlide25.xml"/><Relationship Id="rId7" Type="http://schemas.openxmlformats.org/officeDocument/2006/relationships/image" Target="../media/image610.png"/><Relationship Id="rId12" Type="http://schemas.openxmlformats.org/officeDocument/2006/relationships/image" Target="../media/image650.png"/><Relationship Id="rId17" Type="http://schemas.openxmlformats.org/officeDocument/2006/relationships/image" Target="../media/image70.png"/><Relationship Id="rId2" Type="http://schemas.openxmlformats.org/officeDocument/2006/relationships/slideLayout" Target="../slideLayouts/slideLayout2.xml"/><Relationship Id="rId16" Type="http://schemas.openxmlformats.org/officeDocument/2006/relationships/image" Target="../media/image690.png"/><Relationship Id="rId20" Type="http://schemas.openxmlformats.org/officeDocument/2006/relationships/image" Target="../media/image73.png"/><Relationship Id="rId1" Type="http://schemas.openxmlformats.org/officeDocument/2006/relationships/tags" Target="../tags/tag19.xml"/><Relationship Id="rId11" Type="http://schemas.openxmlformats.org/officeDocument/2006/relationships/chart" Target="../charts/chart15.xml"/><Relationship Id="rId15" Type="http://schemas.openxmlformats.org/officeDocument/2006/relationships/image" Target="../media/image680.png"/><Relationship Id="rId10" Type="http://schemas.openxmlformats.org/officeDocument/2006/relationships/image" Target="../media/image640.png"/><Relationship Id="rId19" Type="http://schemas.openxmlformats.org/officeDocument/2006/relationships/image" Target="../media/image72.png"/><Relationship Id="rId4" Type="http://schemas.openxmlformats.org/officeDocument/2006/relationships/chart" Target="../charts/chart14.xml"/><Relationship Id="rId9" Type="http://schemas.openxmlformats.org/officeDocument/2006/relationships/image" Target="../media/image630.png"/><Relationship Id="rId14" Type="http://schemas.openxmlformats.org/officeDocument/2006/relationships/image" Target="../media/image670.png"/></Relationships>
</file>

<file path=ppt/slides/_rels/slide26.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18" Type="http://schemas.openxmlformats.org/officeDocument/2006/relationships/image" Target="../media/image76.png"/><Relationship Id="rId26" Type="http://schemas.openxmlformats.org/officeDocument/2006/relationships/image" Target="../media/image84.png"/><Relationship Id="rId3" Type="http://schemas.openxmlformats.org/officeDocument/2006/relationships/notesSlide" Target="../notesSlides/notesSlide26.xml"/><Relationship Id="rId21" Type="http://schemas.openxmlformats.org/officeDocument/2006/relationships/image" Target="../media/image79.png"/><Relationship Id="rId7" Type="http://schemas.openxmlformats.org/officeDocument/2006/relationships/image" Target="../media/image62.svg"/><Relationship Id="rId12" Type="http://schemas.openxmlformats.org/officeDocument/2006/relationships/image" Target="../media/image67.png"/><Relationship Id="rId25" Type="http://schemas.openxmlformats.org/officeDocument/2006/relationships/image" Target="../media/image83.png"/><Relationship Id="rId2" Type="http://schemas.openxmlformats.org/officeDocument/2006/relationships/slideLayout" Target="../slideLayouts/slideLayout2.xml"/><Relationship Id="rId20" Type="http://schemas.openxmlformats.org/officeDocument/2006/relationships/image" Target="../media/image78.png"/><Relationship Id="rId29" Type="http://schemas.openxmlformats.org/officeDocument/2006/relationships/image" Target="../media/image87.png"/><Relationship Id="rId1" Type="http://schemas.openxmlformats.org/officeDocument/2006/relationships/tags" Target="../tags/tag20.xml"/><Relationship Id="rId6" Type="http://schemas.openxmlformats.org/officeDocument/2006/relationships/image" Target="../media/image61.png"/><Relationship Id="rId11" Type="http://schemas.openxmlformats.org/officeDocument/2006/relationships/image" Target="../media/image66.svg"/><Relationship Id="rId24" Type="http://schemas.openxmlformats.org/officeDocument/2006/relationships/image" Target="../media/image82.png"/><Relationship Id="rId32" Type="http://schemas.openxmlformats.org/officeDocument/2006/relationships/image" Target="../media/image90.png"/><Relationship Id="rId5" Type="http://schemas.openxmlformats.org/officeDocument/2006/relationships/image" Target="../media/image60.svg"/><Relationship Id="rId15" Type="http://schemas.openxmlformats.org/officeDocument/2006/relationships/image" Target="../media/image70.svg"/><Relationship Id="rId23" Type="http://schemas.openxmlformats.org/officeDocument/2006/relationships/image" Target="../media/image81.png"/><Relationship Id="rId28" Type="http://schemas.openxmlformats.org/officeDocument/2006/relationships/image" Target="../media/image86.png"/><Relationship Id="rId10" Type="http://schemas.openxmlformats.org/officeDocument/2006/relationships/image" Target="../media/image65.png"/><Relationship Id="rId19" Type="http://schemas.openxmlformats.org/officeDocument/2006/relationships/image" Target="../media/image77.png"/><Relationship Id="rId31" Type="http://schemas.openxmlformats.org/officeDocument/2006/relationships/image" Target="../media/image89.png"/><Relationship Id="rId4" Type="http://schemas.openxmlformats.org/officeDocument/2006/relationships/image" Target="../media/image59.png"/><Relationship Id="rId9" Type="http://schemas.openxmlformats.org/officeDocument/2006/relationships/image" Target="../media/image64.svg"/><Relationship Id="rId14" Type="http://schemas.openxmlformats.org/officeDocument/2006/relationships/image" Target="../media/image69.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s>
</file>

<file path=ppt/slides/_rels/slide27.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6.jpeg"/><Relationship Id="rId18" Type="http://schemas.openxmlformats.org/officeDocument/2006/relationships/image" Target="../media/image105.png"/><Relationship Id="rId3" Type="http://schemas.openxmlformats.org/officeDocument/2006/relationships/notesSlide" Target="../notesSlides/notesSlide27.xml"/><Relationship Id="rId21" Type="http://schemas.openxmlformats.org/officeDocument/2006/relationships/image" Target="../media/image92.png"/><Relationship Id="rId7" Type="http://schemas.openxmlformats.org/officeDocument/2006/relationships/chart" Target="../charts/chart16.xml"/><Relationship Id="rId12" Type="http://schemas.openxmlformats.org/officeDocument/2006/relationships/image" Target="../media/image33.jpeg"/><Relationship Id="rId17" Type="http://schemas.openxmlformats.org/officeDocument/2006/relationships/image" Target="../media/image890.png"/><Relationship Id="rId2" Type="http://schemas.openxmlformats.org/officeDocument/2006/relationships/slideLayout" Target="../slideLayouts/slideLayout7.xml"/><Relationship Id="rId20" Type="http://schemas.openxmlformats.org/officeDocument/2006/relationships/image" Target="../media/image910.png"/><Relationship Id="rId1" Type="http://schemas.openxmlformats.org/officeDocument/2006/relationships/tags" Target="../tags/tag21.xml"/><Relationship Id="rId6" Type="http://schemas.openxmlformats.org/officeDocument/2006/relationships/image" Target="../media/image101.png"/><Relationship Id="rId11" Type="http://schemas.openxmlformats.org/officeDocument/2006/relationships/image" Target="../media/image74.png"/><Relationship Id="rId15" Type="http://schemas.openxmlformats.org/officeDocument/2006/relationships/image" Target="../media/image8.png"/><Relationship Id="rId10" Type="http://schemas.openxmlformats.org/officeDocument/2006/relationships/image" Target="../media/image860.png"/><Relationship Id="rId19" Type="http://schemas.openxmlformats.org/officeDocument/2006/relationships/image" Target="../media/image900.png"/><Relationship Id="rId9" Type="http://schemas.openxmlformats.org/officeDocument/2006/relationships/chart" Target="../charts/chart17.xml"/><Relationship Id="rId14" Type="http://schemas.openxmlformats.org/officeDocument/2006/relationships/image" Target="../media/image7.png"/><Relationship Id="rId22" Type="http://schemas.openxmlformats.org/officeDocument/2006/relationships/image" Target="../media/image93.png"/></Relationships>
</file>

<file path=ppt/slides/_rels/slide28.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2.png"/><Relationship Id="rId18" Type="http://schemas.openxmlformats.org/officeDocument/2006/relationships/image" Target="../media/image107.png"/><Relationship Id="rId3" Type="http://schemas.openxmlformats.org/officeDocument/2006/relationships/notesSlide" Target="../notesSlides/notesSlide28.xml"/><Relationship Id="rId21" Type="http://schemas.openxmlformats.org/officeDocument/2006/relationships/image" Target="../media/image621.png"/><Relationship Id="rId7" Type="http://schemas.openxmlformats.org/officeDocument/2006/relationships/image" Target="../media/image144.png"/><Relationship Id="rId17" Type="http://schemas.openxmlformats.org/officeDocument/2006/relationships/image" Target="../media/image106.png"/><Relationship Id="rId2" Type="http://schemas.openxmlformats.org/officeDocument/2006/relationships/slideLayout" Target="../slideLayouts/slideLayout2.xml"/><Relationship Id="rId16" Type="http://schemas.openxmlformats.org/officeDocument/2006/relationships/chart" Target="../charts/chart90.xml"/><Relationship Id="rId20" Type="http://schemas.openxmlformats.org/officeDocument/2006/relationships/image" Target="../media/image109.png"/><Relationship Id="rId1" Type="http://schemas.openxmlformats.org/officeDocument/2006/relationships/tags" Target="../tags/tag22.xml"/><Relationship Id="rId6" Type="http://schemas.openxmlformats.org/officeDocument/2006/relationships/image" Target="../media/image94.png"/><Relationship Id="rId15" Type="http://schemas.openxmlformats.org/officeDocument/2006/relationships/chart" Target="../charts/chart18.xml"/><Relationship Id="rId19" Type="http://schemas.openxmlformats.org/officeDocument/2006/relationships/image" Target="../media/image108.png"/><Relationship Id="rId9" Type="http://schemas.openxmlformats.org/officeDocument/2006/relationships/image" Target="../media/image940.png"/><Relationship Id="rId14" Type="http://schemas.openxmlformats.org/officeDocument/2006/relationships/image" Target="../media/image153.png"/><Relationship Id="rId22" Type="http://schemas.openxmlformats.org/officeDocument/2006/relationships/image" Target="../media/image15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8.png"/><Relationship Id="rId12" Type="http://schemas.openxmlformats.org/officeDocument/2006/relationships/image" Target="../media/image95.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7.png"/><Relationship Id="rId11" Type="http://schemas.openxmlformats.org/officeDocument/2006/relationships/image" Target="../media/image641.png"/><Relationship Id="rId5" Type="http://schemas.openxmlformats.org/officeDocument/2006/relationships/image" Target="../media/image6.jpeg"/><Relationship Id="rId10" Type="http://schemas.openxmlformats.org/officeDocument/2006/relationships/image" Target="../media/image631.pn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notesSlide" Target="../notesSlides/notesSlide30.xml"/><Relationship Id="rId7" Type="http://schemas.openxmlformats.org/officeDocument/2006/relationships/image" Target="../media/image1300.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1240.png"/><Relationship Id="rId9" Type="http://schemas.microsoft.com/office/2007/relationships/hdphoto" Target="../media/hdphoto1.wdp"/></Relationships>
</file>

<file path=ppt/slides/_rels/slide31.xml.rels><?xml version="1.0" encoding="UTF-8" standalone="yes"?>
<Relationships xmlns="http://schemas.openxmlformats.org/package/2006/relationships"><Relationship Id="rId8" Type="http://schemas.openxmlformats.org/officeDocument/2006/relationships/image" Target="../media/image661.png"/><Relationship Id="rId13" Type="http://schemas.openxmlformats.org/officeDocument/2006/relationships/image" Target="../media/image750.png"/><Relationship Id="rId3" Type="http://schemas.openxmlformats.org/officeDocument/2006/relationships/notesSlide" Target="../notesSlides/notesSlide31.xml"/><Relationship Id="rId12" Type="http://schemas.openxmlformats.org/officeDocument/2006/relationships/image" Target="../media/image740.png"/><Relationship Id="rId2" Type="http://schemas.openxmlformats.org/officeDocument/2006/relationships/slideLayout" Target="../slideLayouts/slideLayout2.xml"/><Relationship Id="rId16" Type="http://schemas.openxmlformats.org/officeDocument/2006/relationships/image" Target="../media/image780.png"/><Relationship Id="rId1" Type="http://schemas.openxmlformats.org/officeDocument/2006/relationships/tags" Target="../tags/tag25.xml"/><Relationship Id="rId11" Type="http://schemas.openxmlformats.org/officeDocument/2006/relationships/image" Target="../media/image691.png"/><Relationship Id="rId5" Type="http://schemas.microsoft.com/office/2007/relationships/hdphoto" Target="../media/hdphoto1.wdp"/><Relationship Id="rId15" Type="http://schemas.openxmlformats.org/officeDocument/2006/relationships/image" Target="../media/image770.png"/><Relationship Id="rId10" Type="http://schemas.openxmlformats.org/officeDocument/2006/relationships/image" Target="../media/image681.png"/><Relationship Id="rId4" Type="http://schemas.openxmlformats.org/officeDocument/2006/relationships/image" Target="../media/image75.png"/><Relationship Id="rId9" Type="http://schemas.openxmlformats.org/officeDocument/2006/relationships/image" Target="../media/image671.png"/><Relationship Id="rId14" Type="http://schemas.openxmlformats.org/officeDocument/2006/relationships/image" Target="../media/image760.png"/></Relationships>
</file>

<file path=ppt/slides/_rels/slide32.xml.rels><?xml version="1.0" encoding="UTF-8" standalone="yes"?>
<Relationships xmlns="http://schemas.openxmlformats.org/package/2006/relationships"><Relationship Id="rId8" Type="http://schemas.openxmlformats.org/officeDocument/2006/relationships/image" Target="../media/image1490.png"/><Relationship Id="rId13" Type="http://schemas.openxmlformats.org/officeDocument/2006/relationships/image" Target="../media/image1540.png"/><Relationship Id="rId3" Type="http://schemas.openxmlformats.org/officeDocument/2006/relationships/notesSlide" Target="../notesSlides/notesSlide32.xml"/><Relationship Id="rId7" Type="http://schemas.openxmlformats.org/officeDocument/2006/relationships/image" Target="../media/image1480.png"/><Relationship Id="rId12" Type="http://schemas.openxmlformats.org/officeDocument/2006/relationships/image" Target="../media/image1530.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1470.png"/><Relationship Id="rId11" Type="http://schemas.openxmlformats.org/officeDocument/2006/relationships/image" Target="../media/image1520.png"/><Relationship Id="rId10" Type="http://schemas.openxmlformats.org/officeDocument/2006/relationships/image" Target="../media/image91.png"/><Relationship Id="rId9" Type="http://schemas.openxmlformats.org/officeDocument/2006/relationships/image" Target="../media/image1500.png"/><Relationship Id="rId14" Type="http://schemas.openxmlformats.org/officeDocument/2006/relationships/image" Target="../media/image1550.png"/></Relationships>
</file>

<file path=ppt/slides/_rels/slide33.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notesSlide" Target="../notesSlides/notesSlide33.xml"/><Relationship Id="rId7" Type="http://schemas.openxmlformats.org/officeDocument/2006/relationships/image" Target="../media/image157.png"/><Relationship Id="rId12" Type="http://schemas.openxmlformats.org/officeDocument/2006/relationships/image" Target="../media/image103.png"/><Relationship Id="rId2" Type="http://schemas.openxmlformats.org/officeDocument/2006/relationships/slideLayout" Target="../slideLayouts/slideLayout2.xml"/><Relationship Id="rId1" Type="http://schemas.openxmlformats.org/officeDocument/2006/relationships/tags" Target="../tags/tag27.xml"/><Relationship Id="rId11" Type="http://schemas.openxmlformats.org/officeDocument/2006/relationships/image" Target="../media/image102.png"/><Relationship Id="rId10" Type="http://schemas.openxmlformats.org/officeDocument/2006/relationships/image" Target="../media/image100.png"/><Relationship Id="rId4" Type="http://schemas.openxmlformats.org/officeDocument/2006/relationships/image" Target="../media/image96.png"/><Relationship Id="rId9" Type="http://schemas.openxmlformats.org/officeDocument/2006/relationships/image" Target="../media/image9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2.png"/></Relationships>
</file>

<file path=ppt/slides/_rels/slide3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19.xml"/><Relationship Id="rId9" Type="http://schemas.openxmlformats.org/officeDocument/2006/relationships/image" Target="../media/image116.png"/></Relationships>
</file>

<file path=ppt/slides/_rels/slide39.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hart" Target="../charts/chart20.xml"/><Relationship Id="rId9" Type="http://schemas.openxmlformats.org/officeDocument/2006/relationships/image" Target="../media/image116.png"/></Relationships>
</file>

<file path=ppt/slides/_rels/slide4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4.png"/><Relationship Id="rId7" Type="http://schemas.openxmlformats.org/officeDocument/2006/relationships/image" Target="../media/image119.png"/><Relationship Id="rId2" Type="http://schemas.openxmlformats.org/officeDocument/2006/relationships/notesSlide" Target="../notesSlides/notesSlide40.xml"/><Relationship Id="rId1" Type="http://schemas.openxmlformats.org/officeDocument/2006/relationships/slideLayout" Target="../slideLayouts/slideLayout2.xml"/><Relationship Id="rId11" Type="http://schemas.openxmlformats.org/officeDocument/2006/relationships/image" Target="../media/image116.png"/><Relationship Id="rId10" Type="http://schemas.openxmlformats.org/officeDocument/2006/relationships/image" Target="../media/image115.png"/><Relationship Id="rId4" Type="http://schemas.openxmlformats.org/officeDocument/2006/relationships/chart" Target="../charts/chart21.xml"/></Relationships>
</file>

<file path=ppt/slides/_rels/slide4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16.png"/><Relationship Id="rId3" Type="http://schemas.openxmlformats.org/officeDocument/2006/relationships/image" Target="../media/image117.png"/><Relationship Id="rId7" Type="http://schemas.openxmlformats.org/officeDocument/2006/relationships/image" Target="../media/image120.png"/><Relationship Id="rId12" Type="http://schemas.openxmlformats.org/officeDocument/2006/relationships/image" Target="../media/image115.png"/><Relationship Id="rId2" Type="http://schemas.openxmlformats.org/officeDocument/2006/relationships/notesSlide" Target="../notesSlides/notesSlide42.xml"/><Relationship Id="rId1" Type="http://schemas.openxmlformats.org/officeDocument/2006/relationships/slideLayout" Target="../slideLayouts/slideLayout2.xml"/><Relationship Id="rId11" Type="http://schemas.openxmlformats.org/officeDocument/2006/relationships/image" Target="../media/image119.png"/><Relationship Id="rId15" Type="http://schemas.openxmlformats.org/officeDocument/2006/relationships/image" Target="../media/image125.png"/><Relationship Id="rId4" Type="http://schemas.openxmlformats.org/officeDocument/2006/relationships/chart" Target="../charts/chart22.xml"/><Relationship Id="rId9" Type="http://schemas.openxmlformats.org/officeDocument/2006/relationships/image" Target="../media/image123.png"/><Relationship Id="rId14" Type="http://schemas.openxmlformats.org/officeDocument/2006/relationships/image" Target="../media/image124.png"/></Relationships>
</file>

<file path=ppt/slides/_rels/slide43.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5.png"/><Relationship Id="rId3" Type="http://schemas.openxmlformats.org/officeDocument/2006/relationships/image" Target="../media/image114.png"/><Relationship Id="rId7" Type="http://schemas.openxmlformats.org/officeDocument/2006/relationships/image" Target="../media/image120.png"/><Relationship Id="rId12" Type="http://schemas.openxmlformats.org/officeDocument/2006/relationships/image" Target="../media/image124.png"/><Relationship Id="rId2" Type="http://schemas.openxmlformats.org/officeDocument/2006/relationships/notesSlide" Target="../notesSlides/notesSlide43.xml"/><Relationship Id="rId1" Type="http://schemas.openxmlformats.org/officeDocument/2006/relationships/slideLayout" Target="../slideLayouts/slideLayout2.xml"/><Relationship Id="rId11" Type="http://schemas.openxmlformats.org/officeDocument/2006/relationships/image" Target="../media/image119.png"/><Relationship Id="rId15" Type="http://schemas.openxmlformats.org/officeDocument/2006/relationships/image" Target="../media/image116.png"/><Relationship Id="rId4" Type="http://schemas.openxmlformats.org/officeDocument/2006/relationships/chart" Target="../charts/chart23.xml"/><Relationship Id="rId9" Type="http://schemas.openxmlformats.org/officeDocument/2006/relationships/image" Target="../media/image123.png"/><Relationship Id="rId14" Type="http://schemas.openxmlformats.org/officeDocument/2006/relationships/image" Target="../media/image115.png"/></Relationships>
</file>

<file path=ppt/slides/_rels/slide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chart" Target="../charts/chart24.xml"/><Relationship Id="rId13" Type="http://schemas.openxmlformats.org/officeDocument/2006/relationships/image" Target="../media/image132.png"/><Relationship Id="rId18" Type="http://schemas.openxmlformats.org/officeDocument/2006/relationships/image" Target="../media/image137.png"/><Relationship Id="rId3" Type="http://schemas.openxmlformats.org/officeDocument/2006/relationships/notesSlide" Target="../notesSlides/notesSlide45.xml"/><Relationship Id="rId7" Type="http://schemas.openxmlformats.org/officeDocument/2006/relationships/image" Target="../media/image128.png"/><Relationship Id="rId12" Type="http://schemas.openxmlformats.org/officeDocument/2006/relationships/image" Target="../media/image131.png"/><Relationship Id="rId17" Type="http://schemas.openxmlformats.org/officeDocument/2006/relationships/image" Target="../media/image136.png"/><Relationship Id="rId2" Type="http://schemas.openxmlformats.org/officeDocument/2006/relationships/slideLayout" Target="../slideLayouts/slideLayout2.xml"/><Relationship Id="rId16" Type="http://schemas.openxmlformats.org/officeDocument/2006/relationships/image" Target="../media/image135.png"/><Relationship Id="rId1" Type="http://schemas.openxmlformats.org/officeDocument/2006/relationships/tags" Target="../tags/tag28.xml"/><Relationship Id="rId6" Type="http://schemas.openxmlformats.org/officeDocument/2006/relationships/image" Target="../media/image127.png"/><Relationship Id="rId11" Type="http://schemas.openxmlformats.org/officeDocument/2006/relationships/image" Target="../media/image130.png"/><Relationship Id="rId15" Type="http://schemas.openxmlformats.org/officeDocument/2006/relationships/image" Target="../media/image134.png"/><Relationship Id="rId10" Type="http://schemas.openxmlformats.org/officeDocument/2006/relationships/image" Target="../media/image129.png"/><Relationship Id="rId19" Type="http://schemas.openxmlformats.org/officeDocument/2006/relationships/image" Target="../media/image138.png"/><Relationship Id="rId9" Type="http://schemas.openxmlformats.org/officeDocument/2006/relationships/chart" Target="../charts/chart25.xml"/><Relationship Id="rId14" Type="http://schemas.openxmlformats.org/officeDocument/2006/relationships/image" Target="../media/image133.png"/></Relationships>
</file>

<file path=ppt/slides/_rels/slide46.xml.rels><?xml version="1.0" encoding="UTF-8" standalone="yes"?>
<Relationships xmlns="http://schemas.openxmlformats.org/package/2006/relationships"><Relationship Id="rId8" Type="http://schemas.openxmlformats.org/officeDocument/2006/relationships/image" Target="../media/image184.png"/><Relationship Id="rId13" Type="http://schemas.openxmlformats.org/officeDocument/2006/relationships/image" Target="../media/image185.png"/><Relationship Id="rId3" Type="http://schemas.openxmlformats.org/officeDocument/2006/relationships/notesSlide" Target="../notesSlides/notesSlide46.xml"/><Relationship Id="rId12" Type="http://schemas.openxmlformats.org/officeDocument/2006/relationships/image" Target="../media/image1710.png"/><Relationship Id="rId2" Type="http://schemas.openxmlformats.org/officeDocument/2006/relationships/slideLayout" Target="../slideLayouts/slideLayout7.xml"/><Relationship Id="rId1" Type="http://schemas.openxmlformats.org/officeDocument/2006/relationships/tags" Target="../tags/tag29.xml"/><Relationship Id="rId11" Type="http://schemas.openxmlformats.org/officeDocument/2006/relationships/image" Target="../media/image1690.png"/><Relationship Id="rId5" Type="http://schemas.openxmlformats.org/officeDocument/2006/relationships/image" Target="../media/image122.svg"/><Relationship Id="rId15" Type="http://schemas.openxmlformats.org/officeDocument/2006/relationships/image" Target="../media/image1630.png"/><Relationship Id="rId10" Type="http://schemas.openxmlformats.org/officeDocument/2006/relationships/image" Target="../media/image1680.png"/><Relationship Id="rId4" Type="http://schemas.openxmlformats.org/officeDocument/2006/relationships/image" Target="../media/image121.png"/><Relationship Id="rId9" Type="http://schemas.openxmlformats.org/officeDocument/2006/relationships/image" Target="../media/image1670.png"/><Relationship Id="rId14" Type="http://schemas.openxmlformats.org/officeDocument/2006/relationships/image" Target="../media/image186.png"/></Relationships>
</file>

<file path=ppt/slides/_rels/slide47.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194.png"/><Relationship Id="rId3" Type="http://schemas.openxmlformats.org/officeDocument/2006/relationships/notesSlide" Target="../notesSlides/notesSlide47.xml"/><Relationship Id="rId7" Type="http://schemas.openxmlformats.org/officeDocument/2006/relationships/image" Target="../media/image188.png"/><Relationship Id="rId12" Type="http://schemas.openxmlformats.org/officeDocument/2006/relationships/image" Target="../media/image193.png"/><Relationship Id="rId2" Type="http://schemas.openxmlformats.org/officeDocument/2006/relationships/slideLayout" Target="../slideLayouts/slideLayout7.xml"/><Relationship Id="rId1" Type="http://schemas.openxmlformats.org/officeDocument/2006/relationships/tags" Target="../tags/tag30.xml"/><Relationship Id="rId11" Type="http://schemas.openxmlformats.org/officeDocument/2006/relationships/image" Target="../media/image192.png"/><Relationship Id="rId15" Type="http://schemas.openxmlformats.org/officeDocument/2006/relationships/image" Target="../media/image1630.png"/><Relationship Id="rId10" Type="http://schemas.openxmlformats.org/officeDocument/2006/relationships/image" Target="../media/image191.png"/><Relationship Id="rId4" Type="http://schemas.openxmlformats.org/officeDocument/2006/relationships/image" Target="../media/image126.png"/><Relationship Id="rId9" Type="http://schemas.openxmlformats.org/officeDocument/2006/relationships/image" Target="../media/image190.png"/></Relationships>
</file>

<file path=ppt/slides/_rels/slide48.xml.rels><?xml version="1.0" encoding="UTF-8" standalone="yes"?>
<Relationships xmlns="http://schemas.openxmlformats.org/package/2006/relationships"><Relationship Id="rId8" Type="http://schemas.openxmlformats.org/officeDocument/2006/relationships/image" Target="../media/image1660.png"/><Relationship Id="rId13" Type="http://schemas.openxmlformats.org/officeDocument/2006/relationships/image" Target="../media/image139.png"/><Relationship Id="rId3" Type="http://schemas.openxmlformats.org/officeDocument/2006/relationships/notesSlide" Target="../notesSlides/notesSlide48.xml"/><Relationship Id="rId12" Type="http://schemas.openxmlformats.org/officeDocument/2006/relationships/image" Target="../media/image1170.png"/><Relationship Id="rId2" Type="http://schemas.openxmlformats.org/officeDocument/2006/relationships/slideLayout" Target="../slideLayouts/slideLayout2.xml"/><Relationship Id="rId1" Type="http://schemas.openxmlformats.org/officeDocument/2006/relationships/tags" Target="../tags/tag31.xml"/><Relationship Id="rId11" Type="http://schemas.openxmlformats.org/officeDocument/2006/relationships/image" Target="../media/image1692.png"/><Relationship Id="rId5" Type="http://schemas.openxmlformats.org/officeDocument/2006/relationships/chart" Target="../charts/chart27.xml"/><Relationship Id="rId10" Type="http://schemas.openxmlformats.org/officeDocument/2006/relationships/image" Target="../media/image1681.png"/><Relationship Id="rId4" Type="http://schemas.openxmlformats.org/officeDocument/2006/relationships/chart" Target="../charts/chart26.xml"/><Relationship Id="rId9" Type="http://schemas.openxmlformats.org/officeDocument/2006/relationships/image" Target="../media/image1671.png"/><Relationship Id="rId14" Type="http://schemas.openxmlformats.org/officeDocument/2006/relationships/image" Target="../media/image140.png"/></Relationships>
</file>

<file path=ppt/slides/_rels/slide49.xml.rels><?xml version="1.0" encoding="UTF-8" standalone="yes"?>
<Relationships xmlns="http://schemas.openxmlformats.org/package/2006/relationships"><Relationship Id="rId8" Type="http://schemas.openxmlformats.org/officeDocument/2006/relationships/image" Target="../media/image1911.png"/><Relationship Id="rId13" Type="http://schemas.openxmlformats.org/officeDocument/2006/relationships/image" Target="../media/image1700.png"/><Relationship Id="rId3" Type="http://schemas.openxmlformats.org/officeDocument/2006/relationships/notesSlide" Target="../notesSlides/notesSlide49.xml"/><Relationship Id="rId12" Type="http://schemas.openxmlformats.org/officeDocument/2006/relationships/image" Target="../media/image1691.png"/><Relationship Id="rId2" Type="http://schemas.openxmlformats.org/officeDocument/2006/relationships/slideLayout" Target="../slideLayouts/slideLayout7.xml"/><Relationship Id="rId1" Type="http://schemas.openxmlformats.org/officeDocument/2006/relationships/tags" Target="../tags/tag32.xml"/><Relationship Id="rId11" Type="http://schemas.openxmlformats.org/officeDocument/2006/relationships/image" Target="../media/image143.png"/><Relationship Id="rId5" Type="http://schemas.openxmlformats.org/officeDocument/2006/relationships/image" Target="../media/image142.svg"/><Relationship Id="rId10" Type="http://schemas.openxmlformats.org/officeDocument/2006/relationships/image" Target="../media/image1930.png"/><Relationship Id="rId4" Type="http://schemas.openxmlformats.org/officeDocument/2006/relationships/image" Target="../media/image141.png"/><Relationship Id="rId9" Type="http://schemas.openxmlformats.org/officeDocument/2006/relationships/image" Target="../media/image1920.png"/><Relationship Id="rId14" Type="http://schemas.openxmlformats.org/officeDocument/2006/relationships/image" Target="../media/image171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148.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96.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52.xml.rels><?xml version="1.0" encoding="UTF-8" standalone="yes"?>
<Relationships xmlns="http://schemas.openxmlformats.org/package/2006/relationships"><Relationship Id="rId8" Type="http://schemas.openxmlformats.org/officeDocument/2006/relationships/image" Target="../media/image156.png"/><Relationship Id="rId13" Type="http://schemas.openxmlformats.org/officeDocument/2006/relationships/image" Target="../media/image160.png"/><Relationship Id="rId3" Type="http://schemas.openxmlformats.org/officeDocument/2006/relationships/notesSlide" Target="../notesSlides/notesSlide52.xml"/><Relationship Id="rId7" Type="http://schemas.openxmlformats.org/officeDocument/2006/relationships/image" Target="../media/image155.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 Id="rId9" Type="http://schemas.openxmlformats.org/officeDocument/2006/relationships/image" Target="../media/image15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228.png"/><Relationship Id="rId18" Type="http://schemas.openxmlformats.org/officeDocument/2006/relationships/image" Target="../media/image233.png"/><Relationship Id="rId3" Type="http://schemas.openxmlformats.org/officeDocument/2006/relationships/notesSlide" Target="../notesSlides/notesSlide54.xml"/><Relationship Id="rId21" Type="http://schemas.openxmlformats.org/officeDocument/2006/relationships/image" Target="../media/image236.png"/><Relationship Id="rId7" Type="http://schemas.openxmlformats.org/officeDocument/2006/relationships/image" Target="../media/image222.png"/><Relationship Id="rId12" Type="http://schemas.openxmlformats.org/officeDocument/2006/relationships/image" Target="../media/image227.png"/><Relationship Id="rId17" Type="http://schemas.openxmlformats.org/officeDocument/2006/relationships/image" Target="../media/image232.png"/><Relationship Id="rId2" Type="http://schemas.openxmlformats.org/officeDocument/2006/relationships/slideLayout" Target="../slideLayouts/slideLayout2.xml"/><Relationship Id="rId16" Type="http://schemas.openxmlformats.org/officeDocument/2006/relationships/image" Target="../media/image231.png"/><Relationship Id="rId20" Type="http://schemas.openxmlformats.org/officeDocument/2006/relationships/image" Target="../media/image235.png"/><Relationship Id="rId1" Type="http://schemas.openxmlformats.org/officeDocument/2006/relationships/tags" Target="../tags/tag36.xml"/><Relationship Id="rId6" Type="http://schemas.openxmlformats.org/officeDocument/2006/relationships/image" Target="../media/image221.png"/><Relationship Id="rId11" Type="http://schemas.openxmlformats.org/officeDocument/2006/relationships/image" Target="../media/image164.svg"/><Relationship Id="rId15" Type="http://schemas.openxmlformats.org/officeDocument/2006/relationships/image" Target="../media/image230.png"/><Relationship Id="rId10" Type="http://schemas.openxmlformats.org/officeDocument/2006/relationships/image" Target="../media/image163.png"/><Relationship Id="rId19" Type="http://schemas.openxmlformats.org/officeDocument/2006/relationships/image" Target="../media/image234.png"/><Relationship Id="rId9" Type="http://schemas.openxmlformats.org/officeDocument/2006/relationships/image" Target="../media/image162.svg"/><Relationship Id="rId14" Type="http://schemas.openxmlformats.org/officeDocument/2006/relationships/image" Target="../media/image229.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165.png"/></Relationships>
</file>

<file path=ppt/slides/_rels/slide56.xml.rels><?xml version="1.0" encoding="UTF-8" standalone="yes"?>
<Relationships xmlns="http://schemas.openxmlformats.org/package/2006/relationships"><Relationship Id="rId3" Type="http://schemas.openxmlformats.org/officeDocument/2006/relationships/video" Target="../media/media3.mp4"/><Relationship Id="rId2" Type="http://schemas.microsoft.com/office/2007/relationships/media" Target="../media/media3.mp4"/><Relationship Id="rId1" Type="http://schemas.openxmlformats.org/officeDocument/2006/relationships/tags" Target="../tags/tag38.xml"/><Relationship Id="rId6" Type="http://schemas.openxmlformats.org/officeDocument/2006/relationships/image" Target="../media/image166.png"/><Relationship Id="rId5" Type="http://schemas.openxmlformats.org/officeDocument/2006/relationships/notesSlide" Target="../notesSlides/notesSlide56.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67.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68.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5.gif"/><Relationship Id="rId5" Type="http://schemas.openxmlformats.org/officeDocument/2006/relationships/image" Target="../media/image170.png"/><Relationship Id="rId4" Type="http://schemas.openxmlformats.org/officeDocument/2006/relationships/image" Target="../media/image169.png"/></Relationships>
</file>

<file path=ppt/slides/_rels/slide60.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notesSlide" Target="../notesSlides/notesSlide58.xml"/><Relationship Id="rId7" Type="http://schemas.openxmlformats.org/officeDocument/2006/relationships/image" Target="../media/image173.png"/><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172.tiff"/><Relationship Id="rId5" Type="http://schemas.openxmlformats.org/officeDocument/2006/relationships/hyperlink" Target="https://juhyeonkim95.github.io/project-pages/dopplertof/" TargetMode="External"/><Relationship Id="rId4" Type="http://schemas.openxmlformats.org/officeDocument/2006/relationships/image" Target="../media/image17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91.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91.png"/></Relationships>
</file>

<file path=ppt/slides/_rels/slide68.xml.rels><?xml version="1.0" encoding="UTF-8" standalone="yes"?>
<Relationships xmlns="http://schemas.openxmlformats.org/package/2006/relationships"><Relationship Id="rId8" Type="http://schemas.openxmlformats.org/officeDocument/2006/relationships/image" Target="../media/image4500.png"/><Relationship Id="rId13" Type="http://schemas.openxmlformats.org/officeDocument/2006/relationships/image" Target="../media/image5000.png"/><Relationship Id="rId3" Type="http://schemas.openxmlformats.org/officeDocument/2006/relationships/notesSlide" Target="../notesSlides/notesSlide64.xml"/><Relationship Id="rId7" Type="http://schemas.openxmlformats.org/officeDocument/2006/relationships/image" Target="../media/image440.png"/><Relationship Id="rId12" Type="http://schemas.openxmlformats.org/officeDocument/2006/relationships/image" Target="../media/image490.png"/><Relationship Id="rId17" Type="http://schemas.openxmlformats.org/officeDocument/2006/relationships/image" Target="../media/image540.png"/><Relationship Id="rId2" Type="http://schemas.openxmlformats.org/officeDocument/2006/relationships/slideLayout" Target="../slideLayouts/slideLayout2.xml"/><Relationship Id="rId16" Type="http://schemas.openxmlformats.org/officeDocument/2006/relationships/image" Target="../media/image530.png"/><Relationship Id="rId1" Type="http://schemas.openxmlformats.org/officeDocument/2006/relationships/tags" Target="../tags/tag45.xml"/><Relationship Id="rId6" Type="http://schemas.openxmlformats.org/officeDocument/2006/relationships/image" Target="../media/image4300.png"/><Relationship Id="rId11" Type="http://schemas.openxmlformats.org/officeDocument/2006/relationships/image" Target="../media/image480.png"/><Relationship Id="rId15" Type="http://schemas.openxmlformats.org/officeDocument/2006/relationships/image" Target="../media/image520.png"/><Relationship Id="rId10" Type="http://schemas.openxmlformats.org/officeDocument/2006/relationships/image" Target="../media/image470.png"/><Relationship Id="rId9" Type="http://schemas.openxmlformats.org/officeDocument/2006/relationships/image" Target="../media/image4600.png"/><Relationship Id="rId14" Type="http://schemas.openxmlformats.org/officeDocument/2006/relationships/image" Target="../media/image5100.png"/></Relationships>
</file>

<file path=ppt/slides/_rels/slide6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71.xml.rels><?xml version="1.0" encoding="UTF-8" standalone="yes"?>
<Relationships xmlns="http://schemas.openxmlformats.org/package/2006/relationships"><Relationship Id="rId8" Type="http://schemas.openxmlformats.org/officeDocument/2006/relationships/image" Target="../media/image1310.png"/><Relationship Id="rId13" Type="http://schemas.openxmlformats.org/officeDocument/2006/relationships/image" Target="../media/image1380.png"/><Relationship Id="rId18" Type="http://schemas.openxmlformats.org/officeDocument/2006/relationships/image" Target="../media/image1441.png"/><Relationship Id="rId3" Type="http://schemas.openxmlformats.org/officeDocument/2006/relationships/notesSlide" Target="../notesSlides/notesSlide67.xml"/><Relationship Id="rId21" Type="http://schemas.openxmlformats.org/officeDocument/2006/relationships/image" Target="../media/image1570.png"/><Relationship Id="rId7" Type="http://schemas.openxmlformats.org/officeDocument/2006/relationships/image" Target="../media/image1290.png"/><Relationship Id="rId12" Type="http://schemas.openxmlformats.org/officeDocument/2006/relationships/image" Target="../media/image1370.png"/><Relationship Id="rId17" Type="http://schemas.openxmlformats.org/officeDocument/2006/relationships/image" Target="../media/image1421.png"/><Relationship Id="rId2" Type="http://schemas.openxmlformats.org/officeDocument/2006/relationships/slideLayout" Target="../slideLayouts/slideLayout2.xml"/><Relationship Id="rId16" Type="http://schemas.openxmlformats.org/officeDocument/2006/relationships/image" Target="../media/image1411.png"/><Relationship Id="rId20" Type="http://schemas.openxmlformats.org/officeDocument/2006/relationships/image" Target="../media/image1560.png"/><Relationship Id="rId1" Type="http://schemas.openxmlformats.org/officeDocument/2006/relationships/tags" Target="../tags/tag47.xml"/><Relationship Id="rId11" Type="http://schemas.openxmlformats.org/officeDocument/2006/relationships/chart" Target="../charts/chart29.xml"/><Relationship Id="rId15" Type="http://schemas.openxmlformats.org/officeDocument/2006/relationships/image" Target="../media/image1400.png"/><Relationship Id="rId10" Type="http://schemas.openxmlformats.org/officeDocument/2006/relationships/image" Target="../media/image1360.png"/><Relationship Id="rId19" Type="http://schemas.openxmlformats.org/officeDocument/2006/relationships/image" Target="../media/image1511.png"/><Relationship Id="rId4" Type="http://schemas.openxmlformats.org/officeDocument/2006/relationships/chart" Target="../charts/chart28.xml"/><Relationship Id="rId9" Type="http://schemas.openxmlformats.org/officeDocument/2006/relationships/image" Target="../media/image1320.png"/><Relationship Id="rId14" Type="http://schemas.openxmlformats.org/officeDocument/2006/relationships/image" Target="../media/image1390.png"/><Relationship Id="rId22" Type="http://schemas.openxmlformats.org/officeDocument/2006/relationships/image" Target="../media/image1581.png"/></Relationships>
</file>

<file path=ppt/slides/_rels/slide72.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68.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48.xml"/><Relationship Id="rId11" Type="http://schemas.openxmlformats.org/officeDocument/2006/relationships/image" Target="../media/image1510.png"/><Relationship Id="rId5" Type="http://schemas.openxmlformats.org/officeDocument/2006/relationships/image" Target="../media/image177.svg"/><Relationship Id="rId10" Type="http://schemas.openxmlformats.org/officeDocument/2006/relationships/image" Target="../media/image1440.png"/><Relationship Id="rId4" Type="http://schemas.openxmlformats.org/officeDocument/2006/relationships/image" Target="../media/image176.png"/><Relationship Id="rId9" Type="http://schemas.openxmlformats.org/officeDocument/2006/relationships/image" Target="../media/image1420.png"/></Relationships>
</file>

<file path=ppt/slides/_rels/slide73.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69.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49.xml"/><Relationship Id="rId11" Type="http://schemas.openxmlformats.org/officeDocument/2006/relationships/image" Target="../media/image1510.png"/><Relationship Id="rId5" Type="http://schemas.openxmlformats.org/officeDocument/2006/relationships/image" Target="../media/image177.svg"/><Relationship Id="rId10" Type="http://schemas.openxmlformats.org/officeDocument/2006/relationships/image" Target="../media/image1440.png"/><Relationship Id="rId4" Type="http://schemas.openxmlformats.org/officeDocument/2006/relationships/image" Target="../media/image176.png"/><Relationship Id="rId9" Type="http://schemas.openxmlformats.org/officeDocument/2006/relationships/image" Target="../media/image1420.png"/></Relationships>
</file>

<file path=ppt/slides/_rels/slide74.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70.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50.xml"/><Relationship Id="rId11" Type="http://schemas.openxmlformats.org/officeDocument/2006/relationships/image" Target="../media/image1510.png"/><Relationship Id="rId5" Type="http://schemas.openxmlformats.org/officeDocument/2006/relationships/image" Target="../media/image177.svg"/><Relationship Id="rId10" Type="http://schemas.openxmlformats.org/officeDocument/2006/relationships/image" Target="../media/image1440.png"/><Relationship Id="rId4" Type="http://schemas.openxmlformats.org/officeDocument/2006/relationships/image" Target="../media/image176.png"/><Relationship Id="rId9" Type="http://schemas.openxmlformats.org/officeDocument/2006/relationships/image" Target="../media/image1420.png"/></Relationships>
</file>

<file path=ppt/slides/_rels/slide75.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71.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51.xml"/><Relationship Id="rId11" Type="http://schemas.openxmlformats.org/officeDocument/2006/relationships/image" Target="../media/image1510.png"/><Relationship Id="rId5" Type="http://schemas.openxmlformats.org/officeDocument/2006/relationships/image" Target="../media/image179.svg"/><Relationship Id="rId10" Type="http://schemas.openxmlformats.org/officeDocument/2006/relationships/image" Target="../media/image1440.png"/><Relationship Id="rId4" Type="http://schemas.openxmlformats.org/officeDocument/2006/relationships/image" Target="../media/image178.png"/><Relationship Id="rId9" Type="http://schemas.openxmlformats.org/officeDocument/2006/relationships/image" Target="../media/image1420.png"/></Relationships>
</file>

<file path=ppt/slides/_rels/slide76.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72.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52.xml"/><Relationship Id="rId11" Type="http://schemas.openxmlformats.org/officeDocument/2006/relationships/image" Target="../media/image1510.png"/><Relationship Id="rId5" Type="http://schemas.openxmlformats.org/officeDocument/2006/relationships/image" Target="../media/image179.svg"/><Relationship Id="rId10" Type="http://schemas.openxmlformats.org/officeDocument/2006/relationships/image" Target="../media/image1440.png"/><Relationship Id="rId4" Type="http://schemas.openxmlformats.org/officeDocument/2006/relationships/image" Target="../media/image178.png"/><Relationship Id="rId9" Type="http://schemas.openxmlformats.org/officeDocument/2006/relationships/image" Target="../media/image1420.png"/></Relationships>
</file>

<file path=ppt/slides/_rels/slide77.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73.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53.xml"/><Relationship Id="rId11" Type="http://schemas.openxmlformats.org/officeDocument/2006/relationships/image" Target="../media/image1510.png"/><Relationship Id="rId5" Type="http://schemas.openxmlformats.org/officeDocument/2006/relationships/image" Target="../media/image177.svg"/><Relationship Id="rId10" Type="http://schemas.openxmlformats.org/officeDocument/2006/relationships/image" Target="../media/image1440.png"/><Relationship Id="rId4" Type="http://schemas.openxmlformats.org/officeDocument/2006/relationships/image" Target="../media/image176.png"/><Relationship Id="rId9" Type="http://schemas.openxmlformats.org/officeDocument/2006/relationships/image" Target="../media/image1420.png"/></Relationships>
</file>

<file path=ppt/slides/_rels/slide78.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74.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54.xml"/><Relationship Id="rId11" Type="http://schemas.openxmlformats.org/officeDocument/2006/relationships/image" Target="../media/image1510.png"/><Relationship Id="rId5" Type="http://schemas.openxmlformats.org/officeDocument/2006/relationships/image" Target="../media/image177.svg"/><Relationship Id="rId10" Type="http://schemas.openxmlformats.org/officeDocument/2006/relationships/image" Target="../media/image1440.png"/><Relationship Id="rId4" Type="http://schemas.openxmlformats.org/officeDocument/2006/relationships/image" Target="../media/image176.png"/><Relationship Id="rId9" Type="http://schemas.openxmlformats.org/officeDocument/2006/relationships/image" Target="../media/image1420.png"/></Relationships>
</file>

<file path=ppt/slides/_rels/slide79.xml.rels><?xml version="1.0" encoding="UTF-8" standalone="yes"?>
<Relationships xmlns="http://schemas.openxmlformats.org/package/2006/relationships"><Relationship Id="rId8" Type="http://schemas.openxmlformats.org/officeDocument/2006/relationships/image" Target="../media/image1410.png"/><Relationship Id="rId3" Type="http://schemas.openxmlformats.org/officeDocument/2006/relationships/notesSlide" Target="../notesSlides/notesSlide75.xml"/><Relationship Id="rId12" Type="http://schemas.openxmlformats.org/officeDocument/2006/relationships/image" Target="../media/image1580.png"/><Relationship Id="rId2" Type="http://schemas.openxmlformats.org/officeDocument/2006/relationships/slideLayout" Target="../slideLayouts/slideLayout2.xml"/><Relationship Id="rId1" Type="http://schemas.openxmlformats.org/officeDocument/2006/relationships/tags" Target="../tags/tag55.xml"/><Relationship Id="rId11" Type="http://schemas.openxmlformats.org/officeDocument/2006/relationships/image" Target="../media/image1510.png"/><Relationship Id="rId5" Type="http://schemas.openxmlformats.org/officeDocument/2006/relationships/image" Target="../media/image177.svg"/><Relationship Id="rId10" Type="http://schemas.openxmlformats.org/officeDocument/2006/relationships/image" Target="../media/image1440.png"/><Relationship Id="rId4" Type="http://schemas.openxmlformats.org/officeDocument/2006/relationships/image" Target="../media/image176.png"/><Relationship Id="rId9" Type="http://schemas.openxmlformats.org/officeDocument/2006/relationships/image" Target="../media/image1420.png"/></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1C45A-C884-C242-8451-005EBDA2F606}"/>
              </a:ext>
            </a:extLst>
          </p:cNvPr>
          <p:cNvSpPr>
            <a:spLocks noGrp="1"/>
          </p:cNvSpPr>
          <p:nvPr>
            <p:ph type="ctrTitle"/>
          </p:nvPr>
        </p:nvSpPr>
        <p:spPr>
          <a:xfrm>
            <a:off x="838200" y="1009477"/>
            <a:ext cx="10159093" cy="1655762"/>
          </a:xfrm>
        </p:spPr>
        <p:txBody>
          <a:bodyPr/>
          <a:lstStyle/>
          <a:p>
            <a:r>
              <a:rPr lang="en-US" dirty="0">
                <a:latin typeface="+mj-lt"/>
              </a:rPr>
              <a:t>Doppler Time-of-Flight Rendering</a:t>
            </a:r>
            <a:endParaRPr lang="en-KR" dirty="0">
              <a:latin typeface="+mj-lt"/>
            </a:endParaRPr>
          </a:p>
        </p:txBody>
      </p:sp>
      <p:sp>
        <p:nvSpPr>
          <p:cNvPr id="3" name="Subtitle 2">
            <a:extLst>
              <a:ext uri="{FF2B5EF4-FFF2-40B4-BE49-F238E27FC236}">
                <a16:creationId xmlns:a16="http://schemas.microsoft.com/office/drawing/2014/main" id="{7318914B-30DF-994F-AD51-1881416CB927}"/>
              </a:ext>
            </a:extLst>
          </p:cNvPr>
          <p:cNvSpPr>
            <a:spLocks noGrp="1"/>
          </p:cNvSpPr>
          <p:nvPr>
            <p:ph type="subTitle" idx="1"/>
          </p:nvPr>
        </p:nvSpPr>
        <p:spPr>
          <a:xfrm>
            <a:off x="587432" y="3696561"/>
            <a:ext cx="11010208" cy="1655762"/>
          </a:xfrm>
        </p:spPr>
        <p:txBody>
          <a:bodyPr>
            <a:normAutofit/>
          </a:bodyPr>
          <a:lstStyle/>
          <a:p>
            <a:pPr>
              <a:lnSpc>
                <a:spcPct val="150000"/>
              </a:lnSpc>
            </a:pPr>
            <a:r>
              <a:rPr lang="en-US" b="0" dirty="0">
                <a:solidFill>
                  <a:schemeClr val="tx1"/>
                </a:solidFill>
                <a:latin typeface="+mj-lt"/>
              </a:rPr>
              <a:t>Juhyeon Kim</a:t>
            </a:r>
            <a:r>
              <a:rPr lang="en-US" altLang="ko-KR" b="0" baseline="30000" dirty="0">
                <a:solidFill>
                  <a:schemeClr val="tx1"/>
                </a:solidFill>
                <a:latin typeface="+mj-lt"/>
              </a:rPr>
              <a:t>1</a:t>
            </a:r>
            <a:r>
              <a:rPr lang="en-US" b="0" dirty="0">
                <a:solidFill>
                  <a:schemeClr val="tx1"/>
                </a:solidFill>
                <a:latin typeface="+mj-lt"/>
              </a:rPr>
              <a:t>, Wojciech Jarosz</a:t>
            </a:r>
            <a:r>
              <a:rPr lang="en-US" altLang="ko-KR" b="0" baseline="30000" dirty="0">
                <a:solidFill>
                  <a:schemeClr val="tx1"/>
                </a:solidFill>
                <a:latin typeface="+mj-lt"/>
              </a:rPr>
              <a:t>1</a:t>
            </a:r>
            <a:r>
              <a:rPr lang="en-US" b="0" dirty="0">
                <a:solidFill>
                  <a:schemeClr val="tx1"/>
                </a:solidFill>
                <a:latin typeface="+mj-lt"/>
              </a:rPr>
              <a:t>, Ioannis Gkioulekas</a:t>
            </a:r>
            <a:r>
              <a:rPr lang="en-US" altLang="ko-KR" b="0" baseline="30000" dirty="0">
                <a:solidFill>
                  <a:schemeClr val="tx1"/>
                </a:solidFill>
                <a:latin typeface="+mj-lt"/>
              </a:rPr>
              <a:t>2</a:t>
            </a:r>
            <a:r>
              <a:rPr lang="en-US" b="0" dirty="0">
                <a:solidFill>
                  <a:schemeClr val="tx1"/>
                </a:solidFill>
                <a:latin typeface="+mj-lt"/>
              </a:rPr>
              <a:t>, Adithya Pediredla</a:t>
            </a:r>
            <a:r>
              <a:rPr lang="en-US" altLang="ko-KR" b="0" baseline="30000" dirty="0">
                <a:solidFill>
                  <a:schemeClr val="tx1"/>
                </a:solidFill>
                <a:latin typeface="+mj-lt"/>
              </a:rPr>
              <a:t>1</a:t>
            </a:r>
            <a:br>
              <a:rPr lang="en-US" altLang="ko-KR" b="0" baseline="30000" dirty="0">
                <a:solidFill>
                  <a:schemeClr val="tx1"/>
                </a:solidFill>
                <a:latin typeface="+mj-lt"/>
              </a:rPr>
            </a:br>
            <a:r>
              <a:rPr lang="en-US" altLang="ko-KR" b="0" i="0" baseline="30000" dirty="0">
                <a:solidFill>
                  <a:srgbClr val="4A4A4A"/>
                </a:solidFill>
                <a:effectLst/>
                <a:latin typeface="+mj-lt"/>
              </a:rPr>
              <a:t>1</a:t>
            </a:r>
            <a:r>
              <a:rPr lang="en-US" altLang="ko-KR" b="0" i="0" dirty="0">
                <a:solidFill>
                  <a:srgbClr val="4A4A4A"/>
                </a:solidFill>
                <a:effectLst/>
                <a:latin typeface="+mj-lt"/>
              </a:rPr>
              <a:t>Dartmouth College, </a:t>
            </a:r>
            <a:r>
              <a:rPr lang="en-US" altLang="ko-KR" b="0" i="0" baseline="30000" dirty="0">
                <a:solidFill>
                  <a:srgbClr val="4A4A4A"/>
                </a:solidFill>
                <a:effectLst/>
                <a:latin typeface="+mj-lt"/>
              </a:rPr>
              <a:t>2</a:t>
            </a:r>
            <a:r>
              <a:rPr lang="en-US" altLang="ko-KR" b="0" i="0" dirty="0">
                <a:solidFill>
                  <a:srgbClr val="4A4A4A"/>
                </a:solidFill>
                <a:effectLst/>
                <a:latin typeface="+mj-lt"/>
              </a:rPr>
              <a:t>Carnegie Mellon University</a:t>
            </a:r>
            <a:endParaRPr lang="en-US" b="0" dirty="0">
              <a:solidFill>
                <a:schemeClr val="tx1"/>
              </a:solidFill>
              <a:latin typeface="+mj-lt"/>
            </a:endParaRPr>
          </a:p>
        </p:txBody>
      </p:sp>
      <p:pic>
        <p:nvPicPr>
          <p:cNvPr id="1026" name="Picture 2" descr="Dartmouth College Logo and symbol, meaning, history, PNG, brand">
            <a:extLst>
              <a:ext uri="{FF2B5EF4-FFF2-40B4-BE49-F238E27FC236}">
                <a16:creationId xmlns:a16="http://schemas.microsoft.com/office/drawing/2014/main" id="{3E9F6858-F370-A03F-5D56-A1294F713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5138" y="5078623"/>
            <a:ext cx="2510983" cy="14131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rdmarks, Lettermark, Unitmarks - The CMU Brand - Carnegie Mellon  University">
            <a:extLst>
              <a:ext uri="{FF2B5EF4-FFF2-40B4-BE49-F238E27FC236}">
                <a16:creationId xmlns:a16="http://schemas.microsoft.com/office/drawing/2014/main" id="{758DA456-1871-8AC5-417D-C0A7A933A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2635" y="5078623"/>
            <a:ext cx="1413164" cy="1413164"/>
          </a:xfrm>
          <a:prstGeom prst="rect">
            <a:avLst/>
          </a:prstGeom>
          <a:noFill/>
          <a:extLst>
            <a:ext uri="{909E8E84-426E-40DD-AFC4-6F175D3DCCD1}">
              <a14:hiddenFill xmlns:a14="http://schemas.microsoft.com/office/drawing/2010/main">
                <a:solidFill>
                  <a:srgbClr val="FFFFFF"/>
                </a:solidFill>
              </a14:hiddenFill>
            </a:ext>
          </a:extLst>
        </p:spPr>
      </p:pic>
      <p:pic>
        <p:nvPicPr>
          <p:cNvPr id="21" name="그림 20" descr="폰트, 그래픽, 그래픽 디자인, 텍스트이(가) 표시된 사진&#10;&#10;자동 생성된 설명">
            <a:extLst>
              <a:ext uri="{FF2B5EF4-FFF2-40B4-BE49-F238E27FC236}">
                <a16:creationId xmlns:a16="http://schemas.microsoft.com/office/drawing/2014/main" id="{C31924FA-3813-56B0-CD26-3CA44B03F7D7}"/>
              </a:ext>
            </a:extLst>
          </p:cNvPr>
          <p:cNvPicPr>
            <a:picLocks noChangeAspect="1"/>
          </p:cNvPicPr>
          <p:nvPr/>
        </p:nvPicPr>
        <p:blipFill>
          <a:blip r:embed="rId5"/>
          <a:stretch>
            <a:fillRect/>
          </a:stretch>
        </p:blipFill>
        <p:spPr>
          <a:xfrm>
            <a:off x="9423212" y="82296"/>
            <a:ext cx="2611816" cy="982825"/>
          </a:xfrm>
          <a:prstGeom prst="rect">
            <a:avLst/>
          </a:prstGeom>
        </p:spPr>
      </p:pic>
    </p:spTree>
    <p:extLst>
      <p:ext uri="{BB962C8B-B14F-4D97-AF65-F5344CB8AC3E}">
        <p14:creationId xmlns:p14="http://schemas.microsoft.com/office/powerpoint/2010/main" val="1951614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6" descr="Sine Wave – Sean P. Lawlor">
            <a:extLst>
              <a:ext uri="{FF2B5EF4-FFF2-40B4-BE49-F238E27FC236}">
                <a16:creationId xmlns:a16="http://schemas.microsoft.com/office/drawing/2014/main" id="{3EA44E1B-E8DA-F39F-DB22-63738082BB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 t="4562" r="1656" b="3208"/>
          <a:stretch/>
        </p:blipFill>
        <p:spPr bwMode="auto">
          <a:xfrm rot="9900000">
            <a:off x="3178260" y="3407133"/>
            <a:ext cx="4774730" cy="7801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Sine Wave – Sean P. Lawlor">
            <a:extLst>
              <a:ext uri="{FF2B5EF4-FFF2-40B4-BE49-F238E27FC236}">
                <a16:creationId xmlns:a16="http://schemas.microsoft.com/office/drawing/2014/main" id="{474DAC2C-4A49-8664-B1A0-C1811EB6B2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 t="4562" r="1656" b="3208"/>
          <a:stretch/>
        </p:blipFill>
        <p:spPr bwMode="auto">
          <a:xfrm rot="486786">
            <a:off x="3228894" y="2347792"/>
            <a:ext cx="4774730" cy="780166"/>
          </a:xfrm>
          <a:prstGeom prst="rect">
            <a:avLst/>
          </a:prstGeom>
          <a:noFill/>
          <a:extLst>
            <a:ext uri="{909E8E84-426E-40DD-AFC4-6F175D3DCCD1}">
              <a14:hiddenFill xmlns:a14="http://schemas.microsoft.com/office/drawing/2010/main">
                <a:solidFill>
                  <a:srgbClr val="FFFFFF"/>
                </a:solidFill>
              </a14:hiddenFill>
            </a:ext>
          </a:extLst>
        </p:spPr>
      </p:pic>
      <p:sp>
        <p:nvSpPr>
          <p:cNvPr id="2" name="제목 1">
            <a:extLst>
              <a:ext uri="{FF2B5EF4-FFF2-40B4-BE49-F238E27FC236}">
                <a16:creationId xmlns:a16="http://schemas.microsoft.com/office/drawing/2014/main" id="{71773CD6-D90E-1BED-9179-B630455B9569}"/>
              </a:ext>
            </a:extLst>
          </p:cNvPr>
          <p:cNvSpPr>
            <a:spLocks noGrp="1"/>
          </p:cNvSpPr>
          <p:nvPr>
            <p:ph type="title"/>
          </p:nvPr>
        </p:nvSpPr>
        <p:spPr/>
        <p:txBody>
          <a:bodyPr>
            <a:normAutofit/>
          </a:bodyPr>
          <a:lstStyle/>
          <a:p>
            <a:r>
              <a:rPr lang="en-US" altLang="ko-KR" dirty="0"/>
              <a:t>Doppler Time-of-Flight (D-</a:t>
            </a:r>
            <a:r>
              <a:rPr lang="en-US" altLang="ko-KR" dirty="0" err="1"/>
              <a:t>ToF</a:t>
            </a:r>
            <a:r>
              <a:rPr lang="en-US" altLang="ko-KR" dirty="0"/>
              <a:t>) Imaging [Heide 2015]</a:t>
            </a:r>
            <a:endParaRPr lang="ko-KR" altLang="en-US" dirty="0"/>
          </a:p>
        </p:txBody>
      </p:sp>
      <p:sp>
        <p:nvSpPr>
          <p:cNvPr id="4" name="슬라이드 번호 개체 틀 3">
            <a:extLst>
              <a:ext uri="{FF2B5EF4-FFF2-40B4-BE49-F238E27FC236}">
                <a16:creationId xmlns:a16="http://schemas.microsoft.com/office/drawing/2014/main" id="{F1BFF892-A693-A6C2-2B84-7CC4D04A8333}"/>
              </a:ext>
            </a:extLst>
          </p:cNvPr>
          <p:cNvSpPr>
            <a:spLocks noGrp="1"/>
          </p:cNvSpPr>
          <p:nvPr>
            <p:ph type="sldNum" sz="quarter" idx="12"/>
          </p:nvPr>
        </p:nvSpPr>
        <p:spPr/>
        <p:txBody>
          <a:bodyPr/>
          <a:lstStyle/>
          <a:p>
            <a:fld id="{8DF240CA-39A6-8942-A819-E48F9D8A9D50}" type="slidenum">
              <a:rPr lang="en-KR" smtClean="0"/>
              <a:pPr/>
              <a:t>2</a:t>
            </a:fld>
            <a:endParaRPr lang="en-KR"/>
          </a:p>
        </p:txBody>
      </p:sp>
      <p:pic>
        <p:nvPicPr>
          <p:cNvPr id="18" name="Picture 2" descr="Red Led Icon On White Background Led Sign Light Emitting Diode Flat Style  Led Stock Illustration - Download Image Now - iStock">
            <a:extLst>
              <a:ext uri="{FF2B5EF4-FFF2-40B4-BE49-F238E27FC236}">
                <a16:creationId xmlns:a16="http://schemas.microsoft.com/office/drawing/2014/main" id="{F89636AC-18AE-B7EE-C54B-865B6AE825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5930" y="1902416"/>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Free Camera Clipart Transparent Background, Download Free Camera Clipart  Transparent Background png images, Free ClipArts on Clipart Library">
            <a:extLst>
              <a:ext uri="{FF2B5EF4-FFF2-40B4-BE49-F238E27FC236}">
                <a16:creationId xmlns:a16="http://schemas.microsoft.com/office/drawing/2014/main" id="{A727BDD3-B17C-86BE-D16F-6693B44A2F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4636" y="3848202"/>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직선 화살표 연결선 19">
            <a:extLst>
              <a:ext uri="{FF2B5EF4-FFF2-40B4-BE49-F238E27FC236}">
                <a16:creationId xmlns:a16="http://schemas.microsoft.com/office/drawing/2014/main" id="{4B4A9CFB-D445-15FB-05A4-0CE7E5D2CD52}"/>
              </a:ext>
            </a:extLst>
          </p:cNvPr>
          <p:cNvCxnSpPr>
            <a:cxnSpLocks/>
          </p:cNvCxnSpPr>
          <p:nvPr/>
        </p:nvCxnSpPr>
        <p:spPr>
          <a:xfrm>
            <a:off x="3128738" y="2512800"/>
            <a:ext cx="5124691" cy="631847"/>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21" name="직선 화살표 연결선 20">
            <a:extLst>
              <a:ext uri="{FF2B5EF4-FFF2-40B4-BE49-F238E27FC236}">
                <a16:creationId xmlns:a16="http://schemas.microsoft.com/office/drawing/2014/main" id="{2B107467-0122-5450-52D7-BAB0B186A043}"/>
              </a:ext>
            </a:extLst>
          </p:cNvPr>
          <p:cNvCxnSpPr>
            <a:cxnSpLocks/>
          </p:cNvCxnSpPr>
          <p:nvPr/>
        </p:nvCxnSpPr>
        <p:spPr>
          <a:xfrm flipH="1">
            <a:off x="3140971" y="3183086"/>
            <a:ext cx="5112458" cy="1228263"/>
          </a:xfrm>
          <a:prstGeom prst="straightConnector1">
            <a:avLst/>
          </a:prstGeom>
          <a:noFill/>
          <a:ln w="38100" cap="flat" cmpd="sng" algn="ctr">
            <a:solidFill>
              <a:schemeClr val="accent1">
                <a:lumMod val="75000"/>
              </a:schemeClr>
            </a:solidFill>
            <a:prstDash val="solid"/>
            <a:miter lim="800000"/>
            <a:tailEnd type="triangle"/>
          </a:ln>
          <a:effectLst/>
        </p:spPr>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6CAA940-3AF8-89C1-D569-A5D5B76877EA}"/>
                  </a:ext>
                </a:extLst>
              </p:cNvPr>
              <p:cNvSpPr txBox="1"/>
              <p:nvPr/>
            </p:nvSpPr>
            <p:spPr>
              <a:xfrm>
                <a:off x="5360988" y="1220351"/>
                <a:ext cx="409276" cy="584775"/>
              </a:xfrm>
              <a:prstGeom prst="rect">
                <a:avLst/>
              </a:prstGeom>
              <a:noFill/>
            </p:spPr>
            <p:txBody>
              <a:bodyPr wrap="square">
                <a:spAutoFit/>
              </a:bodyPr>
              <a:lstStyle/>
              <a:p>
                <a:pPr latinLnBrk="1"/>
                <a14:m>
                  <m:oMathPara xmlns:m="http://schemas.openxmlformats.org/officeDocument/2006/math">
                    <m:oMathParaPr>
                      <m:jc m:val="centerGroup"/>
                    </m:oMathParaPr>
                    <m:oMath xmlns:m="http://schemas.openxmlformats.org/officeDocument/2006/math">
                      <m:r>
                        <a:rPr lang="en-US" altLang="ko-KR" sz="3200" b="0" i="1" smtClean="0">
                          <a:solidFill>
                            <a:schemeClr val="accent1"/>
                          </a:solidFill>
                          <a:latin typeface="Cambria Math" panose="02040503050406030204" pitchFamily="18" charset="0"/>
                        </a:rPr>
                        <m:t>𝑑</m:t>
                      </m:r>
                    </m:oMath>
                  </m:oMathPara>
                </a14:m>
                <a:endParaRPr lang="ko-KR" altLang="en-US" sz="3200" i="1" dirty="0">
                  <a:solidFill>
                    <a:schemeClr val="accent1"/>
                  </a:solidFill>
                  <a:latin typeface="Arial"/>
                </a:endParaRPr>
              </a:p>
            </p:txBody>
          </p:sp>
        </mc:Choice>
        <mc:Fallback xmlns="">
          <p:sp>
            <p:nvSpPr>
              <p:cNvPr id="23" name="TextBox 22">
                <a:extLst>
                  <a:ext uri="{FF2B5EF4-FFF2-40B4-BE49-F238E27FC236}">
                    <a16:creationId xmlns:a16="http://schemas.microsoft.com/office/drawing/2014/main" id="{66CAA940-3AF8-89C1-D569-A5D5B76877EA}"/>
                  </a:ext>
                </a:extLst>
              </p:cNvPr>
              <p:cNvSpPr txBox="1">
                <a:spLocks noRot="1" noChangeAspect="1" noMove="1" noResize="1" noEditPoints="1" noAdjustHandles="1" noChangeArrowheads="1" noChangeShapeType="1" noTextEdit="1"/>
              </p:cNvSpPr>
              <p:nvPr/>
            </p:nvSpPr>
            <p:spPr>
              <a:xfrm>
                <a:off x="5360988" y="1220351"/>
                <a:ext cx="409276" cy="584775"/>
              </a:xfrm>
              <a:prstGeom prst="rect">
                <a:avLst/>
              </a:prstGeom>
              <a:blipFill>
                <a:blip r:embed="rId9"/>
                <a:stretch>
                  <a:fillRect/>
                </a:stretch>
              </a:blipFill>
            </p:spPr>
            <p:txBody>
              <a:bodyPr/>
              <a:lstStyle/>
              <a:p>
                <a:r>
                  <a:rPr lang="ko-KR" altLang="en-US">
                    <a:noFill/>
                  </a:rPr>
                  <a:t> </a:t>
                </a:r>
              </a:p>
            </p:txBody>
          </p:sp>
        </mc:Fallback>
      </mc:AlternateContent>
      <p:cxnSp>
        <p:nvCxnSpPr>
          <p:cNvPr id="24" name="직선 화살표 연결선 23">
            <a:extLst>
              <a:ext uri="{FF2B5EF4-FFF2-40B4-BE49-F238E27FC236}">
                <a16:creationId xmlns:a16="http://schemas.microsoft.com/office/drawing/2014/main" id="{BE7CF151-16E4-CA3E-4B8C-624741981682}"/>
              </a:ext>
            </a:extLst>
          </p:cNvPr>
          <p:cNvCxnSpPr>
            <a:cxnSpLocks/>
          </p:cNvCxnSpPr>
          <p:nvPr/>
        </p:nvCxnSpPr>
        <p:spPr>
          <a:xfrm>
            <a:off x="3140971" y="2003633"/>
            <a:ext cx="5112458" cy="21765"/>
          </a:xfrm>
          <a:prstGeom prst="straightConnector1">
            <a:avLst/>
          </a:prstGeom>
          <a:ln w="38100">
            <a:solidFill>
              <a:schemeClr val="tx2">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BF4E98EB-5AA7-F435-036B-71617A5875E1}"/>
              </a:ext>
            </a:extLst>
          </p:cNvPr>
          <p:cNvCxnSpPr>
            <a:cxnSpLocks/>
          </p:cNvCxnSpPr>
          <p:nvPr/>
        </p:nvCxnSpPr>
        <p:spPr>
          <a:xfrm>
            <a:off x="3128738" y="1587538"/>
            <a:ext cx="0" cy="3391258"/>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직선 연결선 25">
            <a:extLst>
              <a:ext uri="{FF2B5EF4-FFF2-40B4-BE49-F238E27FC236}">
                <a16:creationId xmlns:a16="http://schemas.microsoft.com/office/drawing/2014/main" id="{56CC3BD4-D3A5-2F5E-C7A5-46212345F482}"/>
              </a:ext>
            </a:extLst>
          </p:cNvPr>
          <p:cNvCxnSpPr>
            <a:cxnSpLocks/>
          </p:cNvCxnSpPr>
          <p:nvPr/>
        </p:nvCxnSpPr>
        <p:spPr>
          <a:xfrm>
            <a:off x="8253429" y="1596601"/>
            <a:ext cx="0" cy="3259959"/>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5199294B-4AC9-CAA1-B0AF-913111E932B3}"/>
                  </a:ext>
                </a:extLst>
              </p:cNvPr>
              <p:cNvSpPr txBox="1"/>
              <p:nvPr/>
            </p:nvSpPr>
            <p:spPr>
              <a:xfrm>
                <a:off x="1623834" y="5625347"/>
                <a:ext cx="3714801" cy="584775"/>
              </a:xfrm>
              <a:prstGeom prst="rect">
                <a:avLst/>
              </a:prstGeom>
              <a:noFill/>
            </p:spPr>
            <p:txBody>
              <a:bodyPr wrap="square" rtlCol="0">
                <a:spAutoFit/>
              </a:bodyPr>
              <a:lstStyle/>
              <a:p>
                <a14:m>
                  <m:oMath xmlns:m="http://schemas.openxmlformats.org/officeDocument/2006/math">
                    <m:r>
                      <a:rPr lang="en-US" altLang="ko-KR" sz="3200" b="0" i="1" smtClean="0">
                        <a:latin typeface="Cambria Math" panose="02040503050406030204" pitchFamily="18" charset="0"/>
                      </a:rPr>
                      <m:t>𝑑</m:t>
                    </m:r>
                    <m:r>
                      <a:rPr lang="en-US" altLang="ko-KR" sz="3200" b="0" i="1" smtClean="0">
                        <a:latin typeface="Cambria Math" panose="02040503050406030204" pitchFamily="18" charset="0"/>
                      </a:rPr>
                      <m:t>∝</m:t>
                    </m:r>
                  </m:oMath>
                </a14:m>
                <a:r>
                  <a:rPr lang="en-US" altLang="ko-KR" sz="3200" dirty="0"/>
                  <a:t> Time-of-Flight</a:t>
                </a:r>
                <a:endParaRPr lang="ko-KR" altLang="en-US" sz="3200" dirty="0"/>
              </a:p>
            </p:txBody>
          </p:sp>
        </mc:Choice>
        <mc:Fallback xmlns="">
          <p:sp>
            <p:nvSpPr>
              <p:cNvPr id="33" name="TextBox 32">
                <a:extLst>
                  <a:ext uri="{FF2B5EF4-FFF2-40B4-BE49-F238E27FC236}">
                    <a16:creationId xmlns:a16="http://schemas.microsoft.com/office/drawing/2014/main" id="{5199294B-4AC9-CAA1-B0AF-913111E932B3}"/>
                  </a:ext>
                </a:extLst>
              </p:cNvPr>
              <p:cNvSpPr txBox="1">
                <a:spLocks noRot="1" noChangeAspect="1" noMove="1" noResize="1" noEditPoints="1" noAdjustHandles="1" noChangeArrowheads="1" noChangeShapeType="1" noTextEdit="1"/>
              </p:cNvSpPr>
              <p:nvPr/>
            </p:nvSpPr>
            <p:spPr>
              <a:xfrm>
                <a:off x="1623834" y="5625347"/>
                <a:ext cx="3714801" cy="584775"/>
              </a:xfrm>
              <a:prstGeom prst="rect">
                <a:avLst/>
              </a:prstGeom>
              <a:blipFill>
                <a:blip r:embed="rId11"/>
                <a:stretch>
                  <a:fillRect t="-13542" b="-3333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17B062C-38AF-9562-C79C-77BB8EADA351}"/>
                  </a:ext>
                </a:extLst>
              </p:cNvPr>
              <p:cNvSpPr txBox="1"/>
              <p:nvPr/>
            </p:nvSpPr>
            <p:spPr>
              <a:xfrm>
                <a:off x="6460880" y="5625347"/>
                <a:ext cx="3714802" cy="584775"/>
              </a:xfrm>
              <a:prstGeom prst="rect">
                <a:avLst/>
              </a:prstGeom>
              <a:noFill/>
            </p:spPr>
            <p:txBody>
              <a:bodyPr wrap="square" rtlCol="0">
                <a:spAutoFit/>
              </a:bodyPr>
              <a:lstStyle/>
              <a:p>
                <a14:m>
                  <m:oMath xmlns:m="http://schemas.openxmlformats.org/officeDocument/2006/math">
                    <m:r>
                      <a:rPr lang="en-US" altLang="ko-KR" sz="3200" b="0" i="1" smtClean="0">
                        <a:latin typeface="Cambria Math" panose="02040503050406030204" pitchFamily="18" charset="0"/>
                      </a:rPr>
                      <m:t>𝑣</m:t>
                    </m:r>
                    <m:r>
                      <a:rPr lang="en-US" altLang="ko-KR" sz="3200" i="1">
                        <a:latin typeface="Cambria Math" panose="02040503050406030204" pitchFamily="18" charset="0"/>
                      </a:rPr>
                      <m:t>∝</m:t>
                    </m:r>
                  </m:oMath>
                </a14:m>
                <a:r>
                  <a:rPr lang="en-US" altLang="ko-KR" sz="3200" dirty="0"/>
                  <a:t> Doppler Effect!</a:t>
                </a:r>
                <a:endParaRPr lang="ko-KR" altLang="en-US" sz="3200" dirty="0"/>
              </a:p>
            </p:txBody>
          </p:sp>
        </mc:Choice>
        <mc:Fallback xmlns="">
          <p:sp>
            <p:nvSpPr>
              <p:cNvPr id="36" name="TextBox 35">
                <a:extLst>
                  <a:ext uri="{FF2B5EF4-FFF2-40B4-BE49-F238E27FC236}">
                    <a16:creationId xmlns:a16="http://schemas.microsoft.com/office/drawing/2014/main" id="{517B062C-38AF-9562-C79C-77BB8EADA351}"/>
                  </a:ext>
                </a:extLst>
              </p:cNvPr>
              <p:cNvSpPr txBox="1">
                <a:spLocks noRot="1" noChangeAspect="1" noMove="1" noResize="1" noEditPoints="1" noAdjustHandles="1" noChangeArrowheads="1" noChangeShapeType="1" noTextEdit="1"/>
              </p:cNvSpPr>
              <p:nvPr/>
            </p:nvSpPr>
            <p:spPr>
              <a:xfrm>
                <a:off x="6460880" y="5625347"/>
                <a:ext cx="3714802" cy="584775"/>
              </a:xfrm>
              <a:prstGeom prst="rect">
                <a:avLst/>
              </a:prstGeom>
              <a:blipFill>
                <a:blip r:embed="rId12"/>
                <a:stretch>
                  <a:fillRect t="-13542" r="-1806" b="-33333"/>
                </a:stretch>
              </a:blipFill>
            </p:spPr>
            <p:txBody>
              <a:bodyPr/>
              <a:lstStyle/>
              <a:p>
                <a:r>
                  <a:rPr lang="ko-KR" altLang="en-US">
                    <a:noFill/>
                  </a:rPr>
                  <a:t> </a:t>
                </a:r>
              </a:p>
            </p:txBody>
          </p:sp>
        </mc:Fallback>
      </mc:AlternateContent>
      <p:sp>
        <p:nvSpPr>
          <p:cNvPr id="10" name="화살표: 오른쪽 9">
            <a:extLst>
              <a:ext uri="{FF2B5EF4-FFF2-40B4-BE49-F238E27FC236}">
                <a16:creationId xmlns:a16="http://schemas.microsoft.com/office/drawing/2014/main" id="{96AC900C-EC55-AD87-1272-C5CCB4128CF4}"/>
              </a:ext>
            </a:extLst>
          </p:cNvPr>
          <p:cNvSpPr/>
          <p:nvPr/>
        </p:nvSpPr>
        <p:spPr>
          <a:xfrm>
            <a:off x="8679653" y="4612285"/>
            <a:ext cx="1290320" cy="3707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AF83E7E-8A6A-90D5-2C63-DEA81FBDD904}"/>
                  </a:ext>
                </a:extLst>
              </p:cNvPr>
              <p:cNvSpPr txBox="1"/>
              <p:nvPr/>
            </p:nvSpPr>
            <p:spPr>
              <a:xfrm>
                <a:off x="9120175" y="4915947"/>
                <a:ext cx="409276" cy="584775"/>
              </a:xfrm>
              <a:prstGeom prst="rect">
                <a:avLst/>
              </a:prstGeom>
              <a:noFill/>
            </p:spPr>
            <p:txBody>
              <a:bodyPr wrap="square">
                <a:spAutoFit/>
              </a:bodyPr>
              <a:lstStyle/>
              <a:p>
                <a:pPr latinLnBrk="1"/>
                <a14:m>
                  <m:oMathPara xmlns:m="http://schemas.openxmlformats.org/officeDocument/2006/math">
                    <m:oMathParaPr>
                      <m:jc m:val="centerGroup"/>
                    </m:oMathParaPr>
                    <m:oMath xmlns:m="http://schemas.openxmlformats.org/officeDocument/2006/math">
                      <m:r>
                        <a:rPr lang="en-US" altLang="ko-KR" sz="3200" b="0" i="1" smtClean="0">
                          <a:solidFill>
                            <a:schemeClr val="accent1"/>
                          </a:solidFill>
                          <a:latin typeface="Cambria Math" panose="02040503050406030204" pitchFamily="18" charset="0"/>
                        </a:rPr>
                        <m:t>𝑣</m:t>
                      </m:r>
                    </m:oMath>
                  </m:oMathPara>
                </a14:m>
                <a:endParaRPr lang="ko-KR" altLang="en-US" sz="3200" i="1" dirty="0">
                  <a:solidFill>
                    <a:schemeClr val="accent1"/>
                  </a:solidFill>
                  <a:latin typeface="Arial"/>
                </a:endParaRPr>
              </a:p>
            </p:txBody>
          </p:sp>
        </mc:Choice>
        <mc:Fallback xmlns="">
          <p:sp>
            <p:nvSpPr>
              <p:cNvPr id="11" name="TextBox 10">
                <a:extLst>
                  <a:ext uri="{FF2B5EF4-FFF2-40B4-BE49-F238E27FC236}">
                    <a16:creationId xmlns:a16="http://schemas.microsoft.com/office/drawing/2014/main" id="{1AF83E7E-8A6A-90D5-2C63-DEA81FBDD904}"/>
                  </a:ext>
                </a:extLst>
              </p:cNvPr>
              <p:cNvSpPr txBox="1">
                <a:spLocks noRot="1" noChangeAspect="1" noMove="1" noResize="1" noEditPoints="1" noAdjustHandles="1" noChangeArrowheads="1" noChangeShapeType="1" noTextEdit="1"/>
              </p:cNvSpPr>
              <p:nvPr/>
            </p:nvSpPr>
            <p:spPr>
              <a:xfrm>
                <a:off x="9120175" y="4915947"/>
                <a:ext cx="409276" cy="584775"/>
              </a:xfrm>
              <a:prstGeom prst="rect">
                <a:avLst/>
              </a:prstGeom>
              <a:blipFill>
                <a:blip r:embed="rId15"/>
                <a:stretch>
                  <a:fillRect/>
                </a:stretch>
              </a:blipFill>
            </p:spPr>
            <p:txBody>
              <a:bodyPr/>
              <a:lstStyle/>
              <a:p>
                <a:r>
                  <a:rPr lang="ko-KR" altLang="en-US">
                    <a:noFill/>
                  </a:rPr>
                  <a:t> </a:t>
                </a:r>
              </a:p>
            </p:txBody>
          </p:sp>
        </mc:Fallback>
      </mc:AlternateContent>
      <p:grpSp>
        <p:nvGrpSpPr>
          <p:cNvPr id="65" name="그룹 64">
            <a:extLst>
              <a:ext uri="{FF2B5EF4-FFF2-40B4-BE49-F238E27FC236}">
                <a16:creationId xmlns:a16="http://schemas.microsoft.com/office/drawing/2014/main" id="{32F32DBE-C8A8-2582-AD0A-C20FC041140C}"/>
              </a:ext>
            </a:extLst>
          </p:cNvPr>
          <p:cNvGrpSpPr/>
          <p:nvPr/>
        </p:nvGrpSpPr>
        <p:grpSpPr>
          <a:xfrm>
            <a:off x="6878523" y="1730366"/>
            <a:ext cx="4341422" cy="3016912"/>
            <a:chOff x="13148841" y="5075613"/>
            <a:chExt cx="3585168" cy="2491381"/>
          </a:xfrm>
        </p:grpSpPr>
        <p:pic>
          <p:nvPicPr>
            <p:cNvPr id="66" name="그림 65">
              <a:extLst>
                <a:ext uri="{FF2B5EF4-FFF2-40B4-BE49-F238E27FC236}">
                  <a16:creationId xmlns:a16="http://schemas.microsoft.com/office/drawing/2014/main" id="{CD92DF15-1384-F4E0-899A-977B55D574FB}"/>
                </a:ext>
              </a:extLst>
            </p:cNvPr>
            <p:cNvPicPr>
              <a:picLocks noChangeAspect="1"/>
            </p:cNvPicPr>
            <p:nvPr/>
          </p:nvPicPr>
          <p:blipFill rotWithShape="1">
            <a:blip r:embed="rId16">
              <a:alphaModFix amt="20000"/>
            </a:blip>
            <a:srcRect l="6065" t="3426" r="7720" b="5620"/>
            <a:stretch/>
          </p:blipFill>
          <p:spPr>
            <a:xfrm>
              <a:off x="13148841" y="5075613"/>
              <a:ext cx="2543333" cy="2079347"/>
            </a:xfrm>
            <a:prstGeom prst="rect">
              <a:avLst/>
            </a:prstGeom>
          </p:spPr>
        </p:pic>
        <p:pic>
          <p:nvPicPr>
            <p:cNvPr id="67" name="그림 66">
              <a:extLst>
                <a:ext uri="{FF2B5EF4-FFF2-40B4-BE49-F238E27FC236}">
                  <a16:creationId xmlns:a16="http://schemas.microsoft.com/office/drawing/2014/main" id="{297C831B-D949-A7FE-125C-DCF02091D6BC}"/>
                </a:ext>
              </a:extLst>
            </p:cNvPr>
            <p:cNvPicPr>
              <a:picLocks noChangeAspect="1"/>
            </p:cNvPicPr>
            <p:nvPr/>
          </p:nvPicPr>
          <p:blipFill rotWithShape="1">
            <a:blip r:embed="rId16">
              <a:alphaModFix amt="50000"/>
            </a:blip>
            <a:srcRect l="6065" t="3426" r="7720" b="5620"/>
            <a:stretch/>
          </p:blipFill>
          <p:spPr>
            <a:xfrm>
              <a:off x="13503683" y="5212958"/>
              <a:ext cx="2543333" cy="2079347"/>
            </a:xfrm>
            <a:prstGeom prst="rect">
              <a:avLst/>
            </a:prstGeom>
          </p:spPr>
        </p:pic>
        <p:pic>
          <p:nvPicPr>
            <p:cNvPr id="68" name="그림 67">
              <a:extLst>
                <a:ext uri="{FF2B5EF4-FFF2-40B4-BE49-F238E27FC236}">
                  <a16:creationId xmlns:a16="http://schemas.microsoft.com/office/drawing/2014/main" id="{E5167286-7B56-C1F6-E26B-0A69C0A776F2}"/>
                </a:ext>
              </a:extLst>
            </p:cNvPr>
            <p:cNvPicPr>
              <a:picLocks noChangeAspect="1"/>
            </p:cNvPicPr>
            <p:nvPr/>
          </p:nvPicPr>
          <p:blipFill rotWithShape="1">
            <a:blip r:embed="rId16">
              <a:alphaModFix amt="75000"/>
            </a:blip>
            <a:srcRect l="6065" t="3426" r="7720" b="5620"/>
            <a:stretch/>
          </p:blipFill>
          <p:spPr>
            <a:xfrm>
              <a:off x="13858525" y="5350303"/>
              <a:ext cx="2543333" cy="2079347"/>
            </a:xfrm>
            <a:prstGeom prst="rect">
              <a:avLst/>
            </a:prstGeom>
          </p:spPr>
        </p:pic>
        <p:pic>
          <p:nvPicPr>
            <p:cNvPr id="69" name="그림 68">
              <a:extLst>
                <a:ext uri="{FF2B5EF4-FFF2-40B4-BE49-F238E27FC236}">
                  <a16:creationId xmlns:a16="http://schemas.microsoft.com/office/drawing/2014/main" id="{251A11EC-3E8A-5626-2EB7-478D105583A6}"/>
                </a:ext>
              </a:extLst>
            </p:cNvPr>
            <p:cNvPicPr>
              <a:picLocks noChangeAspect="1"/>
            </p:cNvPicPr>
            <p:nvPr/>
          </p:nvPicPr>
          <p:blipFill rotWithShape="1">
            <a:blip r:embed="rId16"/>
            <a:srcRect l="6065" t="3426" r="7720" b="5620"/>
            <a:stretch/>
          </p:blipFill>
          <p:spPr>
            <a:xfrm>
              <a:off x="14190676" y="5487647"/>
              <a:ext cx="2543333" cy="2079347"/>
            </a:xfrm>
            <a:prstGeom prst="rect">
              <a:avLst/>
            </a:prstGeom>
          </p:spPr>
        </p:pic>
      </p:grpSp>
    </p:spTree>
    <p:custDataLst>
      <p:tags r:id="rId1"/>
    </p:custDataLst>
    <p:extLst>
      <p:ext uri="{BB962C8B-B14F-4D97-AF65-F5344CB8AC3E}">
        <p14:creationId xmlns:p14="http://schemas.microsoft.com/office/powerpoint/2010/main" val="289957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par>
                          <p:cTn id="22" fill="hold">
                            <p:stCondLst>
                              <p:cond delay="500"/>
                            </p:stCondLst>
                            <p:childTnLst>
                              <p:par>
                                <p:cTn id="23" presetID="22" presetClass="entr" presetSubtype="2"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3AB50AD-16AF-4227-34CD-683B12815331}"/>
              </a:ext>
            </a:extLst>
          </p:cNvPr>
          <p:cNvSpPr>
            <a:spLocks noGrp="1"/>
          </p:cNvSpPr>
          <p:nvPr>
            <p:ph type="title"/>
          </p:nvPr>
        </p:nvSpPr>
        <p:spPr/>
        <p:txBody>
          <a:bodyPr/>
          <a:lstStyle/>
          <a:p>
            <a:r>
              <a:rPr lang="en-US" altLang="ko-KR" dirty="0"/>
              <a:t>What is Doppler Effect?</a:t>
            </a:r>
            <a:endParaRPr lang="ko-KR" altLang="en-US" dirty="0"/>
          </a:p>
        </p:txBody>
      </p:sp>
      <p:pic>
        <p:nvPicPr>
          <p:cNvPr id="5" name="doppler1">
            <a:hlinkClick r:id="" action="ppaction://media"/>
            <a:extLst>
              <a:ext uri="{FF2B5EF4-FFF2-40B4-BE49-F238E27FC236}">
                <a16:creationId xmlns:a16="http://schemas.microsoft.com/office/drawing/2014/main" id="{F733F48E-EF5B-F903-A8A7-AEB55AF91A8A}"/>
              </a:ext>
            </a:extLst>
          </p:cNvPr>
          <p:cNvPicPr>
            <a:picLocks noGrp="1" noChangeAspect="1"/>
          </p:cNvPicPr>
          <p:nvPr>
            <p:ph idx="1"/>
            <a:videoFile r:link="rId2"/>
            <p:extLst>
              <p:ext uri="{DAA4B4D4-6D71-4841-9C94-3DE7FCFB9230}">
                <p14:media xmlns:p14="http://schemas.microsoft.com/office/powerpoint/2010/main" r:embed="rId3">
                  <p14:trim end="10598.9791"/>
                </p14:media>
              </p:ext>
            </p:extLst>
          </p:nvPr>
        </p:nvPicPr>
        <p:blipFill>
          <a:blip r:embed="rId6"/>
          <a:stretch>
            <a:fillRect/>
          </a:stretch>
        </p:blipFill>
        <p:spPr>
          <a:xfrm>
            <a:off x="1327150" y="1252538"/>
            <a:ext cx="9510713" cy="4792662"/>
          </a:xfrm>
        </p:spPr>
      </p:pic>
      <p:sp>
        <p:nvSpPr>
          <p:cNvPr id="4" name="슬라이드 번호 개체 틀 3">
            <a:extLst>
              <a:ext uri="{FF2B5EF4-FFF2-40B4-BE49-F238E27FC236}">
                <a16:creationId xmlns:a16="http://schemas.microsoft.com/office/drawing/2014/main" id="{AF8577BA-0E8D-6F6E-4177-A6056BF80D01}"/>
              </a:ext>
            </a:extLst>
          </p:cNvPr>
          <p:cNvSpPr>
            <a:spLocks noGrp="1"/>
          </p:cNvSpPr>
          <p:nvPr>
            <p:ph type="sldNum" sz="quarter" idx="12"/>
          </p:nvPr>
        </p:nvSpPr>
        <p:spPr/>
        <p:txBody>
          <a:bodyPr/>
          <a:lstStyle/>
          <a:p>
            <a:fld id="{8DF240CA-39A6-8942-A819-E48F9D8A9D50}" type="slidenum">
              <a:rPr lang="en-KR" smtClean="0"/>
              <a:pPr/>
              <a:t>3</a:t>
            </a:fld>
            <a:endParaRPr lang="en-KR"/>
          </a:p>
        </p:txBody>
      </p:sp>
      <p:pic>
        <p:nvPicPr>
          <p:cNvPr id="1026" name="Picture 2" descr="The Doppler Effect - Change in Frequency or Wavelength">
            <a:extLst>
              <a:ext uri="{FF2B5EF4-FFF2-40B4-BE49-F238E27FC236}">
                <a16:creationId xmlns:a16="http://schemas.microsoft.com/office/drawing/2014/main" id="{06970CE5-8348-012B-24D1-760FFDD23A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9429" y="2252544"/>
            <a:ext cx="5066153" cy="27926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0116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0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3AB50AD-16AF-4227-34CD-683B12815331}"/>
              </a:ext>
            </a:extLst>
          </p:cNvPr>
          <p:cNvSpPr>
            <a:spLocks noGrp="1"/>
          </p:cNvSpPr>
          <p:nvPr>
            <p:ph type="title"/>
          </p:nvPr>
        </p:nvSpPr>
        <p:spPr/>
        <p:txBody>
          <a:bodyPr/>
          <a:lstStyle/>
          <a:p>
            <a:r>
              <a:rPr lang="en-US" altLang="ko-KR" dirty="0"/>
              <a:t>Doppler Effect on Amplitude Modulation</a:t>
            </a:r>
            <a:endParaRPr lang="ko-KR" altLang="en-US" dirty="0"/>
          </a:p>
        </p:txBody>
      </p:sp>
      <p:pic>
        <p:nvPicPr>
          <p:cNvPr id="5" name="doppler1">
            <a:hlinkClick r:id="" action="ppaction://media"/>
            <a:extLst>
              <a:ext uri="{FF2B5EF4-FFF2-40B4-BE49-F238E27FC236}">
                <a16:creationId xmlns:a16="http://schemas.microsoft.com/office/drawing/2014/main" id="{F733F48E-EF5B-F903-A8A7-AEB55AF91A8A}"/>
              </a:ext>
            </a:extLst>
          </p:cNvPr>
          <p:cNvPicPr>
            <a:picLocks noGrp="1" noChangeAspect="1"/>
          </p:cNvPicPr>
          <p:nvPr>
            <p:ph idx="1"/>
            <a:videoFile r:link="rId2"/>
            <p:extLst>
              <p:ext uri="{DAA4B4D4-6D71-4841-9C94-3DE7FCFB9230}">
                <p14:media xmlns:p14="http://schemas.microsoft.com/office/powerpoint/2010/main" r:embed="rId3">
                  <p14:trim end="10598.9791"/>
                </p14:media>
              </p:ext>
            </p:extLst>
          </p:nvPr>
        </p:nvPicPr>
        <p:blipFill>
          <a:blip r:embed="rId6"/>
          <a:stretch>
            <a:fillRect/>
          </a:stretch>
        </p:blipFill>
        <p:spPr>
          <a:xfrm>
            <a:off x="1327150" y="1252538"/>
            <a:ext cx="9510713" cy="4792662"/>
          </a:xfrm>
        </p:spPr>
      </p:pic>
      <p:sp>
        <p:nvSpPr>
          <p:cNvPr id="4" name="슬라이드 번호 개체 틀 3">
            <a:extLst>
              <a:ext uri="{FF2B5EF4-FFF2-40B4-BE49-F238E27FC236}">
                <a16:creationId xmlns:a16="http://schemas.microsoft.com/office/drawing/2014/main" id="{AF8577BA-0E8D-6F6E-4177-A6056BF80D01}"/>
              </a:ext>
            </a:extLst>
          </p:cNvPr>
          <p:cNvSpPr>
            <a:spLocks noGrp="1"/>
          </p:cNvSpPr>
          <p:nvPr>
            <p:ph type="sldNum" sz="quarter" idx="12"/>
          </p:nvPr>
        </p:nvSpPr>
        <p:spPr/>
        <p:txBody>
          <a:bodyPr/>
          <a:lstStyle/>
          <a:p>
            <a:fld id="{8DF240CA-39A6-8942-A819-E48F9D8A9D50}" type="slidenum">
              <a:rPr lang="en-KR" smtClean="0"/>
              <a:pPr/>
              <a:t>4</a:t>
            </a:fld>
            <a:endParaRPr lang="en-KR"/>
          </a:p>
        </p:txBody>
      </p:sp>
      <p:pic>
        <p:nvPicPr>
          <p:cNvPr id="6" name="Picture 2" descr="Flickering Lights Are You Afraid Of The Dark GIF - Flickering Lights Are  You Afraid Of The Dark On And Off - Discover &amp; Share GIFs">
            <a:extLst>
              <a:ext uri="{FF2B5EF4-FFF2-40B4-BE49-F238E27FC236}">
                <a16:creationId xmlns:a16="http://schemas.microsoft.com/office/drawing/2014/main" id="{ECC4D239-6924-D510-3759-CA4D29D1EC6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619" t="50815" r="43722" b="7936"/>
          <a:stretch/>
        </p:blipFill>
        <p:spPr bwMode="auto">
          <a:xfrm>
            <a:off x="2359297" y="2941654"/>
            <a:ext cx="1442283" cy="141442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4329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01" fill="hold"/>
                                        <p:tgtEl>
                                          <p:spTgt spid="5"/>
                                        </p:tgtEl>
                                      </p:cBhvr>
                                    </p:cmd>
                                  </p:childTnLst>
                                </p:cTn>
                              </p:par>
                              <p:par>
                                <p:cTn id="7" presetID="63" presetClass="path" presetSubtype="0" accel="50000" decel="50000" fill="hold" nodeType="withEffect">
                                  <p:stCondLst>
                                    <p:cond delay="2000"/>
                                  </p:stCondLst>
                                  <p:childTnLst>
                                    <p:animMotion origin="layout" path="M -4.16667E-6 -4.44444E-6 L 0.19987 -4.44444E-6 " pathEditMode="relative" rAng="0" ptsTypes="AA">
                                      <p:cBhvr>
                                        <p:cTn id="8" dur="4500" fill="hold"/>
                                        <p:tgtEl>
                                          <p:spTgt spid="6"/>
                                        </p:tgtEl>
                                        <p:attrNameLst>
                                          <p:attrName>ppt_x</p:attrName>
                                          <p:attrName>ppt_y</p:attrName>
                                        </p:attrNameLst>
                                      </p:cBhvr>
                                      <p:rCtr x="9987" y="0"/>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099600C-6BD4-6B4F-7887-CF77DFFCFE59}"/>
              </a:ext>
            </a:extLst>
          </p:cNvPr>
          <p:cNvSpPr>
            <a:spLocks noGrp="1"/>
          </p:cNvSpPr>
          <p:nvPr>
            <p:ph type="title"/>
          </p:nvPr>
        </p:nvSpPr>
        <p:spPr/>
        <p:txBody>
          <a:bodyPr/>
          <a:lstStyle/>
          <a:p>
            <a:r>
              <a:rPr lang="en-US" altLang="ko-KR" dirty="0"/>
              <a:t>Doppler Time-of-Flight Imaging [Heide 2015]</a:t>
            </a:r>
            <a:endParaRPr lang="ko-KR" altLang="en-US" dirty="0"/>
          </a:p>
        </p:txBody>
      </p:sp>
      <p:sp>
        <p:nvSpPr>
          <p:cNvPr id="4" name="슬라이드 번호 개체 틀 3">
            <a:extLst>
              <a:ext uri="{FF2B5EF4-FFF2-40B4-BE49-F238E27FC236}">
                <a16:creationId xmlns:a16="http://schemas.microsoft.com/office/drawing/2014/main" id="{B3641C59-5E0E-6759-4459-ABD76C76C9EA}"/>
              </a:ext>
            </a:extLst>
          </p:cNvPr>
          <p:cNvSpPr>
            <a:spLocks noGrp="1"/>
          </p:cNvSpPr>
          <p:nvPr>
            <p:ph type="sldNum" sz="quarter" idx="12"/>
          </p:nvPr>
        </p:nvSpPr>
        <p:spPr/>
        <p:txBody>
          <a:bodyPr/>
          <a:lstStyle/>
          <a:p>
            <a:fld id="{8DF240CA-39A6-8942-A819-E48F9D8A9D50}" type="slidenum">
              <a:rPr lang="en-KR" smtClean="0"/>
              <a:pPr/>
              <a:t>5</a:t>
            </a:fld>
            <a:endParaRPr lang="en-KR"/>
          </a:p>
        </p:txBody>
      </p:sp>
      <p:pic>
        <p:nvPicPr>
          <p:cNvPr id="6" name="그림 5">
            <a:extLst>
              <a:ext uri="{FF2B5EF4-FFF2-40B4-BE49-F238E27FC236}">
                <a16:creationId xmlns:a16="http://schemas.microsoft.com/office/drawing/2014/main" id="{C1CB28A5-0C8C-92F6-CC93-509B8AEFE747}"/>
              </a:ext>
            </a:extLst>
          </p:cNvPr>
          <p:cNvPicPr>
            <a:picLocks noChangeAspect="1"/>
          </p:cNvPicPr>
          <p:nvPr/>
        </p:nvPicPr>
        <p:blipFill>
          <a:blip r:embed="rId3"/>
          <a:stretch>
            <a:fillRect/>
          </a:stretch>
        </p:blipFill>
        <p:spPr>
          <a:xfrm flipH="1">
            <a:off x="1272132" y="2229245"/>
            <a:ext cx="4420748" cy="2397248"/>
          </a:xfrm>
          <a:prstGeom prst="rect">
            <a:avLst/>
          </a:prstGeom>
        </p:spPr>
      </p:pic>
      <p:pic>
        <p:nvPicPr>
          <p:cNvPr id="11" name="그림 10">
            <a:extLst>
              <a:ext uri="{FF2B5EF4-FFF2-40B4-BE49-F238E27FC236}">
                <a16:creationId xmlns:a16="http://schemas.microsoft.com/office/drawing/2014/main" id="{AC8A4F56-480D-13B5-8E39-0FF20A4751D1}"/>
              </a:ext>
            </a:extLst>
          </p:cNvPr>
          <p:cNvPicPr>
            <a:picLocks noChangeAspect="1"/>
          </p:cNvPicPr>
          <p:nvPr/>
        </p:nvPicPr>
        <p:blipFill>
          <a:blip r:embed="rId4"/>
          <a:stretch>
            <a:fillRect/>
          </a:stretch>
        </p:blipFill>
        <p:spPr>
          <a:xfrm>
            <a:off x="6187939" y="2059380"/>
            <a:ext cx="2001802" cy="1440000"/>
          </a:xfrm>
          <a:prstGeom prst="rect">
            <a:avLst/>
          </a:prstGeom>
          <a:ln w="28575">
            <a:noFill/>
          </a:ln>
        </p:spPr>
      </p:pic>
      <p:pic>
        <p:nvPicPr>
          <p:cNvPr id="13" name="그림 12">
            <a:extLst>
              <a:ext uri="{FF2B5EF4-FFF2-40B4-BE49-F238E27FC236}">
                <a16:creationId xmlns:a16="http://schemas.microsoft.com/office/drawing/2014/main" id="{A9E2A282-DA56-FDB3-1C6D-3B53EAC60F8A}"/>
              </a:ext>
            </a:extLst>
          </p:cNvPr>
          <p:cNvPicPr>
            <a:picLocks noChangeAspect="1"/>
          </p:cNvPicPr>
          <p:nvPr/>
        </p:nvPicPr>
        <p:blipFill>
          <a:blip r:embed="rId5"/>
          <a:stretch>
            <a:fillRect/>
          </a:stretch>
        </p:blipFill>
        <p:spPr>
          <a:xfrm>
            <a:off x="6187939" y="3589485"/>
            <a:ext cx="2001802" cy="1440000"/>
          </a:xfrm>
          <a:prstGeom prst="rect">
            <a:avLst/>
          </a:prstGeom>
          <a:ln w="28575">
            <a:noFill/>
          </a:ln>
        </p:spPr>
      </p:pic>
      <p:sp>
        <p:nvSpPr>
          <p:cNvPr id="14" name="TextBox 13">
            <a:extLst>
              <a:ext uri="{FF2B5EF4-FFF2-40B4-BE49-F238E27FC236}">
                <a16:creationId xmlns:a16="http://schemas.microsoft.com/office/drawing/2014/main" id="{8F82E0D5-CF76-5AF2-EA93-15FBC9DE13E6}"/>
              </a:ext>
            </a:extLst>
          </p:cNvPr>
          <p:cNvSpPr txBox="1"/>
          <p:nvPr/>
        </p:nvSpPr>
        <p:spPr>
          <a:xfrm>
            <a:off x="1404597" y="4901796"/>
            <a:ext cx="3808762" cy="830997"/>
          </a:xfrm>
          <a:prstGeom prst="rect">
            <a:avLst/>
          </a:prstGeom>
          <a:noFill/>
        </p:spPr>
        <p:txBody>
          <a:bodyPr wrap="square" rtlCol="0">
            <a:spAutoFit/>
          </a:bodyPr>
          <a:lstStyle/>
          <a:p>
            <a:pPr algn="ctr"/>
            <a:r>
              <a:rPr lang="en-US" altLang="ko-KR" sz="2400" dirty="0"/>
              <a:t>Imaging system setup for D-</a:t>
            </a:r>
            <a:r>
              <a:rPr lang="en-US" altLang="ko-KR" sz="2400" dirty="0" err="1"/>
              <a:t>ToF</a:t>
            </a:r>
            <a:r>
              <a:rPr lang="en-US" altLang="ko-KR" sz="2400" dirty="0"/>
              <a:t> camera </a:t>
            </a:r>
          </a:p>
        </p:txBody>
      </p:sp>
      <p:sp>
        <p:nvSpPr>
          <p:cNvPr id="15" name="TextBox 14">
            <a:extLst>
              <a:ext uri="{FF2B5EF4-FFF2-40B4-BE49-F238E27FC236}">
                <a16:creationId xmlns:a16="http://schemas.microsoft.com/office/drawing/2014/main" id="{A0ACBD42-68F4-5C86-ABDA-D543BDF72561}"/>
              </a:ext>
            </a:extLst>
          </p:cNvPr>
          <p:cNvSpPr txBox="1"/>
          <p:nvPr/>
        </p:nvSpPr>
        <p:spPr>
          <a:xfrm>
            <a:off x="-233261" y="3761853"/>
            <a:ext cx="1764400" cy="461665"/>
          </a:xfrm>
          <a:prstGeom prst="rect">
            <a:avLst/>
          </a:prstGeom>
          <a:noFill/>
        </p:spPr>
        <p:txBody>
          <a:bodyPr wrap="square" rtlCol="0">
            <a:spAutoFit/>
          </a:bodyPr>
          <a:lstStyle/>
          <a:p>
            <a:pPr algn="ctr"/>
            <a:r>
              <a:rPr lang="en-US" altLang="ko-KR" sz="2400" dirty="0"/>
              <a:t>Camera</a:t>
            </a:r>
            <a:endParaRPr lang="ko-KR" altLang="en-US" sz="2400" dirty="0"/>
          </a:p>
        </p:txBody>
      </p:sp>
      <p:sp>
        <p:nvSpPr>
          <p:cNvPr id="16" name="TextBox 15">
            <a:extLst>
              <a:ext uri="{FF2B5EF4-FFF2-40B4-BE49-F238E27FC236}">
                <a16:creationId xmlns:a16="http://schemas.microsoft.com/office/drawing/2014/main" id="{E2720758-27E0-2242-6EAC-4FE3F45E156D}"/>
              </a:ext>
            </a:extLst>
          </p:cNvPr>
          <p:cNvSpPr txBox="1"/>
          <p:nvPr/>
        </p:nvSpPr>
        <p:spPr>
          <a:xfrm>
            <a:off x="-127773" y="2560425"/>
            <a:ext cx="1483304" cy="830997"/>
          </a:xfrm>
          <a:prstGeom prst="rect">
            <a:avLst/>
          </a:prstGeom>
          <a:noFill/>
        </p:spPr>
        <p:txBody>
          <a:bodyPr wrap="square" rtlCol="0">
            <a:spAutoFit/>
          </a:bodyPr>
          <a:lstStyle/>
          <a:p>
            <a:pPr algn="ctr"/>
            <a:r>
              <a:rPr lang="en-US" altLang="ko-KR" sz="2400" dirty="0"/>
              <a:t>Light Source</a:t>
            </a:r>
            <a:endParaRPr lang="ko-KR" altLang="en-US" sz="2400" dirty="0"/>
          </a:p>
        </p:txBody>
      </p:sp>
      <p:cxnSp>
        <p:nvCxnSpPr>
          <p:cNvPr id="18" name="직선 화살표 연결선 17">
            <a:extLst>
              <a:ext uri="{FF2B5EF4-FFF2-40B4-BE49-F238E27FC236}">
                <a16:creationId xmlns:a16="http://schemas.microsoft.com/office/drawing/2014/main" id="{4ADDC639-5865-ECAA-7D35-1883E10CBFE2}"/>
              </a:ext>
            </a:extLst>
          </p:cNvPr>
          <p:cNvCxnSpPr>
            <a:cxnSpLocks/>
          </p:cNvCxnSpPr>
          <p:nvPr/>
        </p:nvCxnSpPr>
        <p:spPr>
          <a:xfrm>
            <a:off x="1030810" y="2921809"/>
            <a:ext cx="1000659" cy="1846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직선 화살표 연결선 18">
            <a:extLst>
              <a:ext uri="{FF2B5EF4-FFF2-40B4-BE49-F238E27FC236}">
                <a16:creationId xmlns:a16="http://schemas.microsoft.com/office/drawing/2014/main" id="{9DBE9F5E-EAB6-024C-D23F-DB22C8AD7A41}"/>
              </a:ext>
            </a:extLst>
          </p:cNvPr>
          <p:cNvCxnSpPr>
            <a:cxnSpLocks/>
          </p:cNvCxnSpPr>
          <p:nvPr/>
        </p:nvCxnSpPr>
        <p:spPr>
          <a:xfrm flipV="1">
            <a:off x="1030810" y="3427869"/>
            <a:ext cx="730950" cy="3140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05278E1-0AA0-D80F-2483-BAA60F377E1B}"/>
              </a:ext>
            </a:extLst>
          </p:cNvPr>
          <p:cNvSpPr txBox="1"/>
          <p:nvPr/>
        </p:nvSpPr>
        <p:spPr>
          <a:xfrm>
            <a:off x="5213360" y="5211104"/>
            <a:ext cx="3950960" cy="461665"/>
          </a:xfrm>
          <a:prstGeom prst="rect">
            <a:avLst/>
          </a:prstGeom>
          <a:noFill/>
        </p:spPr>
        <p:txBody>
          <a:bodyPr wrap="square">
            <a:spAutoFit/>
          </a:bodyPr>
          <a:lstStyle/>
          <a:p>
            <a:pPr algn="ctr" defTabSz="914400" latinLnBrk="1"/>
            <a:r>
              <a:rPr lang="en-US" altLang="ko-KR" sz="2400" dirty="0">
                <a:solidFill>
                  <a:prstClr val="black"/>
                </a:solidFill>
                <a:latin typeface="Arial"/>
              </a:rPr>
              <a:t>D-</a:t>
            </a:r>
            <a:r>
              <a:rPr lang="en-US" altLang="ko-KR" sz="2400" dirty="0" err="1">
                <a:solidFill>
                  <a:prstClr val="black"/>
                </a:solidFill>
                <a:latin typeface="Arial"/>
              </a:rPr>
              <a:t>ToF</a:t>
            </a:r>
            <a:r>
              <a:rPr lang="en-US" altLang="ko-KR" sz="2400" dirty="0">
                <a:solidFill>
                  <a:prstClr val="black"/>
                </a:solidFill>
                <a:latin typeface="Arial"/>
              </a:rPr>
              <a:t> measurements</a:t>
            </a:r>
            <a:endParaRPr lang="ko-KR" altLang="en-US" sz="2400" dirty="0">
              <a:solidFill>
                <a:prstClr val="black"/>
              </a:solidFill>
              <a:latin typeface="Arial"/>
            </a:endParaRPr>
          </a:p>
        </p:txBody>
      </p:sp>
      <p:sp>
        <p:nvSpPr>
          <p:cNvPr id="32" name="TextBox 31">
            <a:extLst>
              <a:ext uri="{FF2B5EF4-FFF2-40B4-BE49-F238E27FC236}">
                <a16:creationId xmlns:a16="http://schemas.microsoft.com/office/drawing/2014/main" id="{CEC731C4-B0F7-ADDC-B912-9370E96E3BF0}"/>
              </a:ext>
            </a:extLst>
          </p:cNvPr>
          <p:cNvSpPr txBox="1"/>
          <p:nvPr/>
        </p:nvSpPr>
        <p:spPr>
          <a:xfrm>
            <a:off x="82296" y="6234395"/>
            <a:ext cx="6146800" cy="400110"/>
          </a:xfrm>
          <a:prstGeom prst="rect">
            <a:avLst/>
          </a:prstGeom>
          <a:noFill/>
        </p:spPr>
        <p:txBody>
          <a:bodyPr wrap="square">
            <a:spAutoFit/>
          </a:bodyPr>
          <a:lstStyle/>
          <a:p>
            <a:pPr algn="ctr"/>
            <a:r>
              <a:rPr lang="en-US" altLang="ko-KR" sz="2000" dirty="0"/>
              <a:t> All images are from [Heide 2015] </a:t>
            </a:r>
            <a:endParaRPr lang="ko-KR" altLang="en-US" sz="2000" dirty="0"/>
          </a:p>
        </p:txBody>
      </p:sp>
      <p:pic>
        <p:nvPicPr>
          <p:cNvPr id="3" name="Picture 2" descr="Flickering Lights Are You Afraid Of The Dark GIF - Flickering Lights Are  You Afraid Of The Dark On And Off - Discover &amp; Share GIFs">
            <a:extLst>
              <a:ext uri="{FF2B5EF4-FFF2-40B4-BE49-F238E27FC236}">
                <a16:creationId xmlns:a16="http://schemas.microsoft.com/office/drawing/2014/main" id="{7BE35559-3987-C7E2-2950-A7A2E9F011E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619" t="50815" r="43722" b="7936"/>
          <a:stretch/>
        </p:blipFill>
        <p:spPr bwMode="auto">
          <a:xfrm>
            <a:off x="868865" y="1215942"/>
            <a:ext cx="892895" cy="8756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B3C6710-7B15-871A-D240-832D7BF04615}"/>
              </a:ext>
            </a:extLst>
          </p:cNvPr>
          <p:cNvSpPr txBox="1"/>
          <p:nvPr/>
        </p:nvSpPr>
        <p:spPr>
          <a:xfrm>
            <a:off x="1943337" y="1448388"/>
            <a:ext cx="3078338" cy="400110"/>
          </a:xfrm>
          <a:prstGeom prst="rect">
            <a:avLst/>
          </a:prstGeom>
          <a:noFill/>
        </p:spPr>
        <p:txBody>
          <a:bodyPr wrap="square">
            <a:spAutoFit/>
          </a:bodyPr>
          <a:lstStyle/>
          <a:p>
            <a:r>
              <a:rPr lang="en-US" altLang="ko-KR" sz="2000" dirty="0"/>
              <a:t>Amplitude Modulated!</a:t>
            </a:r>
            <a:endParaRPr lang="ko-KR" altLang="en-US" sz="2000" dirty="0"/>
          </a:p>
        </p:txBody>
      </p:sp>
      <p:cxnSp>
        <p:nvCxnSpPr>
          <p:cNvPr id="8" name="연결선: 꺾임 7">
            <a:extLst>
              <a:ext uri="{FF2B5EF4-FFF2-40B4-BE49-F238E27FC236}">
                <a16:creationId xmlns:a16="http://schemas.microsoft.com/office/drawing/2014/main" id="{2CC537F5-9C4A-D631-AD7B-013094FD2832}"/>
              </a:ext>
            </a:extLst>
          </p:cNvPr>
          <p:cNvCxnSpPr>
            <a:stCxn id="16" idx="0"/>
            <a:endCxn id="3" idx="1"/>
          </p:cNvCxnSpPr>
          <p:nvPr/>
        </p:nvCxnSpPr>
        <p:spPr>
          <a:xfrm rot="5400000" flipH="1" flipV="1">
            <a:off x="288044" y="1979604"/>
            <a:ext cx="906657" cy="2549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272" name="그림 11271">
            <a:extLst>
              <a:ext uri="{FF2B5EF4-FFF2-40B4-BE49-F238E27FC236}">
                <a16:creationId xmlns:a16="http://schemas.microsoft.com/office/drawing/2014/main" id="{4CC2C9FF-529B-4B7F-D0D6-221E8A7A1E62}"/>
              </a:ext>
            </a:extLst>
          </p:cNvPr>
          <p:cNvPicPr>
            <a:picLocks noChangeAspect="1"/>
          </p:cNvPicPr>
          <p:nvPr/>
        </p:nvPicPr>
        <p:blipFill>
          <a:blip r:embed="rId7"/>
          <a:stretch>
            <a:fillRect/>
          </a:stretch>
        </p:blipFill>
        <p:spPr>
          <a:xfrm>
            <a:off x="8684800" y="2131295"/>
            <a:ext cx="3222720" cy="2509860"/>
          </a:xfrm>
          <a:prstGeom prst="rect">
            <a:avLst/>
          </a:prstGeom>
        </p:spPr>
      </p:pic>
      <p:sp>
        <p:nvSpPr>
          <p:cNvPr id="11273" name="TextBox 11272">
            <a:extLst>
              <a:ext uri="{FF2B5EF4-FFF2-40B4-BE49-F238E27FC236}">
                <a16:creationId xmlns:a16="http://schemas.microsoft.com/office/drawing/2014/main" id="{3177EE63-AC5E-F168-E412-66B5E95785AA}"/>
              </a:ext>
            </a:extLst>
          </p:cNvPr>
          <p:cNvSpPr txBox="1"/>
          <p:nvPr/>
        </p:nvSpPr>
        <p:spPr>
          <a:xfrm>
            <a:off x="8843468" y="5211104"/>
            <a:ext cx="3309257" cy="830997"/>
          </a:xfrm>
          <a:prstGeom prst="rect">
            <a:avLst/>
          </a:prstGeom>
          <a:noFill/>
        </p:spPr>
        <p:txBody>
          <a:bodyPr wrap="square">
            <a:spAutoFit/>
          </a:bodyPr>
          <a:lstStyle/>
          <a:p>
            <a:pPr algn="ctr" defTabSz="914400" latinLnBrk="1"/>
            <a:r>
              <a:rPr lang="en-US" altLang="ko-KR" sz="2400" dirty="0">
                <a:solidFill>
                  <a:prstClr val="black"/>
                </a:solidFill>
                <a:latin typeface="Arial"/>
              </a:rPr>
              <a:t>Radial Velocity</a:t>
            </a:r>
          </a:p>
          <a:p>
            <a:pPr algn="ctr" defTabSz="914400" latinLnBrk="1"/>
            <a:r>
              <a:rPr lang="en-US" altLang="ko-KR" sz="2400" dirty="0">
                <a:solidFill>
                  <a:prstClr val="black"/>
                </a:solidFill>
                <a:latin typeface="Arial"/>
              </a:rPr>
              <a:t>Estimation</a:t>
            </a:r>
            <a:endParaRPr lang="ko-KR" altLang="en-US" sz="2400" dirty="0">
              <a:solidFill>
                <a:prstClr val="black"/>
              </a:solidFill>
              <a:latin typeface="Arial"/>
            </a:endParaRPr>
          </a:p>
        </p:txBody>
      </p:sp>
    </p:spTree>
    <p:extLst>
      <p:ext uri="{BB962C8B-B14F-4D97-AF65-F5344CB8AC3E}">
        <p14:creationId xmlns:p14="http://schemas.microsoft.com/office/powerpoint/2010/main" val="313239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1392372-3AD9-A5BB-99AD-EB08FD007A40}"/>
              </a:ext>
            </a:extLst>
          </p:cNvPr>
          <p:cNvSpPr>
            <a:spLocks noGrp="1"/>
          </p:cNvSpPr>
          <p:nvPr>
            <p:ph type="title"/>
          </p:nvPr>
        </p:nvSpPr>
        <p:spPr/>
        <p:txBody>
          <a:bodyPr/>
          <a:lstStyle/>
          <a:p>
            <a:r>
              <a:rPr lang="en-US" altLang="ko-KR" dirty="0"/>
              <a:t>Doppler Time-of-Flight Imaging : Advantage</a:t>
            </a:r>
            <a:endParaRPr lang="ko-KR" altLang="en-US" dirty="0"/>
          </a:p>
        </p:txBody>
      </p:sp>
      <p:sp>
        <p:nvSpPr>
          <p:cNvPr id="4" name="슬라이드 번호 개체 틀 3">
            <a:extLst>
              <a:ext uri="{FF2B5EF4-FFF2-40B4-BE49-F238E27FC236}">
                <a16:creationId xmlns:a16="http://schemas.microsoft.com/office/drawing/2014/main" id="{93BC18B2-F488-CB2A-25D6-B4040C18B30A}"/>
              </a:ext>
            </a:extLst>
          </p:cNvPr>
          <p:cNvSpPr>
            <a:spLocks noGrp="1"/>
          </p:cNvSpPr>
          <p:nvPr>
            <p:ph type="sldNum" sz="quarter" idx="12"/>
          </p:nvPr>
        </p:nvSpPr>
        <p:spPr/>
        <p:txBody>
          <a:bodyPr/>
          <a:lstStyle/>
          <a:p>
            <a:fld id="{8DF240CA-39A6-8942-A819-E48F9D8A9D50}" type="slidenum">
              <a:rPr lang="en-KR" smtClean="0"/>
              <a:pPr/>
              <a:t>6</a:t>
            </a:fld>
            <a:endParaRPr lang="en-KR"/>
          </a:p>
        </p:txBody>
      </p:sp>
      <p:grpSp>
        <p:nvGrpSpPr>
          <p:cNvPr id="5" name="그룹 4">
            <a:extLst>
              <a:ext uri="{FF2B5EF4-FFF2-40B4-BE49-F238E27FC236}">
                <a16:creationId xmlns:a16="http://schemas.microsoft.com/office/drawing/2014/main" id="{D033E23B-40C3-185F-0698-F32F99FEB6D1}"/>
              </a:ext>
            </a:extLst>
          </p:cNvPr>
          <p:cNvGrpSpPr/>
          <p:nvPr/>
        </p:nvGrpSpPr>
        <p:grpSpPr>
          <a:xfrm>
            <a:off x="868071" y="1469753"/>
            <a:ext cx="3441677" cy="1670906"/>
            <a:chOff x="504469" y="1326283"/>
            <a:chExt cx="7360874" cy="3076381"/>
          </a:xfrm>
        </p:grpSpPr>
        <p:sp>
          <p:nvSpPr>
            <p:cNvPr id="6" name="직사각형 5">
              <a:extLst>
                <a:ext uri="{FF2B5EF4-FFF2-40B4-BE49-F238E27FC236}">
                  <a16:creationId xmlns:a16="http://schemas.microsoft.com/office/drawing/2014/main" id="{461C2FE2-3E19-0DF5-2872-D964ECA3A430}"/>
                </a:ext>
              </a:extLst>
            </p:cNvPr>
            <p:cNvSpPr/>
            <p:nvPr/>
          </p:nvSpPr>
          <p:spPr>
            <a:xfrm>
              <a:off x="504469" y="1326283"/>
              <a:ext cx="7009282" cy="307638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7" name="Picture 2" descr="Red Led Icon On White Background Led Sign Light Emitting Diode Flat Style  Led Stock Illustration - Download Image Now - iStock">
              <a:extLst>
                <a:ext uri="{FF2B5EF4-FFF2-40B4-BE49-F238E27FC236}">
                  <a16:creationId xmlns:a16="http://schemas.microsoft.com/office/drawing/2014/main" id="{AC932F96-79E5-C178-F79F-97F626AEBB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63" y="1726068"/>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e Camera Clipart Transparent Background, Download Free Camera Clipart  Transparent Background png images, Free ClipArts on Clipart Library">
              <a:extLst>
                <a:ext uri="{FF2B5EF4-FFF2-40B4-BE49-F238E27FC236}">
                  <a16:creationId xmlns:a16="http://schemas.microsoft.com/office/drawing/2014/main" id="{C7DD6C5E-A983-7C03-817A-ACA445419C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282" y="3102136"/>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직선 화살표 연결선 8">
              <a:extLst>
                <a:ext uri="{FF2B5EF4-FFF2-40B4-BE49-F238E27FC236}">
                  <a16:creationId xmlns:a16="http://schemas.microsoft.com/office/drawing/2014/main" id="{C1A1F375-17AC-1AFD-09BA-3786D94D2982}"/>
                </a:ext>
              </a:extLst>
            </p:cNvPr>
            <p:cNvCxnSpPr>
              <a:cxnSpLocks/>
            </p:cNvCxnSpPr>
            <p:nvPr/>
          </p:nvCxnSpPr>
          <p:spPr>
            <a:xfrm>
              <a:off x="1963024" y="2325244"/>
              <a:ext cx="3710870" cy="486541"/>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0" name="직선 화살표 연결선 9">
              <a:extLst>
                <a:ext uri="{FF2B5EF4-FFF2-40B4-BE49-F238E27FC236}">
                  <a16:creationId xmlns:a16="http://schemas.microsoft.com/office/drawing/2014/main" id="{A9A3C7AC-D72B-877E-7298-A4A594752F0E}"/>
                </a:ext>
              </a:extLst>
            </p:cNvPr>
            <p:cNvCxnSpPr>
              <a:cxnSpLocks/>
            </p:cNvCxnSpPr>
            <p:nvPr/>
          </p:nvCxnSpPr>
          <p:spPr>
            <a:xfrm flipH="1">
              <a:off x="2010059" y="2811785"/>
              <a:ext cx="3663835" cy="797868"/>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11" name="그림 10" descr="동물 피규어, 조각상, 예술, 흑백이(가) 표시된 사진&#10;&#10;자동 생성된 설명">
              <a:extLst>
                <a:ext uri="{FF2B5EF4-FFF2-40B4-BE49-F238E27FC236}">
                  <a16:creationId xmlns:a16="http://schemas.microsoft.com/office/drawing/2014/main" id="{E9DFE195-AA96-9F4C-8FB1-ED1353286552}"/>
                </a:ext>
              </a:extLst>
            </p:cNvPr>
            <p:cNvPicPr>
              <a:picLocks noChangeAspect="1"/>
            </p:cNvPicPr>
            <p:nvPr/>
          </p:nvPicPr>
          <p:blipFill>
            <a:blip r:embed="rId5">
              <a:duotone>
                <a:prstClr val="black"/>
                <a:schemeClr val="bg2">
                  <a:lumMod val="90000"/>
                  <a:tint val="45000"/>
                  <a:satMod val="400000"/>
                </a:schemeClr>
              </a:duotone>
            </a:blip>
            <a:stretch>
              <a:fillRect/>
            </a:stretch>
          </p:blipFill>
          <p:spPr>
            <a:xfrm>
              <a:off x="5122143" y="1965597"/>
              <a:ext cx="2743200" cy="2127223"/>
            </a:xfrm>
            <a:prstGeom prst="rect">
              <a:avLst/>
            </a:prstGeom>
          </p:spPr>
        </p:pic>
        <p:cxnSp>
          <p:nvCxnSpPr>
            <p:cNvPr id="12" name="직선 화살표 연결선 11">
              <a:extLst>
                <a:ext uri="{FF2B5EF4-FFF2-40B4-BE49-F238E27FC236}">
                  <a16:creationId xmlns:a16="http://schemas.microsoft.com/office/drawing/2014/main" id="{3B699CD9-186A-B5BA-5B0F-71ACE84B2283}"/>
                </a:ext>
              </a:extLst>
            </p:cNvPr>
            <p:cNvCxnSpPr>
              <a:cxnSpLocks/>
            </p:cNvCxnSpPr>
            <p:nvPr/>
          </p:nvCxnSpPr>
          <p:spPr>
            <a:xfrm>
              <a:off x="1986541" y="1884540"/>
              <a:ext cx="3687353" cy="15698"/>
            </a:xfrm>
            <a:prstGeom prst="straightConnector1">
              <a:avLst/>
            </a:prstGeom>
            <a:ln w="38100">
              <a:solidFill>
                <a:schemeClr val="tx2">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321504BA-2755-EFFE-F79D-4D5BFF15ED44}"/>
                </a:ext>
              </a:extLst>
            </p:cNvPr>
            <p:cNvCxnSpPr>
              <a:cxnSpLocks/>
            </p:cNvCxnSpPr>
            <p:nvPr/>
          </p:nvCxnSpPr>
          <p:spPr>
            <a:xfrm>
              <a:off x="5673894"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EC1B73CA-9C3B-7848-04FC-FA358C05D621}"/>
                </a:ext>
              </a:extLst>
            </p:cNvPr>
            <p:cNvCxnSpPr>
              <a:cxnSpLocks/>
            </p:cNvCxnSpPr>
            <p:nvPr/>
          </p:nvCxnSpPr>
          <p:spPr>
            <a:xfrm>
              <a:off x="1986541"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그룹 37">
            <a:extLst>
              <a:ext uri="{FF2B5EF4-FFF2-40B4-BE49-F238E27FC236}">
                <a16:creationId xmlns:a16="http://schemas.microsoft.com/office/drawing/2014/main" id="{83052B4F-1712-0F01-545E-5FEFF9CB75CA}"/>
              </a:ext>
            </a:extLst>
          </p:cNvPr>
          <p:cNvGrpSpPr/>
          <p:nvPr/>
        </p:nvGrpSpPr>
        <p:grpSpPr>
          <a:xfrm>
            <a:off x="1173037" y="1865832"/>
            <a:ext cx="3441677" cy="1670906"/>
            <a:chOff x="504469" y="1326283"/>
            <a:chExt cx="7360874" cy="3076381"/>
          </a:xfrm>
        </p:grpSpPr>
        <p:sp>
          <p:nvSpPr>
            <p:cNvPr id="39" name="직사각형 38">
              <a:extLst>
                <a:ext uri="{FF2B5EF4-FFF2-40B4-BE49-F238E27FC236}">
                  <a16:creationId xmlns:a16="http://schemas.microsoft.com/office/drawing/2014/main" id="{03DBF507-CCA7-8AD3-A69E-1C2D366C6F02}"/>
                </a:ext>
              </a:extLst>
            </p:cNvPr>
            <p:cNvSpPr/>
            <p:nvPr/>
          </p:nvSpPr>
          <p:spPr>
            <a:xfrm>
              <a:off x="504469" y="1326283"/>
              <a:ext cx="7009282" cy="307638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0" name="Picture 2" descr="Red Led Icon On White Background Led Sign Light Emitting Diode Flat Style  Led Stock Illustration - Download Image Now - iStock">
              <a:extLst>
                <a:ext uri="{FF2B5EF4-FFF2-40B4-BE49-F238E27FC236}">
                  <a16:creationId xmlns:a16="http://schemas.microsoft.com/office/drawing/2014/main" id="{DEE0C2ED-1262-7568-C7FA-CD40780C8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63" y="1726068"/>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Free Camera Clipart Transparent Background, Download Free Camera Clipart  Transparent Background png images, Free ClipArts on Clipart Library">
              <a:extLst>
                <a:ext uri="{FF2B5EF4-FFF2-40B4-BE49-F238E27FC236}">
                  <a16:creationId xmlns:a16="http://schemas.microsoft.com/office/drawing/2014/main" id="{24F20B54-B9AC-FAD1-7257-B479341DDB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282" y="3102136"/>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42" name="직선 화살표 연결선 41">
              <a:extLst>
                <a:ext uri="{FF2B5EF4-FFF2-40B4-BE49-F238E27FC236}">
                  <a16:creationId xmlns:a16="http://schemas.microsoft.com/office/drawing/2014/main" id="{2EDFD67F-9BBF-3FD3-D4DE-5671A5BD25B5}"/>
                </a:ext>
              </a:extLst>
            </p:cNvPr>
            <p:cNvCxnSpPr>
              <a:cxnSpLocks/>
            </p:cNvCxnSpPr>
            <p:nvPr/>
          </p:nvCxnSpPr>
          <p:spPr>
            <a:xfrm>
              <a:off x="1963024" y="2325244"/>
              <a:ext cx="3710870" cy="486541"/>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43" name="직선 화살표 연결선 42">
              <a:extLst>
                <a:ext uri="{FF2B5EF4-FFF2-40B4-BE49-F238E27FC236}">
                  <a16:creationId xmlns:a16="http://schemas.microsoft.com/office/drawing/2014/main" id="{1B866916-5E59-420D-929C-16AEF3801F82}"/>
                </a:ext>
              </a:extLst>
            </p:cNvPr>
            <p:cNvCxnSpPr>
              <a:cxnSpLocks/>
            </p:cNvCxnSpPr>
            <p:nvPr/>
          </p:nvCxnSpPr>
          <p:spPr>
            <a:xfrm flipH="1">
              <a:off x="2010059" y="2811785"/>
              <a:ext cx="3663835" cy="797868"/>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44" name="그림 43" descr="동물 피규어, 조각상, 예술, 흑백이(가) 표시된 사진&#10;&#10;자동 생성된 설명">
              <a:extLst>
                <a:ext uri="{FF2B5EF4-FFF2-40B4-BE49-F238E27FC236}">
                  <a16:creationId xmlns:a16="http://schemas.microsoft.com/office/drawing/2014/main" id="{F57CD5E4-036C-6DB1-A225-D47DFCE46ABF}"/>
                </a:ext>
              </a:extLst>
            </p:cNvPr>
            <p:cNvPicPr>
              <a:picLocks noChangeAspect="1"/>
            </p:cNvPicPr>
            <p:nvPr/>
          </p:nvPicPr>
          <p:blipFill>
            <a:blip r:embed="rId5">
              <a:duotone>
                <a:prstClr val="black"/>
                <a:schemeClr val="bg2">
                  <a:lumMod val="90000"/>
                  <a:tint val="45000"/>
                  <a:satMod val="400000"/>
                </a:schemeClr>
              </a:duotone>
            </a:blip>
            <a:stretch>
              <a:fillRect/>
            </a:stretch>
          </p:blipFill>
          <p:spPr>
            <a:xfrm>
              <a:off x="5122143" y="1965597"/>
              <a:ext cx="2743200" cy="2127223"/>
            </a:xfrm>
            <a:prstGeom prst="rect">
              <a:avLst/>
            </a:prstGeom>
          </p:spPr>
        </p:pic>
        <p:cxnSp>
          <p:nvCxnSpPr>
            <p:cNvPr id="45" name="직선 화살표 연결선 44">
              <a:extLst>
                <a:ext uri="{FF2B5EF4-FFF2-40B4-BE49-F238E27FC236}">
                  <a16:creationId xmlns:a16="http://schemas.microsoft.com/office/drawing/2014/main" id="{F0B7AB61-C743-B64F-E120-6181048B5B9C}"/>
                </a:ext>
              </a:extLst>
            </p:cNvPr>
            <p:cNvCxnSpPr>
              <a:cxnSpLocks/>
            </p:cNvCxnSpPr>
            <p:nvPr/>
          </p:nvCxnSpPr>
          <p:spPr>
            <a:xfrm>
              <a:off x="1986541" y="1884540"/>
              <a:ext cx="3687353" cy="15698"/>
            </a:xfrm>
            <a:prstGeom prst="straightConnector1">
              <a:avLst/>
            </a:prstGeom>
            <a:ln w="38100">
              <a:solidFill>
                <a:schemeClr val="tx2">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C6DFE52B-2EDF-DA52-A918-88BF3A29C82C}"/>
                </a:ext>
              </a:extLst>
            </p:cNvPr>
            <p:cNvCxnSpPr>
              <a:cxnSpLocks/>
            </p:cNvCxnSpPr>
            <p:nvPr/>
          </p:nvCxnSpPr>
          <p:spPr>
            <a:xfrm>
              <a:off x="5673894"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직선 연결선 46">
              <a:extLst>
                <a:ext uri="{FF2B5EF4-FFF2-40B4-BE49-F238E27FC236}">
                  <a16:creationId xmlns:a16="http://schemas.microsoft.com/office/drawing/2014/main" id="{FC3F7B4D-A821-296A-A34F-3FB23BCD2337}"/>
                </a:ext>
              </a:extLst>
            </p:cNvPr>
            <p:cNvCxnSpPr>
              <a:cxnSpLocks/>
            </p:cNvCxnSpPr>
            <p:nvPr/>
          </p:nvCxnSpPr>
          <p:spPr>
            <a:xfrm>
              <a:off x="1986541"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8" name="그룹 87">
            <a:extLst>
              <a:ext uri="{FF2B5EF4-FFF2-40B4-BE49-F238E27FC236}">
                <a16:creationId xmlns:a16="http://schemas.microsoft.com/office/drawing/2014/main" id="{0ADBC3CC-5A2E-6DFA-2E69-C887F8285F6D}"/>
              </a:ext>
            </a:extLst>
          </p:cNvPr>
          <p:cNvGrpSpPr/>
          <p:nvPr/>
        </p:nvGrpSpPr>
        <p:grpSpPr>
          <a:xfrm>
            <a:off x="1642397" y="2241931"/>
            <a:ext cx="3441677" cy="1670906"/>
            <a:chOff x="504469" y="1326283"/>
            <a:chExt cx="7360874" cy="3076381"/>
          </a:xfrm>
        </p:grpSpPr>
        <p:sp>
          <p:nvSpPr>
            <p:cNvPr id="89" name="직사각형 88">
              <a:extLst>
                <a:ext uri="{FF2B5EF4-FFF2-40B4-BE49-F238E27FC236}">
                  <a16:creationId xmlns:a16="http://schemas.microsoft.com/office/drawing/2014/main" id="{B93C765E-D1B6-E037-775A-FB37A554B71D}"/>
                </a:ext>
              </a:extLst>
            </p:cNvPr>
            <p:cNvSpPr/>
            <p:nvPr/>
          </p:nvSpPr>
          <p:spPr>
            <a:xfrm>
              <a:off x="504469" y="1326283"/>
              <a:ext cx="7009282" cy="307638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0" name="Picture 2" descr="Red Led Icon On White Background Led Sign Light Emitting Diode Flat Style  Led Stock Illustration - Download Image Now - iStock">
              <a:extLst>
                <a:ext uri="{FF2B5EF4-FFF2-40B4-BE49-F238E27FC236}">
                  <a16:creationId xmlns:a16="http://schemas.microsoft.com/office/drawing/2014/main" id="{64B3B097-BB75-2805-81A0-A5273C7B55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63" y="1726068"/>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descr="Free Camera Clipart Transparent Background, Download Free Camera Clipart  Transparent Background png images, Free ClipArts on Clipart Library">
              <a:extLst>
                <a:ext uri="{FF2B5EF4-FFF2-40B4-BE49-F238E27FC236}">
                  <a16:creationId xmlns:a16="http://schemas.microsoft.com/office/drawing/2014/main" id="{AC5BA6E7-5424-94AA-03B0-D8C0B03617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282" y="3102136"/>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직선 화살표 연결선 91">
              <a:extLst>
                <a:ext uri="{FF2B5EF4-FFF2-40B4-BE49-F238E27FC236}">
                  <a16:creationId xmlns:a16="http://schemas.microsoft.com/office/drawing/2014/main" id="{A9C9EB3C-2D96-1C90-D864-103C67C975F8}"/>
                </a:ext>
              </a:extLst>
            </p:cNvPr>
            <p:cNvCxnSpPr>
              <a:cxnSpLocks/>
            </p:cNvCxnSpPr>
            <p:nvPr/>
          </p:nvCxnSpPr>
          <p:spPr>
            <a:xfrm>
              <a:off x="1963024" y="2325244"/>
              <a:ext cx="3710870" cy="486541"/>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93" name="직선 화살표 연결선 92">
              <a:extLst>
                <a:ext uri="{FF2B5EF4-FFF2-40B4-BE49-F238E27FC236}">
                  <a16:creationId xmlns:a16="http://schemas.microsoft.com/office/drawing/2014/main" id="{3D7E51F8-41A8-3F66-308D-C4097E1AB979}"/>
                </a:ext>
              </a:extLst>
            </p:cNvPr>
            <p:cNvCxnSpPr>
              <a:cxnSpLocks/>
            </p:cNvCxnSpPr>
            <p:nvPr/>
          </p:nvCxnSpPr>
          <p:spPr>
            <a:xfrm flipH="1">
              <a:off x="2010059" y="2811785"/>
              <a:ext cx="3663835" cy="797868"/>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94" name="그림 93" descr="동물 피규어, 조각상, 예술, 흑백이(가) 표시된 사진&#10;&#10;자동 생성된 설명">
              <a:extLst>
                <a:ext uri="{FF2B5EF4-FFF2-40B4-BE49-F238E27FC236}">
                  <a16:creationId xmlns:a16="http://schemas.microsoft.com/office/drawing/2014/main" id="{7D0BE50A-EA16-E12A-31E6-EDDEA5B3C9FE}"/>
                </a:ext>
              </a:extLst>
            </p:cNvPr>
            <p:cNvPicPr>
              <a:picLocks noChangeAspect="1"/>
            </p:cNvPicPr>
            <p:nvPr/>
          </p:nvPicPr>
          <p:blipFill>
            <a:blip r:embed="rId5">
              <a:duotone>
                <a:prstClr val="black"/>
                <a:schemeClr val="bg2">
                  <a:lumMod val="90000"/>
                  <a:tint val="45000"/>
                  <a:satMod val="400000"/>
                </a:schemeClr>
              </a:duotone>
            </a:blip>
            <a:stretch>
              <a:fillRect/>
            </a:stretch>
          </p:blipFill>
          <p:spPr>
            <a:xfrm>
              <a:off x="5122143" y="1965597"/>
              <a:ext cx="2743200" cy="2127223"/>
            </a:xfrm>
            <a:prstGeom prst="rect">
              <a:avLst/>
            </a:prstGeom>
          </p:spPr>
        </p:pic>
        <p:cxnSp>
          <p:nvCxnSpPr>
            <p:cNvPr id="95" name="직선 화살표 연결선 94">
              <a:extLst>
                <a:ext uri="{FF2B5EF4-FFF2-40B4-BE49-F238E27FC236}">
                  <a16:creationId xmlns:a16="http://schemas.microsoft.com/office/drawing/2014/main" id="{94EDF147-4DFF-522F-0AA3-ECDE1062E4FA}"/>
                </a:ext>
              </a:extLst>
            </p:cNvPr>
            <p:cNvCxnSpPr>
              <a:cxnSpLocks/>
            </p:cNvCxnSpPr>
            <p:nvPr/>
          </p:nvCxnSpPr>
          <p:spPr>
            <a:xfrm>
              <a:off x="1986541" y="1884540"/>
              <a:ext cx="3687353" cy="15698"/>
            </a:xfrm>
            <a:prstGeom prst="straightConnector1">
              <a:avLst/>
            </a:prstGeom>
            <a:ln w="38100">
              <a:solidFill>
                <a:schemeClr val="tx2">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6" name="직선 연결선 95">
              <a:extLst>
                <a:ext uri="{FF2B5EF4-FFF2-40B4-BE49-F238E27FC236}">
                  <a16:creationId xmlns:a16="http://schemas.microsoft.com/office/drawing/2014/main" id="{DADCF07B-1B94-9546-16BE-077482759554}"/>
                </a:ext>
              </a:extLst>
            </p:cNvPr>
            <p:cNvCxnSpPr>
              <a:cxnSpLocks/>
            </p:cNvCxnSpPr>
            <p:nvPr/>
          </p:nvCxnSpPr>
          <p:spPr>
            <a:xfrm>
              <a:off x="5673894"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7" name="직선 연결선 96">
              <a:extLst>
                <a:ext uri="{FF2B5EF4-FFF2-40B4-BE49-F238E27FC236}">
                  <a16:creationId xmlns:a16="http://schemas.microsoft.com/office/drawing/2014/main" id="{F2F0BEFC-352D-1D4F-5BA4-887EE59950FF}"/>
                </a:ext>
              </a:extLst>
            </p:cNvPr>
            <p:cNvCxnSpPr>
              <a:cxnSpLocks/>
            </p:cNvCxnSpPr>
            <p:nvPr/>
          </p:nvCxnSpPr>
          <p:spPr>
            <a:xfrm>
              <a:off x="1986541"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98" name="그룹 97">
            <a:extLst>
              <a:ext uri="{FF2B5EF4-FFF2-40B4-BE49-F238E27FC236}">
                <a16:creationId xmlns:a16="http://schemas.microsoft.com/office/drawing/2014/main" id="{9C6B1268-4086-9B13-47DE-5238175BAE66}"/>
              </a:ext>
            </a:extLst>
          </p:cNvPr>
          <p:cNvGrpSpPr/>
          <p:nvPr/>
        </p:nvGrpSpPr>
        <p:grpSpPr>
          <a:xfrm>
            <a:off x="1986729" y="2652443"/>
            <a:ext cx="3441677" cy="1670906"/>
            <a:chOff x="504469" y="1326283"/>
            <a:chExt cx="7360874" cy="3076381"/>
          </a:xfrm>
        </p:grpSpPr>
        <p:sp>
          <p:nvSpPr>
            <p:cNvPr id="99" name="직사각형 98">
              <a:extLst>
                <a:ext uri="{FF2B5EF4-FFF2-40B4-BE49-F238E27FC236}">
                  <a16:creationId xmlns:a16="http://schemas.microsoft.com/office/drawing/2014/main" id="{06DCB6B9-5144-4896-4B2A-86561229623A}"/>
                </a:ext>
              </a:extLst>
            </p:cNvPr>
            <p:cNvSpPr/>
            <p:nvPr/>
          </p:nvSpPr>
          <p:spPr>
            <a:xfrm>
              <a:off x="504469" y="1326283"/>
              <a:ext cx="7009282" cy="3076381"/>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0" name="Picture 2" descr="Red Led Icon On White Background Led Sign Light Emitting Diode Flat Style  Led Stock Illustration - Download Image Now - iStock">
              <a:extLst>
                <a:ext uri="{FF2B5EF4-FFF2-40B4-BE49-F238E27FC236}">
                  <a16:creationId xmlns:a16="http://schemas.microsoft.com/office/drawing/2014/main" id="{6387D156-AF8E-52D4-9900-FC1F0FF1B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63" y="1726068"/>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4" descr="Free Camera Clipart Transparent Background, Download Free Camera Clipart  Transparent Background png images, Free ClipArts on Clipart Library">
              <a:extLst>
                <a:ext uri="{FF2B5EF4-FFF2-40B4-BE49-F238E27FC236}">
                  <a16:creationId xmlns:a16="http://schemas.microsoft.com/office/drawing/2014/main" id="{FB2DD517-DF1D-59EA-5F89-89B7BA823C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282" y="3102136"/>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102" name="직선 화살표 연결선 101">
              <a:extLst>
                <a:ext uri="{FF2B5EF4-FFF2-40B4-BE49-F238E27FC236}">
                  <a16:creationId xmlns:a16="http://schemas.microsoft.com/office/drawing/2014/main" id="{96B04D41-B139-F6C8-FF7A-5826B6373F5F}"/>
                </a:ext>
              </a:extLst>
            </p:cNvPr>
            <p:cNvCxnSpPr>
              <a:cxnSpLocks/>
            </p:cNvCxnSpPr>
            <p:nvPr/>
          </p:nvCxnSpPr>
          <p:spPr>
            <a:xfrm>
              <a:off x="1963024" y="2325244"/>
              <a:ext cx="3710870" cy="486541"/>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03" name="직선 화살표 연결선 102">
              <a:extLst>
                <a:ext uri="{FF2B5EF4-FFF2-40B4-BE49-F238E27FC236}">
                  <a16:creationId xmlns:a16="http://schemas.microsoft.com/office/drawing/2014/main" id="{676EB130-0D7B-2E29-426A-928039BA5FBE}"/>
                </a:ext>
              </a:extLst>
            </p:cNvPr>
            <p:cNvCxnSpPr>
              <a:cxnSpLocks/>
            </p:cNvCxnSpPr>
            <p:nvPr/>
          </p:nvCxnSpPr>
          <p:spPr>
            <a:xfrm flipH="1">
              <a:off x="2010059" y="2811785"/>
              <a:ext cx="3663835" cy="797868"/>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104" name="그림 103" descr="동물 피규어, 조각상, 예술, 흑백이(가) 표시된 사진&#10;&#10;자동 생성된 설명">
              <a:extLst>
                <a:ext uri="{FF2B5EF4-FFF2-40B4-BE49-F238E27FC236}">
                  <a16:creationId xmlns:a16="http://schemas.microsoft.com/office/drawing/2014/main" id="{30E19891-1E18-2533-72CF-BDAAF78CF551}"/>
                </a:ext>
              </a:extLst>
            </p:cNvPr>
            <p:cNvPicPr>
              <a:picLocks noChangeAspect="1"/>
            </p:cNvPicPr>
            <p:nvPr/>
          </p:nvPicPr>
          <p:blipFill>
            <a:blip r:embed="rId5">
              <a:duotone>
                <a:prstClr val="black"/>
                <a:schemeClr val="bg2">
                  <a:lumMod val="90000"/>
                  <a:tint val="45000"/>
                  <a:satMod val="400000"/>
                </a:schemeClr>
              </a:duotone>
            </a:blip>
            <a:stretch>
              <a:fillRect/>
            </a:stretch>
          </p:blipFill>
          <p:spPr>
            <a:xfrm>
              <a:off x="5122143" y="1965597"/>
              <a:ext cx="2743200" cy="2127223"/>
            </a:xfrm>
            <a:prstGeom prst="rect">
              <a:avLst/>
            </a:prstGeom>
          </p:spPr>
        </p:pic>
        <p:cxnSp>
          <p:nvCxnSpPr>
            <p:cNvPr id="105" name="직선 화살표 연결선 104">
              <a:extLst>
                <a:ext uri="{FF2B5EF4-FFF2-40B4-BE49-F238E27FC236}">
                  <a16:creationId xmlns:a16="http://schemas.microsoft.com/office/drawing/2014/main" id="{20CD5A8D-E999-E1F0-79C1-AA4D92F25973}"/>
                </a:ext>
              </a:extLst>
            </p:cNvPr>
            <p:cNvCxnSpPr>
              <a:cxnSpLocks/>
            </p:cNvCxnSpPr>
            <p:nvPr/>
          </p:nvCxnSpPr>
          <p:spPr>
            <a:xfrm>
              <a:off x="1986541" y="1884540"/>
              <a:ext cx="3687353" cy="15698"/>
            </a:xfrm>
            <a:prstGeom prst="straightConnector1">
              <a:avLst/>
            </a:prstGeom>
            <a:ln w="38100">
              <a:solidFill>
                <a:schemeClr val="tx2">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6" name="직선 연결선 105">
              <a:extLst>
                <a:ext uri="{FF2B5EF4-FFF2-40B4-BE49-F238E27FC236}">
                  <a16:creationId xmlns:a16="http://schemas.microsoft.com/office/drawing/2014/main" id="{1B04921E-00AB-B6D5-BF1D-63064EB2E145}"/>
                </a:ext>
              </a:extLst>
            </p:cNvPr>
            <p:cNvCxnSpPr>
              <a:cxnSpLocks/>
            </p:cNvCxnSpPr>
            <p:nvPr/>
          </p:nvCxnSpPr>
          <p:spPr>
            <a:xfrm>
              <a:off x="5673894"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7" name="직선 연결선 106">
              <a:extLst>
                <a:ext uri="{FF2B5EF4-FFF2-40B4-BE49-F238E27FC236}">
                  <a16:creationId xmlns:a16="http://schemas.microsoft.com/office/drawing/2014/main" id="{E15ED80F-ACBD-DBC3-8CA0-EE1A2CD8D8B2}"/>
                </a:ext>
              </a:extLst>
            </p:cNvPr>
            <p:cNvCxnSpPr>
              <a:cxnSpLocks/>
            </p:cNvCxnSpPr>
            <p:nvPr/>
          </p:nvCxnSpPr>
          <p:spPr>
            <a:xfrm>
              <a:off x="1986541" y="1477508"/>
              <a:ext cx="0" cy="2550482"/>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D4DE1063-2C86-AFAF-B402-A82178CB7232}"/>
              </a:ext>
            </a:extLst>
          </p:cNvPr>
          <p:cNvSpPr txBox="1"/>
          <p:nvPr/>
        </p:nvSpPr>
        <p:spPr>
          <a:xfrm>
            <a:off x="1550038" y="4593908"/>
            <a:ext cx="3369644" cy="461665"/>
          </a:xfrm>
          <a:prstGeom prst="rect">
            <a:avLst/>
          </a:prstGeom>
          <a:noFill/>
        </p:spPr>
        <p:txBody>
          <a:bodyPr wrap="square" rtlCol="0">
            <a:spAutoFit/>
          </a:bodyPr>
          <a:lstStyle/>
          <a:p>
            <a:pPr algn="ctr"/>
            <a:r>
              <a:rPr lang="en-US" altLang="ko-KR" sz="2400" b="1" dirty="0"/>
              <a:t>Inter-frame method</a:t>
            </a:r>
            <a:endParaRPr lang="ko-KR" altLang="en-US" sz="2400" b="1" dirty="0"/>
          </a:p>
        </p:txBody>
      </p:sp>
      <p:sp>
        <p:nvSpPr>
          <p:cNvPr id="126" name="TextBox 125">
            <a:extLst>
              <a:ext uri="{FF2B5EF4-FFF2-40B4-BE49-F238E27FC236}">
                <a16:creationId xmlns:a16="http://schemas.microsoft.com/office/drawing/2014/main" id="{D4CDE69D-E3F3-6005-A539-5C0EB047669C}"/>
              </a:ext>
            </a:extLst>
          </p:cNvPr>
          <p:cNvSpPr txBox="1"/>
          <p:nvPr/>
        </p:nvSpPr>
        <p:spPr>
          <a:xfrm>
            <a:off x="7063489" y="4593908"/>
            <a:ext cx="3369644" cy="461665"/>
          </a:xfrm>
          <a:prstGeom prst="rect">
            <a:avLst/>
          </a:prstGeom>
          <a:noFill/>
        </p:spPr>
        <p:txBody>
          <a:bodyPr wrap="square" rtlCol="0">
            <a:spAutoFit/>
          </a:bodyPr>
          <a:lstStyle/>
          <a:p>
            <a:pPr algn="ctr"/>
            <a:r>
              <a:rPr lang="en-US" altLang="ko-KR" sz="2400" b="1" dirty="0"/>
              <a:t>D-</a:t>
            </a:r>
            <a:r>
              <a:rPr lang="en-US" altLang="ko-KR" sz="2400" b="1" dirty="0" err="1"/>
              <a:t>ToF</a:t>
            </a:r>
            <a:r>
              <a:rPr lang="en-US" altLang="ko-KR" sz="2400" b="1" dirty="0"/>
              <a:t> camera</a:t>
            </a:r>
            <a:endParaRPr lang="ko-KR" altLang="en-US" sz="2400" b="1" dirty="0"/>
          </a:p>
        </p:txBody>
      </p:sp>
      <p:sp>
        <p:nvSpPr>
          <p:cNvPr id="127" name="TextBox 126">
            <a:extLst>
              <a:ext uri="{FF2B5EF4-FFF2-40B4-BE49-F238E27FC236}">
                <a16:creationId xmlns:a16="http://schemas.microsoft.com/office/drawing/2014/main" id="{B653D406-3293-1B71-3BFF-4AFF69A10311}"/>
              </a:ext>
            </a:extLst>
          </p:cNvPr>
          <p:cNvSpPr txBox="1"/>
          <p:nvPr/>
        </p:nvSpPr>
        <p:spPr>
          <a:xfrm>
            <a:off x="5988425" y="5282128"/>
            <a:ext cx="5740608" cy="1131848"/>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en-US" altLang="ko-KR" sz="2400" b="1" dirty="0">
                <a:solidFill>
                  <a:srgbClr val="00B050"/>
                </a:solidFill>
              </a:rPr>
              <a:t>Instant sensing</a:t>
            </a:r>
          </a:p>
          <a:p>
            <a:pPr marL="342900" indent="-342900">
              <a:lnSpc>
                <a:spcPct val="150000"/>
              </a:lnSpc>
              <a:buFont typeface="Wingdings" panose="05000000000000000000" pitchFamily="2" charset="2"/>
              <a:buChar char="ü"/>
            </a:pPr>
            <a:r>
              <a:rPr lang="en-US" altLang="ko-KR" sz="2400" b="1" dirty="0">
                <a:solidFill>
                  <a:srgbClr val="00B050"/>
                </a:solidFill>
              </a:rPr>
              <a:t>Good for high-speed applications</a:t>
            </a:r>
          </a:p>
        </p:txBody>
      </p:sp>
      <p:sp>
        <p:nvSpPr>
          <p:cNvPr id="128" name="TextBox 127">
            <a:extLst>
              <a:ext uri="{FF2B5EF4-FFF2-40B4-BE49-F238E27FC236}">
                <a16:creationId xmlns:a16="http://schemas.microsoft.com/office/drawing/2014/main" id="{51E415DD-4EE7-89D5-FE70-26A725A71587}"/>
              </a:ext>
            </a:extLst>
          </p:cNvPr>
          <p:cNvSpPr txBox="1"/>
          <p:nvPr/>
        </p:nvSpPr>
        <p:spPr>
          <a:xfrm>
            <a:off x="1269329" y="5282128"/>
            <a:ext cx="4175430" cy="1131848"/>
          </a:xfrm>
          <a:prstGeom prst="rect">
            <a:avLst/>
          </a:prstGeom>
          <a:noFill/>
        </p:spPr>
        <p:txBody>
          <a:bodyPr wrap="square" rtlCol="0">
            <a:spAutoFit/>
          </a:bodyPr>
          <a:lstStyle/>
          <a:p>
            <a:pPr marL="342900" indent="-342900">
              <a:lnSpc>
                <a:spcPct val="150000"/>
              </a:lnSpc>
              <a:buFont typeface="Wingdings" panose="05000000000000000000" pitchFamily="2" charset="2"/>
              <a:buChar char="û"/>
            </a:pPr>
            <a:r>
              <a:rPr lang="en-US" altLang="ko-KR" sz="2400" b="1" dirty="0">
                <a:solidFill>
                  <a:srgbClr val="FF0000"/>
                </a:solidFill>
                <a:sym typeface="Wingdings" panose="05000000000000000000" pitchFamily="2" charset="2"/>
              </a:rPr>
              <a:t>Multi-frame sensing</a:t>
            </a:r>
          </a:p>
          <a:p>
            <a:pPr marL="342900" indent="-342900">
              <a:lnSpc>
                <a:spcPct val="150000"/>
              </a:lnSpc>
              <a:buFont typeface="Wingdings" panose="05000000000000000000" pitchFamily="2" charset="2"/>
              <a:buChar char="û"/>
            </a:pPr>
            <a:r>
              <a:rPr lang="en-US" altLang="ko-KR" sz="2400" b="1" dirty="0">
                <a:solidFill>
                  <a:srgbClr val="FF0000"/>
                </a:solidFill>
                <a:sym typeface="Wingdings" panose="05000000000000000000" pitchFamily="2" charset="2"/>
              </a:rPr>
              <a:t>Long time interval</a:t>
            </a:r>
            <a:endParaRPr lang="ko-KR" altLang="en-US" sz="2400" b="1" dirty="0">
              <a:solidFill>
                <a:srgbClr val="FF0000"/>
              </a:solidFill>
            </a:endParaRPr>
          </a:p>
        </p:txBody>
      </p:sp>
      <p:grpSp>
        <p:nvGrpSpPr>
          <p:cNvPr id="29" name="그룹 28">
            <a:extLst>
              <a:ext uri="{FF2B5EF4-FFF2-40B4-BE49-F238E27FC236}">
                <a16:creationId xmlns:a16="http://schemas.microsoft.com/office/drawing/2014/main" id="{2996A0C9-0FA3-E261-97BF-0A32ED062F97}"/>
              </a:ext>
            </a:extLst>
          </p:cNvPr>
          <p:cNvGrpSpPr/>
          <p:nvPr/>
        </p:nvGrpSpPr>
        <p:grpSpPr>
          <a:xfrm>
            <a:off x="6646767" y="2057027"/>
            <a:ext cx="4203088" cy="1835896"/>
            <a:chOff x="6646767" y="2057027"/>
            <a:chExt cx="4203088" cy="1835896"/>
          </a:xfrm>
        </p:grpSpPr>
        <p:sp>
          <p:nvSpPr>
            <p:cNvPr id="124" name="직사각형 123">
              <a:extLst>
                <a:ext uri="{FF2B5EF4-FFF2-40B4-BE49-F238E27FC236}">
                  <a16:creationId xmlns:a16="http://schemas.microsoft.com/office/drawing/2014/main" id="{70978368-8BB2-8EED-112C-77CFD7222ACD}"/>
                </a:ext>
              </a:extLst>
            </p:cNvPr>
            <p:cNvSpPr/>
            <p:nvPr/>
          </p:nvSpPr>
          <p:spPr>
            <a:xfrm>
              <a:off x="6646767" y="2057027"/>
              <a:ext cx="4203088" cy="1835896"/>
            </a:xfrm>
            <a:prstGeom prst="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08" name="Picture 6" descr="Sine Wave – Sean P. Lawlor">
              <a:extLst>
                <a:ext uri="{FF2B5EF4-FFF2-40B4-BE49-F238E27FC236}">
                  <a16:creationId xmlns:a16="http://schemas.microsoft.com/office/drawing/2014/main" id="{6468BA3E-DD4D-A0D5-6889-7D49792A6F0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9900000">
              <a:off x="7306080" y="3008360"/>
              <a:ext cx="2199226" cy="380727"/>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6" descr="Sine Wave – Sean P. Lawlor">
              <a:extLst>
                <a:ext uri="{FF2B5EF4-FFF2-40B4-BE49-F238E27FC236}">
                  <a16:creationId xmlns:a16="http://schemas.microsoft.com/office/drawing/2014/main" id="{1ED321E4-6BE7-AEFA-7D99-CB6DFAF5F3A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486786">
              <a:off x="7329402" y="2491394"/>
              <a:ext cx="2199226" cy="380727"/>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 descr="Red Led Icon On White Background Led Sign Light Emitting Diode Flat Style  Led Stock Illustration - Download Image Now - iStock">
              <a:extLst>
                <a:ext uri="{FF2B5EF4-FFF2-40B4-BE49-F238E27FC236}">
                  <a16:creationId xmlns:a16="http://schemas.microsoft.com/office/drawing/2014/main" id="{7A96E60D-C248-04CD-5349-4FB29B094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9138" y="2274047"/>
              <a:ext cx="440315" cy="606218"/>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4" descr="Free Camera Clipart Transparent Background, Download Free Camera Clipart  Transparent Background png images, Free ClipArts on Clipart Library">
              <a:extLst>
                <a:ext uri="{FF2B5EF4-FFF2-40B4-BE49-F238E27FC236}">
                  <a16:creationId xmlns:a16="http://schemas.microsoft.com/office/drawing/2014/main" id="{0E93E310-195D-800A-5E03-0AB7CF3C9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3393" y="3223605"/>
              <a:ext cx="682818" cy="551738"/>
            </a:xfrm>
            <a:prstGeom prst="rect">
              <a:avLst/>
            </a:prstGeom>
            <a:noFill/>
            <a:extLst>
              <a:ext uri="{909E8E84-426E-40DD-AFC4-6F175D3DCCD1}">
                <a14:hiddenFill xmlns:a14="http://schemas.microsoft.com/office/drawing/2010/main">
                  <a:solidFill>
                    <a:srgbClr val="FFFFFF"/>
                  </a:solidFill>
                </a14:hiddenFill>
              </a:ext>
            </a:extLst>
          </p:spPr>
        </p:pic>
        <p:cxnSp>
          <p:nvCxnSpPr>
            <p:cNvPr id="112" name="직선 화살표 연결선 111">
              <a:extLst>
                <a:ext uri="{FF2B5EF4-FFF2-40B4-BE49-F238E27FC236}">
                  <a16:creationId xmlns:a16="http://schemas.microsoft.com/office/drawing/2014/main" id="{828834C8-726A-9601-07EF-EA89504109D2}"/>
                </a:ext>
              </a:extLst>
            </p:cNvPr>
            <p:cNvCxnSpPr>
              <a:cxnSpLocks/>
            </p:cNvCxnSpPr>
            <p:nvPr/>
          </p:nvCxnSpPr>
          <p:spPr>
            <a:xfrm>
              <a:off x="7283270" y="2571919"/>
              <a:ext cx="2360417" cy="308346"/>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13" name="직선 화살표 연결선 112">
              <a:extLst>
                <a:ext uri="{FF2B5EF4-FFF2-40B4-BE49-F238E27FC236}">
                  <a16:creationId xmlns:a16="http://schemas.microsoft.com/office/drawing/2014/main" id="{4720E75B-FDDF-B295-3AE3-7CAD83332422}"/>
                </a:ext>
              </a:extLst>
            </p:cNvPr>
            <p:cNvCxnSpPr>
              <a:cxnSpLocks/>
            </p:cNvCxnSpPr>
            <p:nvPr/>
          </p:nvCxnSpPr>
          <p:spPr>
            <a:xfrm flipH="1">
              <a:off x="7288905" y="2899023"/>
              <a:ext cx="2354782" cy="599401"/>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15" name="직선 화살표 연결선 114">
              <a:extLst>
                <a:ext uri="{FF2B5EF4-FFF2-40B4-BE49-F238E27FC236}">
                  <a16:creationId xmlns:a16="http://schemas.microsoft.com/office/drawing/2014/main" id="{6BFEC105-DF3D-3306-59F6-1BA4227BD283}"/>
                </a:ext>
              </a:extLst>
            </p:cNvPr>
            <p:cNvCxnSpPr>
              <a:cxnSpLocks/>
            </p:cNvCxnSpPr>
            <p:nvPr/>
          </p:nvCxnSpPr>
          <p:spPr>
            <a:xfrm>
              <a:off x="7288905" y="2323441"/>
              <a:ext cx="2354782" cy="10621"/>
            </a:xfrm>
            <a:prstGeom prst="straightConnector1">
              <a:avLst/>
            </a:prstGeom>
            <a:ln w="38100">
              <a:solidFill>
                <a:schemeClr val="tx2">
                  <a:lumMod val="40000"/>
                  <a:lumOff val="6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6" name="직선 연결선 115">
              <a:extLst>
                <a:ext uri="{FF2B5EF4-FFF2-40B4-BE49-F238E27FC236}">
                  <a16:creationId xmlns:a16="http://schemas.microsoft.com/office/drawing/2014/main" id="{27B164F8-C72F-839B-5E45-0E5DB851925D}"/>
                </a:ext>
              </a:extLst>
            </p:cNvPr>
            <p:cNvCxnSpPr>
              <a:cxnSpLocks/>
            </p:cNvCxnSpPr>
            <p:nvPr/>
          </p:nvCxnSpPr>
          <p:spPr>
            <a:xfrm>
              <a:off x="7283270" y="2120384"/>
              <a:ext cx="0" cy="1654959"/>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직선 연결선 116">
              <a:extLst>
                <a:ext uri="{FF2B5EF4-FFF2-40B4-BE49-F238E27FC236}">
                  <a16:creationId xmlns:a16="http://schemas.microsoft.com/office/drawing/2014/main" id="{3AE83E95-5E8F-7B90-7819-E095D1379110}"/>
                </a:ext>
              </a:extLst>
            </p:cNvPr>
            <p:cNvCxnSpPr>
              <a:cxnSpLocks/>
            </p:cNvCxnSpPr>
            <p:nvPr/>
          </p:nvCxnSpPr>
          <p:spPr>
            <a:xfrm>
              <a:off x="9643687" y="2124807"/>
              <a:ext cx="0" cy="1590884"/>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4" name="그룹 23">
              <a:extLst>
                <a:ext uri="{FF2B5EF4-FFF2-40B4-BE49-F238E27FC236}">
                  <a16:creationId xmlns:a16="http://schemas.microsoft.com/office/drawing/2014/main" id="{F78FE539-4674-9183-962B-76A2AEB9C0D0}"/>
                </a:ext>
              </a:extLst>
            </p:cNvPr>
            <p:cNvGrpSpPr/>
            <p:nvPr/>
          </p:nvGrpSpPr>
          <p:grpSpPr>
            <a:xfrm>
              <a:off x="9091192" y="2202082"/>
              <a:ext cx="1758663" cy="1356366"/>
              <a:chOff x="13148841" y="5075613"/>
              <a:chExt cx="3585168" cy="2491381"/>
            </a:xfrm>
          </p:grpSpPr>
          <p:pic>
            <p:nvPicPr>
              <p:cNvPr id="25" name="그림 24">
                <a:extLst>
                  <a:ext uri="{FF2B5EF4-FFF2-40B4-BE49-F238E27FC236}">
                    <a16:creationId xmlns:a16="http://schemas.microsoft.com/office/drawing/2014/main" id="{C8D0E2BB-D4F9-476F-5307-9C2053FE56B8}"/>
                  </a:ext>
                </a:extLst>
              </p:cNvPr>
              <p:cNvPicPr>
                <a:picLocks noChangeAspect="1"/>
              </p:cNvPicPr>
              <p:nvPr/>
            </p:nvPicPr>
            <p:blipFill rotWithShape="1">
              <a:blip r:embed="rId7">
                <a:alphaModFix amt="20000"/>
              </a:blip>
              <a:srcRect l="6065" t="3426" r="7720" b="5620"/>
              <a:stretch/>
            </p:blipFill>
            <p:spPr>
              <a:xfrm>
                <a:off x="13148841" y="5075613"/>
                <a:ext cx="2543333" cy="2079347"/>
              </a:xfrm>
              <a:prstGeom prst="rect">
                <a:avLst/>
              </a:prstGeom>
            </p:spPr>
          </p:pic>
          <p:pic>
            <p:nvPicPr>
              <p:cNvPr id="26" name="그림 25">
                <a:extLst>
                  <a:ext uri="{FF2B5EF4-FFF2-40B4-BE49-F238E27FC236}">
                    <a16:creationId xmlns:a16="http://schemas.microsoft.com/office/drawing/2014/main" id="{2E2BB32C-1E32-C38C-CAB4-3687DCA8A97D}"/>
                  </a:ext>
                </a:extLst>
              </p:cNvPr>
              <p:cNvPicPr>
                <a:picLocks noChangeAspect="1"/>
              </p:cNvPicPr>
              <p:nvPr/>
            </p:nvPicPr>
            <p:blipFill rotWithShape="1">
              <a:blip r:embed="rId7">
                <a:alphaModFix amt="50000"/>
              </a:blip>
              <a:srcRect l="6065" t="3426" r="7720" b="5620"/>
              <a:stretch/>
            </p:blipFill>
            <p:spPr>
              <a:xfrm>
                <a:off x="13503683" y="5212958"/>
                <a:ext cx="2543333" cy="2079347"/>
              </a:xfrm>
              <a:prstGeom prst="rect">
                <a:avLst/>
              </a:prstGeom>
            </p:spPr>
          </p:pic>
          <p:pic>
            <p:nvPicPr>
              <p:cNvPr id="27" name="그림 26">
                <a:extLst>
                  <a:ext uri="{FF2B5EF4-FFF2-40B4-BE49-F238E27FC236}">
                    <a16:creationId xmlns:a16="http://schemas.microsoft.com/office/drawing/2014/main" id="{BBE27C42-D2A5-166A-A883-13041996F9E1}"/>
                  </a:ext>
                </a:extLst>
              </p:cNvPr>
              <p:cNvPicPr>
                <a:picLocks noChangeAspect="1"/>
              </p:cNvPicPr>
              <p:nvPr/>
            </p:nvPicPr>
            <p:blipFill rotWithShape="1">
              <a:blip r:embed="rId7">
                <a:alphaModFix amt="75000"/>
              </a:blip>
              <a:srcRect l="6065" t="3426" r="7720" b="5620"/>
              <a:stretch/>
            </p:blipFill>
            <p:spPr>
              <a:xfrm>
                <a:off x="13858525" y="5350303"/>
                <a:ext cx="2543333" cy="2079347"/>
              </a:xfrm>
              <a:prstGeom prst="rect">
                <a:avLst/>
              </a:prstGeom>
            </p:spPr>
          </p:pic>
          <p:pic>
            <p:nvPicPr>
              <p:cNvPr id="28" name="그림 27">
                <a:extLst>
                  <a:ext uri="{FF2B5EF4-FFF2-40B4-BE49-F238E27FC236}">
                    <a16:creationId xmlns:a16="http://schemas.microsoft.com/office/drawing/2014/main" id="{3A4AE5F4-D366-7511-E784-35A9FCEE0539}"/>
                  </a:ext>
                </a:extLst>
              </p:cNvPr>
              <p:cNvPicPr>
                <a:picLocks noChangeAspect="1"/>
              </p:cNvPicPr>
              <p:nvPr/>
            </p:nvPicPr>
            <p:blipFill rotWithShape="1">
              <a:blip r:embed="rId7"/>
              <a:srcRect l="6065" t="3426" r="7720" b="5620"/>
              <a:stretch/>
            </p:blipFill>
            <p:spPr>
              <a:xfrm>
                <a:off x="14190676" y="5487647"/>
                <a:ext cx="2543333" cy="2079347"/>
              </a:xfrm>
              <a:prstGeom prst="rect">
                <a:avLst/>
              </a:prstGeom>
            </p:spPr>
          </p:pic>
        </p:grpSp>
      </p:grpSp>
    </p:spTree>
    <p:extLst>
      <p:ext uri="{BB962C8B-B14F-4D97-AF65-F5344CB8AC3E}">
        <p14:creationId xmlns:p14="http://schemas.microsoft.com/office/powerpoint/2010/main" val="2819488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6" descr="Sine Wave – Sean P. Lawlor">
            <a:extLst>
              <a:ext uri="{FF2B5EF4-FFF2-40B4-BE49-F238E27FC236}">
                <a16:creationId xmlns:a16="http://schemas.microsoft.com/office/drawing/2014/main" id="{41B81067-144E-0F0B-B8C7-B0EB655F10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 t="4562" r="1656" b="3208"/>
          <a:stretch/>
        </p:blipFill>
        <p:spPr bwMode="auto">
          <a:xfrm rot="9585159">
            <a:off x="2358198" y="5563504"/>
            <a:ext cx="2120498" cy="413696"/>
          </a:xfrm>
          <a:prstGeom prst="rect">
            <a:avLst/>
          </a:prstGeom>
          <a:noFill/>
          <a:extLst>
            <a:ext uri="{909E8E84-426E-40DD-AFC4-6F175D3DCCD1}">
              <a14:hiddenFill xmlns:a14="http://schemas.microsoft.com/office/drawing/2010/main">
                <a:solidFill>
                  <a:srgbClr val="FFFFFF"/>
                </a:solidFill>
              </a14:hiddenFill>
            </a:ext>
          </a:extLst>
        </p:spPr>
      </p:pic>
      <p:sp>
        <p:nvSpPr>
          <p:cNvPr id="2" name="제목 1">
            <a:extLst>
              <a:ext uri="{FF2B5EF4-FFF2-40B4-BE49-F238E27FC236}">
                <a16:creationId xmlns:a16="http://schemas.microsoft.com/office/drawing/2014/main" id="{43FEAF6C-C7E0-A66B-37A1-3E99E341A368}"/>
              </a:ext>
            </a:extLst>
          </p:cNvPr>
          <p:cNvSpPr>
            <a:spLocks noGrp="1"/>
          </p:cNvSpPr>
          <p:nvPr>
            <p:ph type="title"/>
          </p:nvPr>
        </p:nvSpPr>
        <p:spPr/>
        <p:txBody>
          <a:bodyPr/>
          <a:lstStyle/>
          <a:p>
            <a:r>
              <a:rPr lang="en-US" altLang="ko-KR" dirty="0"/>
              <a:t>Digital Twin for D-</a:t>
            </a:r>
            <a:r>
              <a:rPr lang="en-US" altLang="ko-KR" dirty="0" err="1"/>
              <a:t>ToF</a:t>
            </a:r>
            <a:r>
              <a:rPr lang="en-US" altLang="ko-KR" dirty="0"/>
              <a:t> Imaging System</a:t>
            </a:r>
            <a:endParaRPr lang="ko-KR" altLang="en-US" dirty="0"/>
          </a:p>
        </p:txBody>
      </p:sp>
      <p:sp>
        <p:nvSpPr>
          <p:cNvPr id="4" name="슬라이드 번호 개체 틀 3">
            <a:extLst>
              <a:ext uri="{FF2B5EF4-FFF2-40B4-BE49-F238E27FC236}">
                <a16:creationId xmlns:a16="http://schemas.microsoft.com/office/drawing/2014/main" id="{392969CE-EBD5-DCEC-D303-30ECD9CE91B8}"/>
              </a:ext>
            </a:extLst>
          </p:cNvPr>
          <p:cNvSpPr>
            <a:spLocks noGrp="1"/>
          </p:cNvSpPr>
          <p:nvPr>
            <p:ph type="sldNum" sz="quarter" idx="12"/>
          </p:nvPr>
        </p:nvSpPr>
        <p:spPr>
          <a:xfrm>
            <a:off x="9194155" y="6344759"/>
            <a:ext cx="2743200" cy="365125"/>
          </a:xfrm>
        </p:spPr>
        <p:txBody>
          <a:bodyPr/>
          <a:lstStyle/>
          <a:p>
            <a:fld id="{8DF240CA-39A6-8942-A819-E48F9D8A9D50}" type="slidenum">
              <a:rPr lang="en-KR" smtClean="0"/>
              <a:pPr/>
              <a:t>7</a:t>
            </a:fld>
            <a:endParaRPr lang="en-KR"/>
          </a:p>
        </p:txBody>
      </p:sp>
      <p:pic>
        <p:nvPicPr>
          <p:cNvPr id="6" name="Picture 2" descr="Red Led Icon On White Background Led Sign Light Emitting Diode Flat Style  Led Stock Illustration - Download Image Now - iStock">
            <a:extLst>
              <a:ext uri="{FF2B5EF4-FFF2-40B4-BE49-F238E27FC236}">
                <a16:creationId xmlns:a16="http://schemas.microsoft.com/office/drawing/2014/main" id="{07D75B10-2F85-CD22-8CF6-CF01A5D9F4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254" y="2142796"/>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ree Camera Clipart Transparent Background, Download Free Camera Clipart  Transparent Background png images, Free ClipArts on Clipart Library">
            <a:extLst>
              <a:ext uri="{FF2B5EF4-FFF2-40B4-BE49-F238E27FC236}">
                <a16:creationId xmlns:a16="http://schemas.microsoft.com/office/drawing/2014/main" id="{1C105B2D-739F-1B20-27AB-5240BF95E6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8875" y="3159901"/>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직선 화살표 연결선 7">
            <a:extLst>
              <a:ext uri="{FF2B5EF4-FFF2-40B4-BE49-F238E27FC236}">
                <a16:creationId xmlns:a16="http://schemas.microsoft.com/office/drawing/2014/main" id="{1EE7D325-D4D2-126F-A404-522FFE29E7EF}"/>
              </a:ext>
            </a:extLst>
          </p:cNvPr>
          <p:cNvCxnSpPr>
            <a:cxnSpLocks/>
          </p:cNvCxnSpPr>
          <p:nvPr/>
        </p:nvCxnSpPr>
        <p:spPr>
          <a:xfrm>
            <a:off x="2352129" y="2529470"/>
            <a:ext cx="2242038" cy="458993"/>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9" name="직선 화살표 연결선 8">
            <a:extLst>
              <a:ext uri="{FF2B5EF4-FFF2-40B4-BE49-F238E27FC236}">
                <a16:creationId xmlns:a16="http://schemas.microsoft.com/office/drawing/2014/main" id="{BDEB20CF-654B-9864-40BE-8A5E13826E68}"/>
              </a:ext>
            </a:extLst>
          </p:cNvPr>
          <p:cNvCxnSpPr>
            <a:cxnSpLocks/>
          </p:cNvCxnSpPr>
          <p:nvPr/>
        </p:nvCxnSpPr>
        <p:spPr>
          <a:xfrm flipH="1">
            <a:off x="2352129" y="3016809"/>
            <a:ext cx="2242038" cy="734030"/>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10" name="그림 9" descr="동물 피규어, 조각상, 예술, 흑백이(가) 표시된 사진&#10;&#10;자동 생성된 설명">
            <a:extLst>
              <a:ext uri="{FF2B5EF4-FFF2-40B4-BE49-F238E27FC236}">
                <a16:creationId xmlns:a16="http://schemas.microsoft.com/office/drawing/2014/main" id="{06E8C9EE-301D-90E5-BBC6-7EDDAC81231D}"/>
              </a:ext>
            </a:extLst>
          </p:cNvPr>
          <p:cNvPicPr>
            <a:picLocks noChangeAspect="1"/>
          </p:cNvPicPr>
          <p:nvPr/>
        </p:nvPicPr>
        <p:blipFill>
          <a:blip r:embed="rId7">
            <a:duotone>
              <a:prstClr val="black"/>
              <a:schemeClr val="bg2">
                <a:lumMod val="90000"/>
                <a:tint val="45000"/>
                <a:satMod val="400000"/>
              </a:schemeClr>
            </a:duotone>
          </a:blip>
          <a:stretch>
            <a:fillRect/>
          </a:stretch>
        </p:blipFill>
        <p:spPr>
          <a:xfrm>
            <a:off x="4235175" y="2310256"/>
            <a:ext cx="1927327" cy="1494552"/>
          </a:xfrm>
          <a:prstGeom prst="rect">
            <a:avLst/>
          </a:prstGeom>
        </p:spPr>
      </p:pic>
      <p:pic>
        <p:nvPicPr>
          <p:cNvPr id="15" name="Picture 6" descr="Sine Wave – Sean P. Lawlor">
            <a:extLst>
              <a:ext uri="{FF2B5EF4-FFF2-40B4-BE49-F238E27FC236}">
                <a16:creationId xmlns:a16="http://schemas.microsoft.com/office/drawing/2014/main" id="{20480B45-E21C-2731-6194-029EFAF990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 t="4562" r="1656" b="3208"/>
          <a:stretch/>
        </p:blipFill>
        <p:spPr bwMode="auto">
          <a:xfrm rot="645283">
            <a:off x="2269786" y="4924673"/>
            <a:ext cx="2120498" cy="4136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Red Led Icon On White Background Led Sign Light Emitting Diode Flat Style  Led Stock Illustration - Download Image Now - iStock">
            <a:extLst>
              <a:ext uri="{FF2B5EF4-FFF2-40B4-BE49-F238E27FC236}">
                <a16:creationId xmlns:a16="http://schemas.microsoft.com/office/drawing/2014/main" id="{44F78508-6905-D896-EAA1-B38507E31A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783" y="4556214"/>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ree Camera Clipart Transparent Background, Download Free Camera Clipart  Transparent Background png images, Free ClipArts on Clipart Library">
            <a:extLst>
              <a:ext uri="{FF2B5EF4-FFF2-40B4-BE49-F238E27FC236}">
                <a16:creationId xmlns:a16="http://schemas.microsoft.com/office/drawing/2014/main" id="{57F5812F-A19A-43E3-5FFE-346851967D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3404" y="5573319"/>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직선 화살표 연결선 17">
            <a:extLst>
              <a:ext uri="{FF2B5EF4-FFF2-40B4-BE49-F238E27FC236}">
                <a16:creationId xmlns:a16="http://schemas.microsoft.com/office/drawing/2014/main" id="{DCF2BFE8-230A-E17D-03F0-5DCCE5822A79}"/>
              </a:ext>
            </a:extLst>
          </p:cNvPr>
          <p:cNvCxnSpPr>
            <a:cxnSpLocks/>
          </p:cNvCxnSpPr>
          <p:nvPr/>
        </p:nvCxnSpPr>
        <p:spPr>
          <a:xfrm>
            <a:off x="2286658" y="4942888"/>
            <a:ext cx="2242038" cy="458993"/>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9" name="직선 화살표 연결선 18">
            <a:extLst>
              <a:ext uri="{FF2B5EF4-FFF2-40B4-BE49-F238E27FC236}">
                <a16:creationId xmlns:a16="http://schemas.microsoft.com/office/drawing/2014/main" id="{20F20DD4-8D96-B5F3-8057-25FDD039CCC3}"/>
              </a:ext>
            </a:extLst>
          </p:cNvPr>
          <p:cNvCxnSpPr>
            <a:cxnSpLocks/>
          </p:cNvCxnSpPr>
          <p:nvPr/>
        </p:nvCxnSpPr>
        <p:spPr>
          <a:xfrm flipH="1">
            <a:off x="2286658" y="5430227"/>
            <a:ext cx="2242038" cy="734030"/>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12" name="그림 11">
            <a:extLst>
              <a:ext uri="{FF2B5EF4-FFF2-40B4-BE49-F238E27FC236}">
                <a16:creationId xmlns:a16="http://schemas.microsoft.com/office/drawing/2014/main" id="{E9040FB9-755C-EAC4-7F4C-562B6A4EE8D9}"/>
              </a:ext>
            </a:extLst>
          </p:cNvPr>
          <p:cNvPicPr>
            <a:picLocks noChangeAspect="1"/>
          </p:cNvPicPr>
          <p:nvPr/>
        </p:nvPicPr>
        <p:blipFill rotWithShape="1">
          <a:blip r:embed="rId8"/>
          <a:srcRect l="47864"/>
          <a:stretch/>
        </p:blipFill>
        <p:spPr>
          <a:xfrm>
            <a:off x="8267629" y="2303068"/>
            <a:ext cx="1851306" cy="1534603"/>
          </a:xfrm>
          <a:prstGeom prst="rect">
            <a:avLst/>
          </a:prstGeom>
        </p:spPr>
      </p:pic>
      <p:pic>
        <p:nvPicPr>
          <p:cNvPr id="13" name="그림 12">
            <a:extLst>
              <a:ext uri="{FF2B5EF4-FFF2-40B4-BE49-F238E27FC236}">
                <a16:creationId xmlns:a16="http://schemas.microsoft.com/office/drawing/2014/main" id="{561C9D2A-6E0C-3242-FEFC-AAD089334E14}"/>
              </a:ext>
            </a:extLst>
          </p:cNvPr>
          <p:cNvPicPr>
            <a:picLocks noChangeAspect="1"/>
          </p:cNvPicPr>
          <p:nvPr/>
        </p:nvPicPr>
        <p:blipFill rotWithShape="1">
          <a:blip r:embed="rId9"/>
          <a:srcRect l="51127" r="1"/>
          <a:stretch/>
        </p:blipFill>
        <p:spPr>
          <a:xfrm>
            <a:off x="6226809" y="2398732"/>
            <a:ext cx="2200450" cy="1494552"/>
          </a:xfrm>
          <a:prstGeom prst="rect">
            <a:avLst/>
          </a:prstGeom>
        </p:spPr>
      </p:pic>
      <p:sp>
        <p:nvSpPr>
          <p:cNvPr id="14" name="TextBox 13">
            <a:extLst>
              <a:ext uri="{FF2B5EF4-FFF2-40B4-BE49-F238E27FC236}">
                <a16:creationId xmlns:a16="http://schemas.microsoft.com/office/drawing/2014/main" id="{7C962EF1-A8A7-DCB3-64D5-2C17923D0FFA}"/>
              </a:ext>
            </a:extLst>
          </p:cNvPr>
          <p:cNvSpPr txBox="1"/>
          <p:nvPr/>
        </p:nvSpPr>
        <p:spPr>
          <a:xfrm>
            <a:off x="2062414" y="1405890"/>
            <a:ext cx="3136424" cy="461665"/>
          </a:xfrm>
          <a:prstGeom prst="rect">
            <a:avLst/>
          </a:prstGeom>
          <a:noFill/>
        </p:spPr>
        <p:txBody>
          <a:bodyPr wrap="square">
            <a:spAutoFit/>
          </a:bodyPr>
          <a:lstStyle/>
          <a:p>
            <a:pPr algn="ctr"/>
            <a:r>
              <a:rPr lang="en-US" altLang="ko-KR" sz="2400" b="1" dirty="0"/>
              <a:t>Imaging / Hardware</a:t>
            </a:r>
            <a:endParaRPr lang="ko-KR" altLang="en-US" sz="2400" b="1" dirty="0"/>
          </a:p>
        </p:txBody>
      </p:sp>
      <p:sp>
        <p:nvSpPr>
          <p:cNvPr id="29" name="TextBox 28">
            <a:extLst>
              <a:ext uri="{FF2B5EF4-FFF2-40B4-BE49-F238E27FC236}">
                <a16:creationId xmlns:a16="http://schemas.microsoft.com/office/drawing/2014/main" id="{BE2D0C13-A46B-8DF7-7A91-2F3590DB8154}"/>
              </a:ext>
            </a:extLst>
          </p:cNvPr>
          <p:cNvSpPr txBox="1"/>
          <p:nvPr/>
        </p:nvSpPr>
        <p:spPr>
          <a:xfrm>
            <a:off x="8782244" y="5111902"/>
            <a:ext cx="629110" cy="769441"/>
          </a:xfrm>
          <a:prstGeom prst="rect">
            <a:avLst/>
          </a:prstGeom>
          <a:noFill/>
        </p:spPr>
        <p:txBody>
          <a:bodyPr wrap="square" rtlCol="0">
            <a:spAutoFit/>
          </a:bodyPr>
          <a:lstStyle/>
          <a:p>
            <a:r>
              <a:rPr lang="en-US" altLang="ko-KR" sz="4400" b="1" dirty="0"/>
              <a:t>?</a:t>
            </a:r>
            <a:endParaRPr lang="ko-KR" altLang="en-US" sz="4400" b="1" dirty="0"/>
          </a:p>
        </p:txBody>
      </p:sp>
      <p:pic>
        <p:nvPicPr>
          <p:cNvPr id="33" name="그림 32">
            <a:extLst>
              <a:ext uri="{FF2B5EF4-FFF2-40B4-BE49-F238E27FC236}">
                <a16:creationId xmlns:a16="http://schemas.microsoft.com/office/drawing/2014/main" id="{2FE34901-6E31-D088-3920-71BC3A5DC2D6}"/>
              </a:ext>
            </a:extLst>
          </p:cNvPr>
          <p:cNvPicPr>
            <a:picLocks noChangeAspect="1"/>
          </p:cNvPicPr>
          <p:nvPr/>
        </p:nvPicPr>
        <p:blipFill>
          <a:blip r:embed="rId10"/>
          <a:stretch>
            <a:fillRect/>
          </a:stretch>
        </p:blipFill>
        <p:spPr>
          <a:xfrm>
            <a:off x="10144147" y="2206160"/>
            <a:ext cx="1917199" cy="1621298"/>
          </a:xfrm>
          <a:prstGeom prst="rect">
            <a:avLst/>
          </a:prstGeom>
        </p:spPr>
      </p:pic>
      <p:sp>
        <p:nvSpPr>
          <p:cNvPr id="3" name="TextBox 2">
            <a:extLst>
              <a:ext uri="{FF2B5EF4-FFF2-40B4-BE49-F238E27FC236}">
                <a16:creationId xmlns:a16="http://schemas.microsoft.com/office/drawing/2014/main" id="{CFBBCA90-7F67-8ABD-10AF-7A659429455F}"/>
              </a:ext>
            </a:extLst>
          </p:cNvPr>
          <p:cNvSpPr txBox="1"/>
          <p:nvPr/>
        </p:nvSpPr>
        <p:spPr>
          <a:xfrm>
            <a:off x="7031743" y="1466775"/>
            <a:ext cx="4130112" cy="461665"/>
          </a:xfrm>
          <a:prstGeom prst="rect">
            <a:avLst/>
          </a:prstGeom>
          <a:noFill/>
        </p:spPr>
        <p:txBody>
          <a:bodyPr wrap="square">
            <a:spAutoFit/>
          </a:bodyPr>
          <a:lstStyle/>
          <a:p>
            <a:pPr algn="ctr"/>
            <a:r>
              <a:rPr lang="en-US" altLang="ko-KR" sz="2400" b="1" dirty="0"/>
              <a:t>Rendering / Software</a:t>
            </a:r>
            <a:endParaRPr lang="ko-KR" altLang="en-US" sz="2400" b="1" dirty="0"/>
          </a:p>
        </p:txBody>
      </p:sp>
      <p:sp>
        <p:nvSpPr>
          <p:cNvPr id="5" name="TextBox 4">
            <a:extLst>
              <a:ext uri="{FF2B5EF4-FFF2-40B4-BE49-F238E27FC236}">
                <a16:creationId xmlns:a16="http://schemas.microsoft.com/office/drawing/2014/main" id="{20A501C7-F16B-C391-D192-F5E0D287B88D}"/>
              </a:ext>
            </a:extLst>
          </p:cNvPr>
          <p:cNvSpPr txBox="1"/>
          <p:nvPr/>
        </p:nvSpPr>
        <p:spPr>
          <a:xfrm>
            <a:off x="66754" y="2994401"/>
            <a:ext cx="983382" cy="461665"/>
          </a:xfrm>
          <a:prstGeom prst="rect">
            <a:avLst/>
          </a:prstGeom>
          <a:noFill/>
        </p:spPr>
        <p:txBody>
          <a:bodyPr wrap="square">
            <a:spAutoFit/>
          </a:bodyPr>
          <a:lstStyle/>
          <a:p>
            <a:pPr algn="ctr"/>
            <a:r>
              <a:rPr lang="en-US" altLang="ko-KR" sz="2400" b="1" dirty="0" err="1"/>
              <a:t>ToF</a:t>
            </a:r>
            <a:endParaRPr lang="ko-KR" altLang="en-US" sz="2400" b="1" dirty="0"/>
          </a:p>
        </p:txBody>
      </p:sp>
      <p:sp>
        <p:nvSpPr>
          <p:cNvPr id="11" name="TextBox 10">
            <a:extLst>
              <a:ext uri="{FF2B5EF4-FFF2-40B4-BE49-F238E27FC236}">
                <a16:creationId xmlns:a16="http://schemas.microsoft.com/office/drawing/2014/main" id="{3168328A-F5B3-E217-5737-A12FB9A3216F}"/>
              </a:ext>
            </a:extLst>
          </p:cNvPr>
          <p:cNvSpPr txBox="1"/>
          <p:nvPr/>
        </p:nvSpPr>
        <p:spPr>
          <a:xfrm>
            <a:off x="17227" y="5392155"/>
            <a:ext cx="1137532" cy="461665"/>
          </a:xfrm>
          <a:prstGeom prst="rect">
            <a:avLst/>
          </a:prstGeom>
          <a:noFill/>
        </p:spPr>
        <p:txBody>
          <a:bodyPr wrap="square">
            <a:spAutoFit/>
          </a:bodyPr>
          <a:lstStyle/>
          <a:p>
            <a:pPr algn="ctr"/>
            <a:r>
              <a:rPr lang="en-US" altLang="ko-KR" sz="2400" b="1" dirty="0"/>
              <a:t>D-</a:t>
            </a:r>
            <a:r>
              <a:rPr lang="en-US" altLang="ko-KR" sz="2400" b="1" dirty="0" err="1"/>
              <a:t>ToF</a:t>
            </a:r>
            <a:endParaRPr lang="ko-KR" altLang="en-US" sz="2400" b="1" dirty="0"/>
          </a:p>
        </p:txBody>
      </p:sp>
      <p:cxnSp>
        <p:nvCxnSpPr>
          <p:cNvPr id="42" name="직선 연결선 41">
            <a:extLst>
              <a:ext uri="{FF2B5EF4-FFF2-40B4-BE49-F238E27FC236}">
                <a16:creationId xmlns:a16="http://schemas.microsoft.com/office/drawing/2014/main" id="{3316AE3B-03BB-8AA4-8262-6159757AAC96}"/>
              </a:ext>
            </a:extLst>
          </p:cNvPr>
          <p:cNvCxnSpPr/>
          <p:nvPr/>
        </p:nvCxnSpPr>
        <p:spPr>
          <a:xfrm>
            <a:off x="6163390" y="1333856"/>
            <a:ext cx="0" cy="53967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직선 연결선 42">
            <a:extLst>
              <a:ext uri="{FF2B5EF4-FFF2-40B4-BE49-F238E27FC236}">
                <a16:creationId xmlns:a16="http://schemas.microsoft.com/office/drawing/2014/main" id="{0D63D7B5-2631-4653-D174-DDEF969EC2AB}"/>
              </a:ext>
            </a:extLst>
          </p:cNvPr>
          <p:cNvCxnSpPr>
            <a:cxnSpLocks/>
          </p:cNvCxnSpPr>
          <p:nvPr/>
        </p:nvCxnSpPr>
        <p:spPr>
          <a:xfrm>
            <a:off x="66754" y="1976208"/>
            <a:ext cx="11870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직선 연결선 46">
            <a:extLst>
              <a:ext uri="{FF2B5EF4-FFF2-40B4-BE49-F238E27FC236}">
                <a16:creationId xmlns:a16="http://schemas.microsoft.com/office/drawing/2014/main" id="{6200E61C-5049-71FF-488E-BF4257CF0B23}"/>
              </a:ext>
            </a:extLst>
          </p:cNvPr>
          <p:cNvCxnSpPr>
            <a:cxnSpLocks/>
          </p:cNvCxnSpPr>
          <p:nvPr/>
        </p:nvCxnSpPr>
        <p:spPr>
          <a:xfrm>
            <a:off x="66754" y="4290495"/>
            <a:ext cx="118706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직선 연결선 47">
            <a:extLst>
              <a:ext uri="{FF2B5EF4-FFF2-40B4-BE49-F238E27FC236}">
                <a16:creationId xmlns:a16="http://schemas.microsoft.com/office/drawing/2014/main" id="{047034EB-E4E9-3D37-897A-D18914F5188C}"/>
              </a:ext>
            </a:extLst>
          </p:cNvPr>
          <p:cNvCxnSpPr/>
          <p:nvPr/>
        </p:nvCxnSpPr>
        <p:spPr>
          <a:xfrm>
            <a:off x="1154759" y="1333856"/>
            <a:ext cx="0" cy="53967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8B4CFB66-8F09-0104-316E-41082197805A}"/>
              </a:ext>
            </a:extLst>
          </p:cNvPr>
          <p:cNvSpPr txBox="1"/>
          <p:nvPr/>
        </p:nvSpPr>
        <p:spPr>
          <a:xfrm>
            <a:off x="6421403" y="3777505"/>
            <a:ext cx="1915952" cy="338554"/>
          </a:xfrm>
          <a:prstGeom prst="rect">
            <a:avLst/>
          </a:prstGeom>
          <a:noFill/>
        </p:spPr>
        <p:txBody>
          <a:bodyPr wrap="square">
            <a:spAutoFit/>
          </a:bodyPr>
          <a:lstStyle/>
          <a:p>
            <a:pPr algn="ctr"/>
            <a:r>
              <a:rPr lang="en-US" altLang="ko-KR" sz="1600" dirty="0"/>
              <a:t>[</a:t>
            </a:r>
            <a:r>
              <a:rPr lang="en-US" altLang="ko-KR" sz="1600" dirty="0" err="1"/>
              <a:t>Pediredla</a:t>
            </a:r>
            <a:r>
              <a:rPr lang="en-US" altLang="ko-KR" sz="1600" dirty="0"/>
              <a:t> 2019]</a:t>
            </a:r>
            <a:endParaRPr lang="ko-KR" altLang="en-US" sz="1600" dirty="0"/>
          </a:p>
        </p:txBody>
      </p:sp>
      <p:sp>
        <p:nvSpPr>
          <p:cNvPr id="51" name="TextBox 50">
            <a:extLst>
              <a:ext uri="{FF2B5EF4-FFF2-40B4-BE49-F238E27FC236}">
                <a16:creationId xmlns:a16="http://schemas.microsoft.com/office/drawing/2014/main" id="{BB894825-F57D-2B04-5A08-EB6C3ADE3BB5}"/>
              </a:ext>
            </a:extLst>
          </p:cNvPr>
          <p:cNvSpPr txBox="1"/>
          <p:nvPr/>
        </p:nvSpPr>
        <p:spPr>
          <a:xfrm>
            <a:off x="8392396" y="3777505"/>
            <a:ext cx="1915952" cy="338554"/>
          </a:xfrm>
          <a:prstGeom prst="rect">
            <a:avLst/>
          </a:prstGeom>
          <a:noFill/>
        </p:spPr>
        <p:txBody>
          <a:bodyPr wrap="square">
            <a:spAutoFit/>
          </a:bodyPr>
          <a:lstStyle/>
          <a:p>
            <a:pPr algn="ctr"/>
            <a:r>
              <a:rPr lang="en-US" altLang="ko-KR" sz="1600" dirty="0"/>
              <a:t>[Marco 2017, 2019]</a:t>
            </a:r>
            <a:endParaRPr lang="ko-KR" altLang="en-US" sz="1600" dirty="0"/>
          </a:p>
        </p:txBody>
      </p:sp>
      <p:sp>
        <p:nvSpPr>
          <p:cNvPr id="52" name="TextBox 51">
            <a:extLst>
              <a:ext uri="{FF2B5EF4-FFF2-40B4-BE49-F238E27FC236}">
                <a16:creationId xmlns:a16="http://schemas.microsoft.com/office/drawing/2014/main" id="{4E6672B9-29F5-3E63-5544-5034427C0068}"/>
              </a:ext>
            </a:extLst>
          </p:cNvPr>
          <p:cNvSpPr txBox="1"/>
          <p:nvPr/>
        </p:nvSpPr>
        <p:spPr>
          <a:xfrm>
            <a:off x="10273485" y="3777505"/>
            <a:ext cx="1915952" cy="338554"/>
          </a:xfrm>
          <a:prstGeom prst="rect">
            <a:avLst/>
          </a:prstGeom>
          <a:noFill/>
        </p:spPr>
        <p:txBody>
          <a:bodyPr wrap="square">
            <a:spAutoFit/>
          </a:bodyPr>
          <a:lstStyle/>
          <a:p>
            <a:pPr algn="ctr"/>
            <a:r>
              <a:rPr lang="en-US" altLang="ko-KR" sz="1600" dirty="0"/>
              <a:t>[Liu 2022]</a:t>
            </a:r>
            <a:endParaRPr lang="ko-KR" altLang="en-US" sz="1600" dirty="0"/>
          </a:p>
        </p:txBody>
      </p:sp>
      <p:cxnSp>
        <p:nvCxnSpPr>
          <p:cNvPr id="56" name="연결선: 꺾임 55">
            <a:extLst>
              <a:ext uri="{FF2B5EF4-FFF2-40B4-BE49-F238E27FC236}">
                <a16:creationId xmlns:a16="http://schemas.microsoft.com/office/drawing/2014/main" id="{705F3663-2583-4CFF-0106-429DD5449C79}"/>
              </a:ext>
            </a:extLst>
          </p:cNvPr>
          <p:cNvCxnSpPr>
            <a:stCxn id="3" idx="0"/>
            <a:endCxn id="14" idx="0"/>
          </p:cNvCxnSpPr>
          <p:nvPr/>
        </p:nvCxnSpPr>
        <p:spPr>
          <a:xfrm rot="16200000" flipV="1">
            <a:off x="6333271" y="-1296754"/>
            <a:ext cx="60885" cy="5466173"/>
          </a:xfrm>
          <a:prstGeom prst="bentConnector3">
            <a:avLst>
              <a:gd name="adj1" fmla="val 47546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EBEC2A82-DD1F-5A71-A926-147072D0D0FD}"/>
              </a:ext>
            </a:extLst>
          </p:cNvPr>
          <p:cNvSpPr txBox="1"/>
          <p:nvPr/>
        </p:nvSpPr>
        <p:spPr>
          <a:xfrm>
            <a:off x="4703639" y="935004"/>
            <a:ext cx="3136424" cy="461665"/>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altLang="ko-KR" sz="2400" b="1" dirty="0"/>
              <a:t>Digital Twin</a:t>
            </a:r>
            <a:endParaRPr lang="ko-KR" altLang="en-US" sz="2400" b="1" dirty="0"/>
          </a:p>
        </p:txBody>
      </p:sp>
      <p:grpSp>
        <p:nvGrpSpPr>
          <p:cNvPr id="63" name="그룹 62">
            <a:extLst>
              <a:ext uri="{FF2B5EF4-FFF2-40B4-BE49-F238E27FC236}">
                <a16:creationId xmlns:a16="http://schemas.microsoft.com/office/drawing/2014/main" id="{118EC0F9-42ED-E575-F91B-CA6B2C158D48}"/>
              </a:ext>
            </a:extLst>
          </p:cNvPr>
          <p:cNvGrpSpPr/>
          <p:nvPr/>
        </p:nvGrpSpPr>
        <p:grpSpPr>
          <a:xfrm>
            <a:off x="3687521" y="4644755"/>
            <a:ext cx="2392015" cy="1662243"/>
            <a:chOff x="13148841" y="5075613"/>
            <a:chExt cx="3585168" cy="2491381"/>
          </a:xfrm>
        </p:grpSpPr>
        <p:pic>
          <p:nvPicPr>
            <p:cNvPr id="64" name="그림 63">
              <a:extLst>
                <a:ext uri="{FF2B5EF4-FFF2-40B4-BE49-F238E27FC236}">
                  <a16:creationId xmlns:a16="http://schemas.microsoft.com/office/drawing/2014/main" id="{47B98309-D6F7-7C15-1623-9D880A4FDA57}"/>
                </a:ext>
              </a:extLst>
            </p:cNvPr>
            <p:cNvPicPr>
              <a:picLocks noChangeAspect="1"/>
            </p:cNvPicPr>
            <p:nvPr/>
          </p:nvPicPr>
          <p:blipFill rotWithShape="1">
            <a:blip r:embed="rId11">
              <a:alphaModFix amt="20000"/>
            </a:blip>
            <a:srcRect l="6065" t="3426" r="7720" b="5620"/>
            <a:stretch/>
          </p:blipFill>
          <p:spPr>
            <a:xfrm>
              <a:off x="13148841" y="5075613"/>
              <a:ext cx="2543333" cy="2079347"/>
            </a:xfrm>
            <a:prstGeom prst="rect">
              <a:avLst/>
            </a:prstGeom>
          </p:spPr>
        </p:pic>
        <p:pic>
          <p:nvPicPr>
            <p:cNvPr id="65" name="그림 64">
              <a:extLst>
                <a:ext uri="{FF2B5EF4-FFF2-40B4-BE49-F238E27FC236}">
                  <a16:creationId xmlns:a16="http://schemas.microsoft.com/office/drawing/2014/main" id="{AE73EE30-C72A-E06E-0A8B-5FB0290AF3FA}"/>
                </a:ext>
              </a:extLst>
            </p:cNvPr>
            <p:cNvPicPr>
              <a:picLocks noChangeAspect="1"/>
            </p:cNvPicPr>
            <p:nvPr/>
          </p:nvPicPr>
          <p:blipFill rotWithShape="1">
            <a:blip r:embed="rId11">
              <a:alphaModFix amt="50000"/>
            </a:blip>
            <a:srcRect l="6065" t="3426" r="7720" b="5620"/>
            <a:stretch/>
          </p:blipFill>
          <p:spPr>
            <a:xfrm>
              <a:off x="13503683" y="5212958"/>
              <a:ext cx="2543333" cy="2079347"/>
            </a:xfrm>
            <a:prstGeom prst="rect">
              <a:avLst/>
            </a:prstGeom>
          </p:spPr>
        </p:pic>
        <p:pic>
          <p:nvPicPr>
            <p:cNvPr id="66" name="그림 65">
              <a:extLst>
                <a:ext uri="{FF2B5EF4-FFF2-40B4-BE49-F238E27FC236}">
                  <a16:creationId xmlns:a16="http://schemas.microsoft.com/office/drawing/2014/main" id="{89EFDBFA-1F1D-8FDD-9CDF-197F5F28A473}"/>
                </a:ext>
              </a:extLst>
            </p:cNvPr>
            <p:cNvPicPr>
              <a:picLocks noChangeAspect="1"/>
            </p:cNvPicPr>
            <p:nvPr/>
          </p:nvPicPr>
          <p:blipFill rotWithShape="1">
            <a:blip r:embed="rId11">
              <a:alphaModFix amt="75000"/>
            </a:blip>
            <a:srcRect l="6065" t="3426" r="7720" b="5620"/>
            <a:stretch/>
          </p:blipFill>
          <p:spPr>
            <a:xfrm>
              <a:off x="13858525" y="5350303"/>
              <a:ext cx="2543333" cy="2079347"/>
            </a:xfrm>
            <a:prstGeom prst="rect">
              <a:avLst/>
            </a:prstGeom>
          </p:spPr>
        </p:pic>
        <p:pic>
          <p:nvPicPr>
            <p:cNvPr id="67" name="그림 66">
              <a:extLst>
                <a:ext uri="{FF2B5EF4-FFF2-40B4-BE49-F238E27FC236}">
                  <a16:creationId xmlns:a16="http://schemas.microsoft.com/office/drawing/2014/main" id="{5C2ED90D-FB4E-3F09-681D-B71AE68A9710}"/>
                </a:ext>
              </a:extLst>
            </p:cNvPr>
            <p:cNvPicPr>
              <a:picLocks noChangeAspect="1"/>
            </p:cNvPicPr>
            <p:nvPr/>
          </p:nvPicPr>
          <p:blipFill rotWithShape="1">
            <a:blip r:embed="rId11"/>
            <a:srcRect l="6065" t="3426" r="7720" b="5620"/>
            <a:stretch/>
          </p:blipFill>
          <p:spPr>
            <a:xfrm>
              <a:off x="14190676" y="5487647"/>
              <a:ext cx="2543333" cy="2079347"/>
            </a:xfrm>
            <a:prstGeom prst="rect">
              <a:avLst/>
            </a:prstGeom>
          </p:spPr>
        </p:pic>
      </p:grpSp>
    </p:spTree>
    <p:custDataLst>
      <p:tags r:id="rId1"/>
    </p:custDataLst>
    <p:extLst>
      <p:ext uri="{BB962C8B-B14F-4D97-AF65-F5344CB8AC3E}">
        <p14:creationId xmlns:p14="http://schemas.microsoft.com/office/powerpoint/2010/main" val="158709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Sine Wave – Sean P. Lawlor">
            <a:extLst>
              <a:ext uri="{FF2B5EF4-FFF2-40B4-BE49-F238E27FC236}">
                <a16:creationId xmlns:a16="http://schemas.microsoft.com/office/drawing/2014/main" id="{2D367062-C7BC-735A-9305-9B1AC0BF1D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 t="4562" r="1656" b="3208"/>
          <a:stretch/>
        </p:blipFill>
        <p:spPr bwMode="auto">
          <a:xfrm rot="10031248">
            <a:off x="3058454" y="3243733"/>
            <a:ext cx="5175395" cy="7801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Sine Wave – Sean P. Lawlor">
            <a:extLst>
              <a:ext uri="{FF2B5EF4-FFF2-40B4-BE49-F238E27FC236}">
                <a16:creationId xmlns:a16="http://schemas.microsoft.com/office/drawing/2014/main" id="{1AB4D945-A067-5431-58B6-64419695AC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 t="4562" r="1656" b="3208"/>
          <a:stretch/>
        </p:blipFill>
        <p:spPr bwMode="auto">
          <a:xfrm rot="748094">
            <a:off x="2884628" y="1814644"/>
            <a:ext cx="5175395" cy="780166"/>
          </a:xfrm>
          <a:prstGeom prst="rect">
            <a:avLst/>
          </a:prstGeom>
          <a:noFill/>
          <a:extLst>
            <a:ext uri="{909E8E84-426E-40DD-AFC4-6F175D3DCCD1}">
              <a14:hiddenFill xmlns:a14="http://schemas.microsoft.com/office/drawing/2010/main">
                <a:solidFill>
                  <a:srgbClr val="FFFFFF"/>
                </a:solidFill>
              </a14:hiddenFill>
            </a:ext>
          </a:extLst>
        </p:spPr>
      </p:pic>
      <p:sp>
        <p:nvSpPr>
          <p:cNvPr id="2" name="제목 1">
            <a:extLst>
              <a:ext uri="{FF2B5EF4-FFF2-40B4-BE49-F238E27FC236}">
                <a16:creationId xmlns:a16="http://schemas.microsoft.com/office/drawing/2014/main" id="{8405FB9C-9CD6-1C65-EE5C-C41F36F53D40}"/>
              </a:ext>
            </a:extLst>
          </p:cNvPr>
          <p:cNvSpPr>
            <a:spLocks noGrp="1"/>
          </p:cNvSpPr>
          <p:nvPr>
            <p:ph type="title"/>
          </p:nvPr>
        </p:nvSpPr>
        <p:spPr/>
        <p:txBody>
          <a:bodyPr>
            <a:normAutofit/>
          </a:bodyPr>
          <a:lstStyle/>
          <a:p>
            <a:r>
              <a:rPr lang="en-US" altLang="ko-KR" dirty="0"/>
              <a:t>Doppler Time-of-Flight Rendering</a:t>
            </a:r>
            <a:endParaRPr lang="ko-KR" altLang="en-US" dirty="0"/>
          </a:p>
        </p:txBody>
      </p:sp>
      <p:sp>
        <p:nvSpPr>
          <p:cNvPr id="4" name="슬라이드 번호 개체 틀 3">
            <a:extLst>
              <a:ext uri="{FF2B5EF4-FFF2-40B4-BE49-F238E27FC236}">
                <a16:creationId xmlns:a16="http://schemas.microsoft.com/office/drawing/2014/main" id="{558EBD68-328C-59B1-A007-3CDC910EF48F}"/>
              </a:ext>
            </a:extLst>
          </p:cNvPr>
          <p:cNvSpPr>
            <a:spLocks noGrp="1"/>
          </p:cNvSpPr>
          <p:nvPr>
            <p:ph type="sldNum" sz="quarter" idx="12"/>
          </p:nvPr>
        </p:nvSpPr>
        <p:spPr/>
        <p:txBody>
          <a:bodyPr/>
          <a:lstStyle/>
          <a:p>
            <a:fld id="{8DF240CA-39A6-8942-A819-E48F9D8A9D50}" type="slidenum">
              <a:rPr lang="en-KR" smtClean="0"/>
              <a:t>8</a:t>
            </a:fld>
            <a:endParaRPr lang="en-KR" dirty="0"/>
          </a:p>
        </p:txBody>
      </p:sp>
      <p:pic>
        <p:nvPicPr>
          <p:cNvPr id="3" name="Picture 2" descr="Red Led Icon On White Background Led Sign Light Emitting Diode Flat Style  Led Stock Illustration - Download Image Now - iStock">
            <a:extLst>
              <a:ext uri="{FF2B5EF4-FFF2-40B4-BE49-F238E27FC236}">
                <a16:creationId xmlns:a16="http://schemas.microsoft.com/office/drawing/2014/main" id="{B9640069-8A4A-0790-E460-5D96A9EE68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7129" y="980440"/>
            <a:ext cx="1314408" cy="17080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ree Camera Clipart Transparent Background, Download Free Camera Clipart  Transparent Background png images, Free ClipArts on Clipart Library">
            <a:extLst>
              <a:ext uri="{FF2B5EF4-FFF2-40B4-BE49-F238E27FC236}">
                <a16:creationId xmlns:a16="http://schemas.microsoft.com/office/drawing/2014/main" id="{5FBAD980-5652-BCA5-06AC-488D9D7C7E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8425" y="3515840"/>
            <a:ext cx="2038314" cy="155451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직선 화살표 연결선 9">
            <a:extLst>
              <a:ext uri="{FF2B5EF4-FFF2-40B4-BE49-F238E27FC236}">
                <a16:creationId xmlns:a16="http://schemas.microsoft.com/office/drawing/2014/main" id="{03F9C284-9703-969E-C6CD-DF637B6E187E}"/>
              </a:ext>
            </a:extLst>
          </p:cNvPr>
          <p:cNvCxnSpPr>
            <a:cxnSpLocks/>
          </p:cNvCxnSpPr>
          <p:nvPr/>
        </p:nvCxnSpPr>
        <p:spPr>
          <a:xfrm>
            <a:off x="2898377" y="1695522"/>
            <a:ext cx="5391631" cy="1227290"/>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1" name="직선 화살표 연결선 10">
            <a:extLst>
              <a:ext uri="{FF2B5EF4-FFF2-40B4-BE49-F238E27FC236}">
                <a16:creationId xmlns:a16="http://schemas.microsoft.com/office/drawing/2014/main" id="{EC7BBA18-7A35-AB01-837E-C1A2C9F2ABBD}"/>
              </a:ext>
            </a:extLst>
          </p:cNvPr>
          <p:cNvCxnSpPr>
            <a:cxnSpLocks/>
          </p:cNvCxnSpPr>
          <p:nvPr/>
        </p:nvCxnSpPr>
        <p:spPr>
          <a:xfrm flipH="1">
            <a:off x="3088772" y="2919312"/>
            <a:ext cx="5210532" cy="1421257"/>
          </a:xfrm>
          <a:prstGeom prst="straightConnector1">
            <a:avLst/>
          </a:prstGeom>
          <a:noFill/>
          <a:ln w="38100" cap="flat" cmpd="sng" algn="ctr">
            <a:solidFill>
              <a:schemeClr val="accent1">
                <a:lumMod val="75000"/>
              </a:schemeClr>
            </a:solidFill>
            <a:prstDash val="solid"/>
            <a:miter lim="800000"/>
            <a:tailEnd type="triangle"/>
          </a:ln>
          <a:effectLst/>
        </p:spPr>
      </p:cxnSp>
      <p:pic>
        <p:nvPicPr>
          <p:cNvPr id="32" name="그림 31" descr="텍스트, 사진 액자이(가) 표시된 사진&#10;&#10;자동 생성된 설명">
            <a:extLst>
              <a:ext uri="{FF2B5EF4-FFF2-40B4-BE49-F238E27FC236}">
                <a16:creationId xmlns:a16="http://schemas.microsoft.com/office/drawing/2014/main" id="{8134B570-02AE-5F53-E822-A659385894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53918" y="4688568"/>
            <a:ext cx="1439829" cy="1439829"/>
          </a:xfrm>
          <a:prstGeom prst="rect">
            <a:avLst/>
          </a:prstGeom>
        </p:spPr>
      </p:pic>
      <p:pic>
        <p:nvPicPr>
          <p:cNvPr id="34" name="그림 33" descr="텍스트, 스크린샷, 만화 영화, 토끼이(가) 표시된 사진&#10;&#10;자동 생성된 설명">
            <a:extLst>
              <a:ext uri="{FF2B5EF4-FFF2-40B4-BE49-F238E27FC236}">
                <a16:creationId xmlns:a16="http://schemas.microsoft.com/office/drawing/2014/main" id="{DC705CAB-77C4-B26E-8440-E9FCEAB93765}"/>
              </a:ext>
            </a:extLst>
          </p:cNvPr>
          <p:cNvPicPr>
            <a:picLocks noChangeAspect="1"/>
          </p:cNvPicPr>
          <p:nvPr/>
        </p:nvPicPr>
        <p:blipFill rotWithShape="1">
          <a:blip r:embed="rId8"/>
          <a:srcRect l="1522" t="14297" r="20267" b="7484"/>
          <a:stretch/>
        </p:blipFill>
        <p:spPr>
          <a:xfrm>
            <a:off x="6542127" y="4705024"/>
            <a:ext cx="1439829" cy="1440000"/>
          </a:xfrm>
          <a:prstGeom prst="rect">
            <a:avLst/>
          </a:prstGeom>
        </p:spPr>
      </p:pic>
      <p:pic>
        <p:nvPicPr>
          <p:cNvPr id="36" name="그림 35" descr="토끼, 토끼류, 스크린샷, 텍스트이(가) 표시된 사진&#10;&#10;자동 생성된 설명">
            <a:extLst>
              <a:ext uri="{FF2B5EF4-FFF2-40B4-BE49-F238E27FC236}">
                <a16:creationId xmlns:a16="http://schemas.microsoft.com/office/drawing/2014/main" id="{A2B186D9-259B-1131-B5FB-A0D126D269C4}"/>
              </a:ext>
            </a:extLst>
          </p:cNvPr>
          <p:cNvPicPr>
            <a:picLocks noChangeAspect="1"/>
          </p:cNvPicPr>
          <p:nvPr/>
        </p:nvPicPr>
        <p:blipFill rotWithShape="1">
          <a:blip r:embed="rId9"/>
          <a:srcRect l="1402" t="14297" r="19980" b="7484"/>
          <a:stretch/>
        </p:blipFill>
        <p:spPr>
          <a:xfrm>
            <a:off x="5004808" y="4724192"/>
            <a:ext cx="1447331" cy="1440000"/>
          </a:xfrm>
          <a:prstGeom prst="rect">
            <a:avLst/>
          </a:prstGeom>
        </p:spPr>
      </p:pic>
      <p:sp>
        <p:nvSpPr>
          <p:cNvPr id="37" name="TextBox 36">
            <a:extLst>
              <a:ext uri="{FF2B5EF4-FFF2-40B4-BE49-F238E27FC236}">
                <a16:creationId xmlns:a16="http://schemas.microsoft.com/office/drawing/2014/main" id="{42ADB3DC-4AB1-6604-6AB7-E51A0B1FE2BB}"/>
              </a:ext>
            </a:extLst>
          </p:cNvPr>
          <p:cNvSpPr txBox="1"/>
          <p:nvPr/>
        </p:nvSpPr>
        <p:spPr>
          <a:xfrm>
            <a:off x="4529949" y="4241046"/>
            <a:ext cx="4024355" cy="400110"/>
          </a:xfrm>
          <a:prstGeom prst="rect">
            <a:avLst/>
          </a:prstGeom>
          <a:noFill/>
        </p:spPr>
        <p:txBody>
          <a:bodyPr wrap="square" rtlCol="0">
            <a:spAutoFit/>
          </a:bodyPr>
          <a:lstStyle/>
          <a:p>
            <a:pPr algn="ctr" defTabSz="914400" latinLnBrk="1"/>
            <a:r>
              <a:rPr lang="en-US" altLang="ko-KR" sz="2000" dirty="0">
                <a:solidFill>
                  <a:prstClr val="black"/>
                </a:solidFill>
                <a:latin typeface="Arial"/>
              </a:rPr>
              <a:t>Simulated D-</a:t>
            </a:r>
            <a:r>
              <a:rPr lang="en-US" altLang="ko-KR" sz="2000" dirty="0" err="1">
                <a:solidFill>
                  <a:prstClr val="black"/>
                </a:solidFill>
                <a:latin typeface="Arial"/>
              </a:rPr>
              <a:t>ToF</a:t>
            </a:r>
            <a:r>
              <a:rPr lang="en-US" altLang="ko-KR" sz="2000" dirty="0">
                <a:solidFill>
                  <a:prstClr val="black"/>
                </a:solidFill>
                <a:latin typeface="Arial"/>
              </a:rPr>
              <a:t> measurements</a:t>
            </a:r>
            <a:endParaRPr lang="ko-KR" altLang="en-US" sz="2000" dirty="0">
              <a:solidFill>
                <a:prstClr val="black"/>
              </a:solidFill>
              <a:latin typeface="Arial"/>
            </a:endParaRPr>
          </a:p>
        </p:txBody>
      </p:sp>
      <p:cxnSp>
        <p:nvCxnSpPr>
          <p:cNvPr id="39" name="직선 화살표 연결선 38">
            <a:extLst>
              <a:ext uri="{FF2B5EF4-FFF2-40B4-BE49-F238E27FC236}">
                <a16:creationId xmlns:a16="http://schemas.microsoft.com/office/drawing/2014/main" id="{D7854C05-0ADF-3A4B-6010-A83D31B202E2}"/>
              </a:ext>
            </a:extLst>
          </p:cNvPr>
          <p:cNvCxnSpPr>
            <a:cxnSpLocks/>
          </p:cNvCxnSpPr>
          <p:nvPr/>
        </p:nvCxnSpPr>
        <p:spPr>
          <a:xfrm>
            <a:off x="8290008" y="5444192"/>
            <a:ext cx="87431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3FDA1FC-F71D-4291-E162-651BC5CB0531}"/>
              </a:ext>
            </a:extLst>
          </p:cNvPr>
          <p:cNvSpPr txBox="1"/>
          <p:nvPr/>
        </p:nvSpPr>
        <p:spPr>
          <a:xfrm>
            <a:off x="8996680" y="4193893"/>
            <a:ext cx="3078480" cy="400110"/>
          </a:xfrm>
          <a:prstGeom prst="rect">
            <a:avLst/>
          </a:prstGeom>
          <a:noFill/>
        </p:spPr>
        <p:txBody>
          <a:bodyPr wrap="square">
            <a:spAutoFit/>
          </a:bodyPr>
          <a:lstStyle/>
          <a:p>
            <a:r>
              <a:rPr lang="en-US" altLang="ko-KR" sz="2000" dirty="0">
                <a:solidFill>
                  <a:prstClr val="black"/>
                </a:solidFill>
                <a:latin typeface="Arial"/>
              </a:rPr>
              <a:t>Per-pixel radial velocity </a:t>
            </a:r>
          </a:p>
        </p:txBody>
      </p:sp>
      <p:sp>
        <p:nvSpPr>
          <p:cNvPr id="15" name="TextBox 14">
            <a:extLst>
              <a:ext uri="{FF2B5EF4-FFF2-40B4-BE49-F238E27FC236}">
                <a16:creationId xmlns:a16="http://schemas.microsoft.com/office/drawing/2014/main" id="{AF578479-2B66-25A9-2600-A01666A621A4}"/>
              </a:ext>
            </a:extLst>
          </p:cNvPr>
          <p:cNvSpPr txBox="1"/>
          <p:nvPr/>
        </p:nvSpPr>
        <p:spPr>
          <a:xfrm>
            <a:off x="3701707" y="6242773"/>
            <a:ext cx="5343158" cy="523220"/>
          </a:xfrm>
          <a:prstGeom prst="rect">
            <a:avLst/>
          </a:prstGeom>
          <a:noFill/>
        </p:spPr>
        <p:txBody>
          <a:bodyPr wrap="square" rtlCol="0">
            <a:spAutoFit/>
          </a:bodyPr>
          <a:lstStyle/>
          <a:p>
            <a:pPr algn="ctr"/>
            <a:r>
              <a:rPr lang="en-US" altLang="ko-KR" sz="2800" dirty="0">
                <a:solidFill>
                  <a:srgbClr val="42AC73"/>
                </a:solidFill>
                <a:latin typeface="Calibri Light" panose="020F0302020204030204" pitchFamily="34" charset="0"/>
                <a:cs typeface="Calibri Light" panose="020F0302020204030204" pitchFamily="34" charset="0"/>
                <a:sym typeface="Wingdings" panose="05000000000000000000" pitchFamily="2" charset="2"/>
              </a:rPr>
              <a:t> </a:t>
            </a:r>
            <a:r>
              <a:rPr lang="en-US" altLang="ko-KR" sz="2800" b="1" dirty="0">
                <a:solidFill>
                  <a:srgbClr val="00B050"/>
                </a:solidFill>
              </a:rPr>
              <a:t>Physically Accurate</a:t>
            </a:r>
            <a:endParaRPr lang="ko-KR" altLang="en-US" sz="2800" b="1" dirty="0">
              <a:solidFill>
                <a:srgbClr val="00B050"/>
              </a:solidFill>
            </a:endParaRPr>
          </a:p>
        </p:txBody>
      </p:sp>
      <p:grpSp>
        <p:nvGrpSpPr>
          <p:cNvPr id="27" name="그룹 26">
            <a:extLst>
              <a:ext uri="{FF2B5EF4-FFF2-40B4-BE49-F238E27FC236}">
                <a16:creationId xmlns:a16="http://schemas.microsoft.com/office/drawing/2014/main" id="{90A9A276-73C5-3121-5AFF-BAC7AB0A23E1}"/>
              </a:ext>
            </a:extLst>
          </p:cNvPr>
          <p:cNvGrpSpPr/>
          <p:nvPr/>
        </p:nvGrpSpPr>
        <p:grpSpPr>
          <a:xfrm>
            <a:off x="6807279" y="1356736"/>
            <a:ext cx="4134707" cy="2873263"/>
            <a:chOff x="13148841" y="5075613"/>
            <a:chExt cx="3585168" cy="2491381"/>
          </a:xfrm>
        </p:grpSpPr>
        <p:pic>
          <p:nvPicPr>
            <p:cNvPr id="28" name="그림 27">
              <a:extLst>
                <a:ext uri="{FF2B5EF4-FFF2-40B4-BE49-F238E27FC236}">
                  <a16:creationId xmlns:a16="http://schemas.microsoft.com/office/drawing/2014/main" id="{715912BA-4C66-9250-5666-F215389A653D}"/>
                </a:ext>
              </a:extLst>
            </p:cNvPr>
            <p:cNvPicPr>
              <a:picLocks noChangeAspect="1"/>
            </p:cNvPicPr>
            <p:nvPr/>
          </p:nvPicPr>
          <p:blipFill rotWithShape="1">
            <a:blip r:embed="rId10">
              <a:alphaModFix amt="20000"/>
            </a:blip>
            <a:srcRect l="6065" t="3426" r="7720" b="5620"/>
            <a:stretch/>
          </p:blipFill>
          <p:spPr>
            <a:xfrm>
              <a:off x="13148841" y="5075613"/>
              <a:ext cx="2543333" cy="2079347"/>
            </a:xfrm>
            <a:prstGeom prst="rect">
              <a:avLst/>
            </a:prstGeom>
          </p:spPr>
        </p:pic>
        <p:pic>
          <p:nvPicPr>
            <p:cNvPr id="29" name="그림 28">
              <a:extLst>
                <a:ext uri="{FF2B5EF4-FFF2-40B4-BE49-F238E27FC236}">
                  <a16:creationId xmlns:a16="http://schemas.microsoft.com/office/drawing/2014/main" id="{A1F3C5E4-36E5-8BE5-8437-61604E05B705}"/>
                </a:ext>
              </a:extLst>
            </p:cNvPr>
            <p:cNvPicPr>
              <a:picLocks noChangeAspect="1"/>
            </p:cNvPicPr>
            <p:nvPr/>
          </p:nvPicPr>
          <p:blipFill rotWithShape="1">
            <a:blip r:embed="rId10">
              <a:alphaModFix amt="50000"/>
            </a:blip>
            <a:srcRect l="6065" t="3426" r="7720" b="5620"/>
            <a:stretch/>
          </p:blipFill>
          <p:spPr>
            <a:xfrm>
              <a:off x="13503683" y="5212958"/>
              <a:ext cx="2543333" cy="2079347"/>
            </a:xfrm>
            <a:prstGeom prst="rect">
              <a:avLst/>
            </a:prstGeom>
          </p:spPr>
        </p:pic>
        <p:pic>
          <p:nvPicPr>
            <p:cNvPr id="33" name="그림 32">
              <a:extLst>
                <a:ext uri="{FF2B5EF4-FFF2-40B4-BE49-F238E27FC236}">
                  <a16:creationId xmlns:a16="http://schemas.microsoft.com/office/drawing/2014/main" id="{747C0FB5-06DE-E334-910B-F0381387106A}"/>
                </a:ext>
              </a:extLst>
            </p:cNvPr>
            <p:cNvPicPr>
              <a:picLocks noChangeAspect="1"/>
            </p:cNvPicPr>
            <p:nvPr/>
          </p:nvPicPr>
          <p:blipFill rotWithShape="1">
            <a:blip r:embed="rId10">
              <a:alphaModFix amt="75000"/>
            </a:blip>
            <a:srcRect l="6065" t="3426" r="7720" b="5620"/>
            <a:stretch/>
          </p:blipFill>
          <p:spPr>
            <a:xfrm>
              <a:off x="13858525" y="5350303"/>
              <a:ext cx="2543333" cy="2079347"/>
            </a:xfrm>
            <a:prstGeom prst="rect">
              <a:avLst/>
            </a:prstGeom>
          </p:spPr>
        </p:pic>
        <p:pic>
          <p:nvPicPr>
            <p:cNvPr id="35" name="그림 34">
              <a:extLst>
                <a:ext uri="{FF2B5EF4-FFF2-40B4-BE49-F238E27FC236}">
                  <a16:creationId xmlns:a16="http://schemas.microsoft.com/office/drawing/2014/main" id="{A4F4FBC3-4942-2172-E8FE-474A30D9FF24}"/>
                </a:ext>
              </a:extLst>
            </p:cNvPr>
            <p:cNvPicPr>
              <a:picLocks noChangeAspect="1"/>
            </p:cNvPicPr>
            <p:nvPr/>
          </p:nvPicPr>
          <p:blipFill rotWithShape="1">
            <a:blip r:embed="rId10"/>
            <a:srcRect l="6065" t="3426" r="7720" b="5620"/>
            <a:stretch/>
          </p:blipFill>
          <p:spPr>
            <a:xfrm>
              <a:off x="14190676" y="5487647"/>
              <a:ext cx="2543333" cy="2079347"/>
            </a:xfrm>
            <a:prstGeom prst="rect">
              <a:avLst/>
            </a:prstGeom>
          </p:spPr>
        </p:pic>
      </p:grpSp>
      <p:sp>
        <p:nvSpPr>
          <p:cNvPr id="9" name="TextBox 8">
            <a:extLst>
              <a:ext uri="{FF2B5EF4-FFF2-40B4-BE49-F238E27FC236}">
                <a16:creationId xmlns:a16="http://schemas.microsoft.com/office/drawing/2014/main" id="{6DEEC39C-0F09-AA56-438D-807E2358BD10}"/>
              </a:ext>
            </a:extLst>
          </p:cNvPr>
          <p:cNvSpPr txBox="1"/>
          <p:nvPr/>
        </p:nvSpPr>
        <p:spPr>
          <a:xfrm>
            <a:off x="9543473" y="6181217"/>
            <a:ext cx="1660717" cy="646331"/>
          </a:xfrm>
          <a:prstGeom prst="rect">
            <a:avLst/>
          </a:prstGeom>
          <a:noFill/>
        </p:spPr>
        <p:txBody>
          <a:bodyPr wrap="square" rtlCol="0">
            <a:spAutoFit/>
          </a:bodyPr>
          <a:lstStyle/>
          <a:p>
            <a:r>
              <a:rPr lang="en-US" altLang="ko-KR" dirty="0"/>
              <a:t>Red/Blue : radial velocity</a:t>
            </a:r>
            <a:endParaRPr lang="ko-KR" altLang="en-US" dirty="0"/>
          </a:p>
        </p:txBody>
      </p:sp>
      <p:sp>
        <p:nvSpPr>
          <p:cNvPr id="12" name="직사각형 11">
            <a:extLst>
              <a:ext uri="{FF2B5EF4-FFF2-40B4-BE49-F238E27FC236}">
                <a16:creationId xmlns:a16="http://schemas.microsoft.com/office/drawing/2014/main" id="{88068E5F-2DC6-5FB7-5E44-1EA8E414C259}"/>
              </a:ext>
            </a:extLst>
          </p:cNvPr>
          <p:cNvSpPr/>
          <p:nvPr/>
        </p:nvSpPr>
        <p:spPr>
          <a:xfrm>
            <a:off x="4792604" y="4669395"/>
            <a:ext cx="3290609" cy="157337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362066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merged_video">
            <a:hlinkClick r:id="" action="ppaction://media"/>
            <a:extLst>
              <a:ext uri="{FF2B5EF4-FFF2-40B4-BE49-F238E27FC236}">
                <a16:creationId xmlns:a16="http://schemas.microsoft.com/office/drawing/2014/main" id="{EE46F374-4DC0-072D-5641-DCB79CFF5E5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234910" cy="6858000"/>
          </a:xfrm>
          <a:prstGeom prst="rect">
            <a:avLst/>
          </a:prstGeom>
        </p:spPr>
      </p:pic>
      <p:sp>
        <p:nvSpPr>
          <p:cNvPr id="7" name="TextBox 6">
            <a:extLst>
              <a:ext uri="{FF2B5EF4-FFF2-40B4-BE49-F238E27FC236}">
                <a16:creationId xmlns:a16="http://schemas.microsoft.com/office/drawing/2014/main" id="{7AF4E159-B18A-4ADF-B3FF-32D63BD98A54}"/>
              </a:ext>
            </a:extLst>
          </p:cNvPr>
          <p:cNvSpPr txBox="1"/>
          <p:nvPr/>
        </p:nvSpPr>
        <p:spPr>
          <a:xfrm>
            <a:off x="9545320" y="2539809"/>
            <a:ext cx="2385848" cy="830997"/>
          </a:xfrm>
          <a:prstGeom prst="rect">
            <a:avLst/>
          </a:prstGeom>
          <a:noFill/>
        </p:spPr>
        <p:txBody>
          <a:bodyPr wrap="square" rtlCol="0">
            <a:spAutoFit/>
          </a:bodyPr>
          <a:lstStyle/>
          <a:p>
            <a:pPr algn="ctr"/>
            <a:r>
              <a:rPr lang="en-US" altLang="ko-KR" sz="2400" b="1" dirty="0"/>
              <a:t>Standard Rendering</a:t>
            </a:r>
            <a:endParaRPr lang="ko-KR" altLang="en-US" sz="2400" b="1" dirty="0"/>
          </a:p>
        </p:txBody>
      </p:sp>
      <p:sp>
        <p:nvSpPr>
          <p:cNvPr id="8" name="TextBox 7">
            <a:extLst>
              <a:ext uri="{FF2B5EF4-FFF2-40B4-BE49-F238E27FC236}">
                <a16:creationId xmlns:a16="http://schemas.microsoft.com/office/drawing/2014/main" id="{3534ED50-46D4-7887-C017-C090E2EF273F}"/>
              </a:ext>
            </a:extLst>
          </p:cNvPr>
          <p:cNvSpPr txBox="1"/>
          <p:nvPr/>
        </p:nvSpPr>
        <p:spPr>
          <a:xfrm>
            <a:off x="6351226" y="40272"/>
            <a:ext cx="2385848" cy="523220"/>
          </a:xfrm>
          <a:prstGeom prst="rect">
            <a:avLst/>
          </a:prstGeom>
          <a:noFill/>
        </p:spPr>
        <p:txBody>
          <a:bodyPr wrap="square" rtlCol="0">
            <a:spAutoFit/>
          </a:bodyPr>
          <a:lstStyle/>
          <a:p>
            <a:pPr algn="ctr"/>
            <a:r>
              <a:rPr lang="en-US" altLang="ko-KR" sz="2800" b="1" dirty="0">
                <a:solidFill>
                  <a:srgbClr val="FF0000"/>
                </a:solidFill>
              </a:rPr>
              <a:t>Ours</a:t>
            </a:r>
            <a:endParaRPr lang="ko-KR" altLang="en-US" sz="2800" b="1" dirty="0">
              <a:solidFill>
                <a:srgbClr val="FF0000"/>
              </a:solidFill>
            </a:endParaRPr>
          </a:p>
        </p:txBody>
      </p:sp>
      <p:sp>
        <p:nvSpPr>
          <p:cNvPr id="9" name="TextBox 8">
            <a:extLst>
              <a:ext uri="{FF2B5EF4-FFF2-40B4-BE49-F238E27FC236}">
                <a16:creationId xmlns:a16="http://schemas.microsoft.com/office/drawing/2014/main" id="{7B35D481-32FD-5213-66A2-DBFC52CF6208}"/>
              </a:ext>
            </a:extLst>
          </p:cNvPr>
          <p:cNvSpPr txBox="1"/>
          <p:nvPr/>
        </p:nvSpPr>
        <p:spPr>
          <a:xfrm>
            <a:off x="3446692" y="71050"/>
            <a:ext cx="2385848" cy="461665"/>
          </a:xfrm>
          <a:prstGeom prst="rect">
            <a:avLst/>
          </a:prstGeom>
          <a:noFill/>
        </p:spPr>
        <p:txBody>
          <a:bodyPr wrap="square" rtlCol="0">
            <a:spAutoFit/>
          </a:bodyPr>
          <a:lstStyle/>
          <a:p>
            <a:pPr algn="ctr"/>
            <a:r>
              <a:rPr lang="en-US" altLang="ko-KR" sz="2400" b="1" dirty="0"/>
              <a:t>Stratified</a:t>
            </a:r>
            <a:endParaRPr lang="ko-KR" altLang="en-US" sz="2400" b="1" dirty="0"/>
          </a:p>
        </p:txBody>
      </p:sp>
      <p:sp>
        <p:nvSpPr>
          <p:cNvPr id="10" name="TextBox 9">
            <a:extLst>
              <a:ext uri="{FF2B5EF4-FFF2-40B4-BE49-F238E27FC236}">
                <a16:creationId xmlns:a16="http://schemas.microsoft.com/office/drawing/2014/main" id="{DE6578DB-4802-69D8-9915-445D54DDB055}"/>
              </a:ext>
            </a:extLst>
          </p:cNvPr>
          <p:cNvSpPr txBox="1"/>
          <p:nvPr/>
        </p:nvSpPr>
        <p:spPr>
          <a:xfrm>
            <a:off x="385642" y="71050"/>
            <a:ext cx="2385848" cy="461665"/>
          </a:xfrm>
          <a:prstGeom prst="rect">
            <a:avLst/>
          </a:prstGeom>
          <a:noFill/>
        </p:spPr>
        <p:txBody>
          <a:bodyPr wrap="square" rtlCol="0">
            <a:spAutoFit/>
          </a:bodyPr>
          <a:lstStyle/>
          <a:p>
            <a:pPr algn="ctr"/>
            <a:r>
              <a:rPr lang="en-US" altLang="ko-KR" sz="2400" b="1" dirty="0"/>
              <a:t>Uniform</a:t>
            </a:r>
            <a:endParaRPr lang="ko-KR" altLang="en-US" sz="2400" b="1" dirty="0"/>
          </a:p>
        </p:txBody>
      </p:sp>
      <p:sp>
        <p:nvSpPr>
          <p:cNvPr id="11" name="TextBox 10">
            <a:extLst>
              <a:ext uri="{FF2B5EF4-FFF2-40B4-BE49-F238E27FC236}">
                <a16:creationId xmlns:a16="http://schemas.microsoft.com/office/drawing/2014/main" id="{B0DF451B-2CFE-3B70-9048-71D66BB6F0A0}"/>
              </a:ext>
            </a:extLst>
          </p:cNvPr>
          <p:cNvSpPr txBox="1"/>
          <p:nvPr/>
        </p:nvSpPr>
        <p:spPr>
          <a:xfrm>
            <a:off x="2268832" y="6372283"/>
            <a:ext cx="4741568" cy="461665"/>
          </a:xfrm>
          <a:prstGeom prst="rect">
            <a:avLst/>
          </a:prstGeom>
          <a:noFill/>
        </p:spPr>
        <p:txBody>
          <a:bodyPr wrap="square" rtlCol="0">
            <a:spAutoFit/>
          </a:bodyPr>
          <a:lstStyle/>
          <a:p>
            <a:pPr algn="ctr"/>
            <a:r>
              <a:rPr lang="en-US" altLang="ko-KR" sz="2400" b="1" dirty="0"/>
              <a:t>Reconstructed Radial Velocity</a:t>
            </a:r>
            <a:endParaRPr lang="ko-KR" altLang="en-US" sz="2400" b="1" dirty="0"/>
          </a:p>
        </p:txBody>
      </p:sp>
      <p:sp>
        <p:nvSpPr>
          <p:cNvPr id="12" name="TextBox 11">
            <a:extLst>
              <a:ext uri="{FF2B5EF4-FFF2-40B4-BE49-F238E27FC236}">
                <a16:creationId xmlns:a16="http://schemas.microsoft.com/office/drawing/2014/main" id="{302DF2D2-05F2-6BFC-4380-5365B018EA54}"/>
              </a:ext>
            </a:extLst>
          </p:cNvPr>
          <p:cNvSpPr txBox="1"/>
          <p:nvPr/>
        </p:nvSpPr>
        <p:spPr>
          <a:xfrm>
            <a:off x="9627998" y="6027003"/>
            <a:ext cx="2303170" cy="830997"/>
          </a:xfrm>
          <a:prstGeom prst="rect">
            <a:avLst/>
          </a:prstGeom>
          <a:noFill/>
        </p:spPr>
        <p:txBody>
          <a:bodyPr wrap="square" rtlCol="0">
            <a:spAutoFit/>
          </a:bodyPr>
          <a:lstStyle/>
          <a:p>
            <a:pPr algn="ctr"/>
            <a:r>
              <a:rPr lang="en-US" altLang="ko-KR" sz="2400" b="1" dirty="0"/>
              <a:t>GT Radial Velocity</a:t>
            </a:r>
            <a:endParaRPr lang="ko-KR" altLang="en-US" sz="2400" b="1" dirty="0"/>
          </a:p>
        </p:txBody>
      </p:sp>
      <p:sp>
        <p:nvSpPr>
          <p:cNvPr id="13" name="TextBox 12">
            <a:extLst>
              <a:ext uri="{FF2B5EF4-FFF2-40B4-BE49-F238E27FC236}">
                <a16:creationId xmlns:a16="http://schemas.microsoft.com/office/drawing/2014/main" id="{9033A22B-F71F-076E-FA3A-C66B9514E1AF}"/>
              </a:ext>
            </a:extLst>
          </p:cNvPr>
          <p:cNvSpPr txBox="1"/>
          <p:nvPr/>
        </p:nvSpPr>
        <p:spPr>
          <a:xfrm>
            <a:off x="2527912" y="2913275"/>
            <a:ext cx="4223408" cy="461665"/>
          </a:xfrm>
          <a:prstGeom prst="rect">
            <a:avLst/>
          </a:prstGeom>
          <a:noFill/>
        </p:spPr>
        <p:txBody>
          <a:bodyPr wrap="square" rtlCol="0">
            <a:spAutoFit/>
          </a:bodyPr>
          <a:lstStyle/>
          <a:p>
            <a:pPr algn="ctr"/>
            <a:r>
              <a:rPr lang="en-US" altLang="ko-KR" sz="2400" b="1" dirty="0"/>
              <a:t>D-</a:t>
            </a:r>
            <a:r>
              <a:rPr lang="en-US" altLang="ko-KR" sz="2400" b="1" dirty="0" err="1"/>
              <a:t>ToF</a:t>
            </a:r>
            <a:r>
              <a:rPr lang="en-US" altLang="ko-KR" sz="2400" b="1" dirty="0"/>
              <a:t> Measurements</a:t>
            </a:r>
            <a:endParaRPr lang="ko-KR" altLang="en-US" sz="2400" b="1" dirty="0"/>
          </a:p>
        </p:txBody>
      </p:sp>
    </p:spTree>
    <p:extLst>
      <p:ext uri="{BB962C8B-B14F-4D97-AF65-F5344CB8AC3E}">
        <p14:creationId xmlns:p14="http://schemas.microsoft.com/office/powerpoint/2010/main" val="328305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2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vol="80000" mute="1">
                <p:cTn id="12" repeatCount="indefinite" fill="hold" display="0">
                  <p:stCondLst>
                    <p:cond delay="indefinite"/>
                  </p:stCondLst>
                </p:cTn>
                <p:tgtEl>
                  <p:spTgt spid="1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F68BEED-5D23-C6FC-8F7A-F7B4FBA73D76}"/>
              </a:ext>
            </a:extLst>
          </p:cNvPr>
          <p:cNvSpPr>
            <a:spLocks noGrp="1"/>
          </p:cNvSpPr>
          <p:nvPr>
            <p:ph type="title"/>
          </p:nvPr>
        </p:nvSpPr>
        <p:spPr/>
        <p:txBody>
          <a:bodyPr/>
          <a:lstStyle/>
          <a:p>
            <a:r>
              <a:rPr lang="en-US" altLang="ko-KR" dirty="0"/>
              <a:t>Why Physically-based Rendering Required?</a:t>
            </a:r>
            <a:endParaRPr lang="ko-KR" altLang="en-US" dirty="0"/>
          </a:p>
        </p:txBody>
      </p:sp>
      <p:sp>
        <p:nvSpPr>
          <p:cNvPr id="4" name="슬라이드 번호 개체 틀 3">
            <a:extLst>
              <a:ext uri="{FF2B5EF4-FFF2-40B4-BE49-F238E27FC236}">
                <a16:creationId xmlns:a16="http://schemas.microsoft.com/office/drawing/2014/main" id="{524B6F92-E86D-ABE7-9E89-A646CAE5F898}"/>
              </a:ext>
            </a:extLst>
          </p:cNvPr>
          <p:cNvSpPr>
            <a:spLocks noGrp="1"/>
          </p:cNvSpPr>
          <p:nvPr>
            <p:ph type="sldNum" sz="quarter" idx="12"/>
          </p:nvPr>
        </p:nvSpPr>
        <p:spPr/>
        <p:txBody>
          <a:bodyPr/>
          <a:lstStyle/>
          <a:p>
            <a:fld id="{8DF240CA-39A6-8942-A819-E48F9D8A9D50}" type="slidenum">
              <a:rPr lang="en-KR" smtClean="0"/>
              <a:pPr/>
              <a:t>10</a:t>
            </a:fld>
            <a:endParaRPr lang="en-KR"/>
          </a:p>
        </p:txBody>
      </p:sp>
      <p:pic>
        <p:nvPicPr>
          <p:cNvPr id="21" name="그림 20">
            <a:extLst>
              <a:ext uri="{FF2B5EF4-FFF2-40B4-BE49-F238E27FC236}">
                <a16:creationId xmlns:a16="http://schemas.microsoft.com/office/drawing/2014/main" id="{D2EB8B1B-3AEA-5802-4DDB-9541556FF0C6}"/>
              </a:ext>
            </a:extLst>
          </p:cNvPr>
          <p:cNvPicPr>
            <a:picLocks noChangeAspect="1"/>
          </p:cNvPicPr>
          <p:nvPr/>
        </p:nvPicPr>
        <p:blipFill rotWithShape="1">
          <a:blip r:embed="rId4"/>
          <a:srcRect l="12939" t="20001" r="25771" b="19139"/>
          <a:stretch/>
        </p:blipFill>
        <p:spPr>
          <a:xfrm>
            <a:off x="6464196" y="1072231"/>
            <a:ext cx="2700124" cy="2681176"/>
          </a:xfrm>
          <a:prstGeom prst="rect">
            <a:avLst/>
          </a:prstGeom>
        </p:spPr>
      </p:pic>
      <p:pic>
        <p:nvPicPr>
          <p:cNvPr id="29" name="그림 28">
            <a:extLst>
              <a:ext uri="{FF2B5EF4-FFF2-40B4-BE49-F238E27FC236}">
                <a16:creationId xmlns:a16="http://schemas.microsoft.com/office/drawing/2014/main" id="{C16D232F-09B1-8F1E-ED19-7B581A21261A}"/>
              </a:ext>
            </a:extLst>
          </p:cNvPr>
          <p:cNvPicPr>
            <a:picLocks noChangeAspect="1"/>
          </p:cNvPicPr>
          <p:nvPr/>
        </p:nvPicPr>
        <p:blipFill rotWithShape="1">
          <a:blip r:embed="rId5"/>
          <a:srcRect l="12879" t="20001" r="25830" b="19139"/>
          <a:stretch/>
        </p:blipFill>
        <p:spPr>
          <a:xfrm>
            <a:off x="6464196" y="4028708"/>
            <a:ext cx="2700124" cy="2681176"/>
          </a:xfrm>
          <a:prstGeom prst="rect">
            <a:avLst/>
          </a:prstGeom>
        </p:spPr>
      </p:pic>
      <p:sp>
        <p:nvSpPr>
          <p:cNvPr id="30" name="TextBox 29">
            <a:extLst>
              <a:ext uri="{FF2B5EF4-FFF2-40B4-BE49-F238E27FC236}">
                <a16:creationId xmlns:a16="http://schemas.microsoft.com/office/drawing/2014/main" id="{5EAC5D34-9894-740D-A2AA-18B761C9B945}"/>
              </a:ext>
            </a:extLst>
          </p:cNvPr>
          <p:cNvSpPr txBox="1"/>
          <p:nvPr/>
        </p:nvSpPr>
        <p:spPr>
          <a:xfrm>
            <a:off x="9164320" y="4888432"/>
            <a:ext cx="2244867" cy="830997"/>
          </a:xfrm>
          <a:prstGeom prst="rect">
            <a:avLst/>
          </a:prstGeom>
          <a:noFill/>
        </p:spPr>
        <p:txBody>
          <a:bodyPr wrap="square" rtlCol="0">
            <a:spAutoFit/>
          </a:bodyPr>
          <a:lstStyle/>
          <a:p>
            <a:pPr marL="342900" indent="-342900" algn="ctr">
              <a:buFont typeface="Wingdings" panose="05000000000000000000" pitchFamily="2" charset="2"/>
              <a:buChar char="ü"/>
            </a:pPr>
            <a:r>
              <a:rPr lang="en-US" altLang="ko-KR" sz="2400" b="1" dirty="0">
                <a:solidFill>
                  <a:srgbClr val="00B050"/>
                </a:solidFill>
                <a:latin typeface="+mj-lt"/>
              </a:rPr>
              <a:t>Physically Accurate</a:t>
            </a:r>
            <a:endParaRPr lang="ko-KR" altLang="en-US" sz="2400" b="1" dirty="0">
              <a:solidFill>
                <a:srgbClr val="00B050"/>
              </a:solidFill>
              <a:latin typeface="+mj-lt"/>
            </a:endParaRPr>
          </a:p>
        </p:txBody>
      </p:sp>
      <p:sp>
        <p:nvSpPr>
          <p:cNvPr id="31" name="TextBox 30">
            <a:extLst>
              <a:ext uri="{FF2B5EF4-FFF2-40B4-BE49-F238E27FC236}">
                <a16:creationId xmlns:a16="http://schemas.microsoft.com/office/drawing/2014/main" id="{5E633876-CEF1-A142-03C5-DB230D35955B}"/>
              </a:ext>
            </a:extLst>
          </p:cNvPr>
          <p:cNvSpPr txBox="1"/>
          <p:nvPr/>
        </p:nvSpPr>
        <p:spPr>
          <a:xfrm>
            <a:off x="9122610" y="1954110"/>
            <a:ext cx="2518637" cy="830997"/>
          </a:xfrm>
          <a:prstGeom prst="rect">
            <a:avLst/>
          </a:prstGeom>
          <a:noFill/>
        </p:spPr>
        <p:txBody>
          <a:bodyPr wrap="square" rtlCol="0">
            <a:spAutoFit/>
          </a:bodyPr>
          <a:lstStyle/>
          <a:p>
            <a:pPr marL="342900" indent="-342900" algn="ctr">
              <a:buFont typeface="Wingdings" panose="05000000000000000000" pitchFamily="2" charset="2"/>
              <a:buChar char="û"/>
            </a:pPr>
            <a:r>
              <a:rPr lang="en-US" altLang="ko-KR" sz="2400" b="1" dirty="0">
                <a:solidFill>
                  <a:srgbClr val="FF0000"/>
                </a:solidFill>
                <a:latin typeface="+mj-lt"/>
                <a:cs typeface="Calibri Light" panose="020F0302020204030204" pitchFamily="34" charset="0"/>
                <a:sym typeface="Wingdings" panose="05000000000000000000" pitchFamily="2" charset="2"/>
              </a:rPr>
              <a:t>Physically Not Accurate</a:t>
            </a:r>
            <a:endParaRPr lang="ko-KR" altLang="en-US" sz="2400" b="1" dirty="0">
              <a:solidFill>
                <a:srgbClr val="00B050"/>
              </a:solidFill>
              <a:latin typeface="+mj-lt"/>
            </a:endParaRPr>
          </a:p>
        </p:txBody>
      </p:sp>
      <p:grpSp>
        <p:nvGrpSpPr>
          <p:cNvPr id="71" name="그룹 70">
            <a:extLst>
              <a:ext uri="{FF2B5EF4-FFF2-40B4-BE49-F238E27FC236}">
                <a16:creationId xmlns:a16="http://schemas.microsoft.com/office/drawing/2014/main" id="{456D3EA3-E72C-6287-BF89-D2BD944460F2}"/>
              </a:ext>
            </a:extLst>
          </p:cNvPr>
          <p:cNvGrpSpPr/>
          <p:nvPr/>
        </p:nvGrpSpPr>
        <p:grpSpPr>
          <a:xfrm>
            <a:off x="1002049" y="1092811"/>
            <a:ext cx="5188481" cy="2667970"/>
            <a:chOff x="1002049" y="1092811"/>
            <a:chExt cx="5188481" cy="2667970"/>
          </a:xfrm>
        </p:grpSpPr>
        <p:pic>
          <p:nvPicPr>
            <p:cNvPr id="48" name="Picture 6" descr="Sine Wave – Sean P. Lawlor">
              <a:extLst>
                <a:ext uri="{FF2B5EF4-FFF2-40B4-BE49-F238E27FC236}">
                  <a16:creationId xmlns:a16="http://schemas.microsoft.com/office/drawing/2014/main" id="{F60A8CFD-7ACD-9B80-AFCE-A984B31CB3A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9585159">
              <a:off x="2306545" y="2505241"/>
              <a:ext cx="2120498" cy="41369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6" descr="Sine Wave – Sean P. Lawlor">
              <a:extLst>
                <a:ext uri="{FF2B5EF4-FFF2-40B4-BE49-F238E27FC236}">
                  <a16:creationId xmlns:a16="http://schemas.microsoft.com/office/drawing/2014/main" id="{C2C30EEF-856D-C8E4-0747-51477401289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645283">
              <a:off x="2260959" y="1822116"/>
              <a:ext cx="2120498" cy="4136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Red Led Icon On White Background Led Sign Light Emitting Diode Flat Style  Led Stock Illustration - Download Image Now - iStock">
              <a:extLst>
                <a:ext uri="{FF2B5EF4-FFF2-40B4-BE49-F238E27FC236}">
                  <a16:creationId xmlns:a16="http://schemas.microsoft.com/office/drawing/2014/main" id="{04AD993C-C199-D2EA-E5FF-96CA4ECA87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3428" y="1442432"/>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ree Camera Clipart Transparent Background, Download Free Camera Clipart  Transparent Background png images, Free ClipArts on Clipart Library">
              <a:extLst>
                <a:ext uri="{FF2B5EF4-FFF2-40B4-BE49-F238E27FC236}">
                  <a16:creationId xmlns:a16="http://schemas.microsoft.com/office/drawing/2014/main" id="{3FA7339E-4E02-7048-BB06-3BCB092340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2049" y="2459537"/>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직선 화살표 연결선 17">
              <a:extLst>
                <a:ext uri="{FF2B5EF4-FFF2-40B4-BE49-F238E27FC236}">
                  <a16:creationId xmlns:a16="http://schemas.microsoft.com/office/drawing/2014/main" id="{D51B5879-010A-D351-DB4A-9BC1170A1809}"/>
                </a:ext>
              </a:extLst>
            </p:cNvPr>
            <p:cNvCxnSpPr>
              <a:cxnSpLocks/>
            </p:cNvCxnSpPr>
            <p:nvPr/>
          </p:nvCxnSpPr>
          <p:spPr>
            <a:xfrm>
              <a:off x="2275303" y="1829106"/>
              <a:ext cx="2242038" cy="458993"/>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19" name="직선 화살표 연결선 18">
              <a:extLst>
                <a:ext uri="{FF2B5EF4-FFF2-40B4-BE49-F238E27FC236}">
                  <a16:creationId xmlns:a16="http://schemas.microsoft.com/office/drawing/2014/main" id="{BCB6A5B5-88D3-0F29-FE65-75811ADFD5E2}"/>
                </a:ext>
              </a:extLst>
            </p:cNvPr>
            <p:cNvCxnSpPr>
              <a:cxnSpLocks/>
            </p:cNvCxnSpPr>
            <p:nvPr/>
          </p:nvCxnSpPr>
          <p:spPr>
            <a:xfrm flipH="1">
              <a:off x="2275303" y="2316445"/>
              <a:ext cx="2242038" cy="734030"/>
            </a:xfrm>
            <a:prstGeom prst="straightConnector1">
              <a:avLst/>
            </a:prstGeom>
            <a:noFill/>
            <a:ln w="38100" cap="flat" cmpd="sng" algn="ctr">
              <a:solidFill>
                <a:schemeClr val="accent1">
                  <a:lumMod val="75000"/>
                </a:schemeClr>
              </a:solidFill>
              <a:prstDash val="solid"/>
              <a:miter lim="800000"/>
              <a:tailEnd type="triangle"/>
            </a:ln>
            <a:effectLst/>
          </p:spPr>
        </p:cxnSp>
        <p:sp>
          <p:nvSpPr>
            <p:cNvPr id="52" name="TextBox 51">
              <a:extLst>
                <a:ext uri="{FF2B5EF4-FFF2-40B4-BE49-F238E27FC236}">
                  <a16:creationId xmlns:a16="http://schemas.microsoft.com/office/drawing/2014/main" id="{1EA0DDD0-86C0-3142-DE0A-C95C6CB4A0F1}"/>
                </a:ext>
              </a:extLst>
            </p:cNvPr>
            <p:cNvSpPr txBox="1"/>
            <p:nvPr/>
          </p:nvSpPr>
          <p:spPr>
            <a:xfrm>
              <a:off x="2275303" y="1092811"/>
              <a:ext cx="1985990" cy="430887"/>
            </a:xfrm>
            <a:prstGeom prst="rect">
              <a:avLst/>
            </a:prstGeom>
            <a:noFill/>
          </p:spPr>
          <p:txBody>
            <a:bodyPr wrap="square">
              <a:spAutoFit/>
            </a:bodyPr>
            <a:lstStyle/>
            <a:p>
              <a:pPr algn="ctr"/>
              <a:r>
                <a:rPr lang="en-US" altLang="ko-KR" sz="2200" dirty="0"/>
                <a:t>[Heide, 2015]</a:t>
              </a:r>
              <a:endParaRPr lang="ko-KR" altLang="en-US" sz="2200" dirty="0"/>
            </a:p>
          </p:txBody>
        </p:sp>
        <p:sp>
          <p:nvSpPr>
            <p:cNvPr id="53" name="TextBox 52">
              <a:extLst>
                <a:ext uri="{FF2B5EF4-FFF2-40B4-BE49-F238E27FC236}">
                  <a16:creationId xmlns:a16="http://schemas.microsoft.com/office/drawing/2014/main" id="{601167C2-A51E-5151-55E3-3710FA88388B}"/>
                </a:ext>
              </a:extLst>
            </p:cNvPr>
            <p:cNvSpPr txBox="1"/>
            <p:nvPr/>
          </p:nvSpPr>
          <p:spPr>
            <a:xfrm>
              <a:off x="2087507" y="3329894"/>
              <a:ext cx="2921102" cy="430887"/>
            </a:xfrm>
            <a:prstGeom prst="rect">
              <a:avLst/>
            </a:prstGeom>
            <a:noFill/>
          </p:spPr>
          <p:txBody>
            <a:bodyPr wrap="square">
              <a:spAutoFit/>
            </a:bodyPr>
            <a:lstStyle/>
            <a:p>
              <a:pPr algn="ctr"/>
              <a:r>
                <a:rPr lang="en-US" altLang="ko-KR" sz="2200" b="1" dirty="0"/>
                <a:t>Single-bounce</a:t>
              </a:r>
              <a:endParaRPr lang="ko-KR" altLang="en-US" sz="2200" b="1" dirty="0"/>
            </a:p>
          </p:txBody>
        </p:sp>
        <p:grpSp>
          <p:nvGrpSpPr>
            <p:cNvPr id="55" name="그룹 54">
              <a:extLst>
                <a:ext uri="{FF2B5EF4-FFF2-40B4-BE49-F238E27FC236}">
                  <a16:creationId xmlns:a16="http://schemas.microsoft.com/office/drawing/2014/main" id="{675FC16B-1525-E613-0FC9-05A742223207}"/>
                </a:ext>
              </a:extLst>
            </p:cNvPr>
            <p:cNvGrpSpPr/>
            <p:nvPr/>
          </p:nvGrpSpPr>
          <p:grpSpPr>
            <a:xfrm>
              <a:off x="3620344" y="1425594"/>
              <a:ext cx="2570186" cy="1786057"/>
              <a:chOff x="13148841" y="5075613"/>
              <a:chExt cx="3585168" cy="2491381"/>
            </a:xfrm>
          </p:grpSpPr>
          <p:pic>
            <p:nvPicPr>
              <p:cNvPr id="59" name="그림 58">
                <a:extLst>
                  <a:ext uri="{FF2B5EF4-FFF2-40B4-BE49-F238E27FC236}">
                    <a16:creationId xmlns:a16="http://schemas.microsoft.com/office/drawing/2014/main" id="{B3A59C32-1CB9-0429-2A02-7E141A431C3A}"/>
                  </a:ext>
                </a:extLst>
              </p:cNvPr>
              <p:cNvPicPr>
                <a:picLocks noChangeAspect="1"/>
              </p:cNvPicPr>
              <p:nvPr/>
            </p:nvPicPr>
            <p:blipFill rotWithShape="1">
              <a:blip r:embed="rId9">
                <a:alphaModFix amt="20000"/>
              </a:blip>
              <a:srcRect l="6065" t="3426" r="7720" b="5620"/>
              <a:stretch/>
            </p:blipFill>
            <p:spPr>
              <a:xfrm>
                <a:off x="13148841" y="5075613"/>
                <a:ext cx="2543333" cy="2079347"/>
              </a:xfrm>
              <a:prstGeom prst="rect">
                <a:avLst/>
              </a:prstGeom>
            </p:spPr>
          </p:pic>
          <p:pic>
            <p:nvPicPr>
              <p:cNvPr id="60" name="그림 59">
                <a:extLst>
                  <a:ext uri="{FF2B5EF4-FFF2-40B4-BE49-F238E27FC236}">
                    <a16:creationId xmlns:a16="http://schemas.microsoft.com/office/drawing/2014/main" id="{20D34D49-7705-FB5E-AE85-C1B4D4E03E53}"/>
                  </a:ext>
                </a:extLst>
              </p:cNvPr>
              <p:cNvPicPr>
                <a:picLocks noChangeAspect="1"/>
              </p:cNvPicPr>
              <p:nvPr/>
            </p:nvPicPr>
            <p:blipFill rotWithShape="1">
              <a:blip r:embed="rId9">
                <a:alphaModFix amt="50000"/>
              </a:blip>
              <a:srcRect l="6065" t="3426" r="7720" b="5620"/>
              <a:stretch/>
            </p:blipFill>
            <p:spPr>
              <a:xfrm>
                <a:off x="13503683" y="5212958"/>
                <a:ext cx="2543333" cy="2079347"/>
              </a:xfrm>
              <a:prstGeom prst="rect">
                <a:avLst/>
              </a:prstGeom>
            </p:spPr>
          </p:pic>
          <p:pic>
            <p:nvPicPr>
              <p:cNvPr id="61" name="그림 60">
                <a:extLst>
                  <a:ext uri="{FF2B5EF4-FFF2-40B4-BE49-F238E27FC236}">
                    <a16:creationId xmlns:a16="http://schemas.microsoft.com/office/drawing/2014/main" id="{A682F664-7A85-4A49-22FB-2819D3C5B393}"/>
                  </a:ext>
                </a:extLst>
              </p:cNvPr>
              <p:cNvPicPr>
                <a:picLocks noChangeAspect="1"/>
              </p:cNvPicPr>
              <p:nvPr/>
            </p:nvPicPr>
            <p:blipFill rotWithShape="1">
              <a:blip r:embed="rId9">
                <a:alphaModFix amt="75000"/>
              </a:blip>
              <a:srcRect l="6065" t="3426" r="7720" b="5620"/>
              <a:stretch/>
            </p:blipFill>
            <p:spPr>
              <a:xfrm>
                <a:off x="13858525" y="5350303"/>
                <a:ext cx="2543333" cy="2079347"/>
              </a:xfrm>
              <a:prstGeom prst="rect">
                <a:avLst/>
              </a:prstGeom>
            </p:spPr>
          </p:pic>
          <p:pic>
            <p:nvPicPr>
              <p:cNvPr id="62" name="그림 61">
                <a:extLst>
                  <a:ext uri="{FF2B5EF4-FFF2-40B4-BE49-F238E27FC236}">
                    <a16:creationId xmlns:a16="http://schemas.microsoft.com/office/drawing/2014/main" id="{5548156F-326D-C796-F683-CE3CA41287BF}"/>
                  </a:ext>
                </a:extLst>
              </p:cNvPr>
              <p:cNvPicPr>
                <a:picLocks noChangeAspect="1"/>
              </p:cNvPicPr>
              <p:nvPr/>
            </p:nvPicPr>
            <p:blipFill rotWithShape="1">
              <a:blip r:embed="rId9"/>
              <a:srcRect l="6065" t="3426" r="7720" b="5620"/>
              <a:stretch/>
            </p:blipFill>
            <p:spPr>
              <a:xfrm>
                <a:off x="14190676" y="5487647"/>
                <a:ext cx="2543333" cy="2079347"/>
              </a:xfrm>
              <a:prstGeom prst="rect">
                <a:avLst/>
              </a:prstGeom>
            </p:spPr>
          </p:pic>
        </p:grpSp>
      </p:grpSp>
      <p:grpSp>
        <p:nvGrpSpPr>
          <p:cNvPr id="72" name="그룹 71">
            <a:extLst>
              <a:ext uri="{FF2B5EF4-FFF2-40B4-BE49-F238E27FC236}">
                <a16:creationId xmlns:a16="http://schemas.microsoft.com/office/drawing/2014/main" id="{AAA96F6E-E59C-CA73-809D-179742B3D4C4}"/>
              </a:ext>
            </a:extLst>
          </p:cNvPr>
          <p:cNvGrpSpPr/>
          <p:nvPr/>
        </p:nvGrpSpPr>
        <p:grpSpPr>
          <a:xfrm>
            <a:off x="907168" y="3969707"/>
            <a:ext cx="5283362" cy="2702382"/>
            <a:chOff x="907168" y="3969707"/>
            <a:chExt cx="5283362" cy="2702382"/>
          </a:xfrm>
        </p:grpSpPr>
        <p:pic>
          <p:nvPicPr>
            <p:cNvPr id="65" name="Picture 6" descr="Sine Wave – Sean P. Lawlor">
              <a:extLst>
                <a:ext uri="{FF2B5EF4-FFF2-40B4-BE49-F238E27FC236}">
                  <a16:creationId xmlns:a16="http://schemas.microsoft.com/office/drawing/2014/main" id="{3480ADCE-ADB2-547F-10B0-F10E4AE9EF3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3865028">
              <a:off x="3769929" y="4562697"/>
              <a:ext cx="981185" cy="24216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Sine Wave – Sean P. Lawlor">
              <a:extLst>
                <a:ext uri="{FF2B5EF4-FFF2-40B4-BE49-F238E27FC236}">
                  <a16:creationId xmlns:a16="http://schemas.microsoft.com/office/drawing/2014/main" id="{E7077A1A-2220-A00A-6121-A02CCF87033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2700000">
              <a:off x="3126248" y="4559343"/>
              <a:ext cx="1421441" cy="24216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Sine Wave – Sean P. Lawlor">
              <a:extLst>
                <a:ext uri="{FF2B5EF4-FFF2-40B4-BE49-F238E27FC236}">
                  <a16:creationId xmlns:a16="http://schemas.microsoft.com/office/drawing/2014/main" id="{B872B0D2-6B56-F2CC-2BB0-A8D0530A56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20700000">
              <a:off x="2202866" y="4354063"/>
              <a:ext cx="1792271" cy="24216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Sine Wave – Sean P. Lawlor">
              <a:extLst>
                <a:ext uri="{FF2B5EF4-FFF2-40B4-BE49-F238E27FC236}">
                  <a16:creationId xmlns:a16="http://schemas.microsoft.com/office/drawing/2014/main" id="{96D62949-BBC3-B12C-596B-8BE6AF0D9B1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20227170">
              <a:off x="2119099" y="4318077"/>
              <a:ext cx="1247961" cy="242169"/>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6" descr="Sine Wave – Sean P. Lawlor">
              <a:extLst>
                <a:ext uri="{FF2B5EF4-FFF2-40B4-BE49-F238E27FC236}">
                  <a16:creationId xmlns:a16="http://schemas.microsoft.com/office/drawing/2014/main" id="{061ED6A4-9D3B-9127-45BD-B5E88C77376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9585159">
              <a:off x="2306545" y="5394775"/>
              <a:ext cx="2120498" cy="413696"/>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6" descr="Sine Wave – Sean P. Lawlor">
              <a:extLst>
                <a:ext uri="{FF2B5EF4-FFF2-40B4-BE49-F238E27FC236}">
                  <a16:creationId xmlns:a16="http://schemas.microsoft.com/office/drawing/2014/main" id="{7DDDA948-3ADE-F911-E534-920E463EA48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rot="645283">
              <a:off x="2260959" y="4711650"/>
              <a:ext cx="2120498" cy="41369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d Led Icon On White Background Led Sign Light Emitting Diode Flat Style  Led Stock Illustration - Download Image Now - iStock">
              <a:extLst>
                <a:ext uri="{FF2B5EF4-FFF2-40B4-BE49-F238E27FC236}">
                  <a16:creationId xmlns:a16="http://schemas.microsoft.com/office/drawing/2014/main" id="{7B96F5A3-3787-2155-21DB-0F52169491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8547" y="4308947"/>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Free Camera Clipart Transparent Background, Download Free Camera Clipart  Transparent Background png images, Free ClipArts on Clipart Library">
              <a:extLst>
                <a:ext uri="{FF2B5EF4-FFF2-40B4-BE49-F238E27FC236}">
                  <a16:creationId xmlns:a16="http://schemas.microsoft.com/office/drawing/2014/main" id="{8D56AD6C-F8F5-BD3E-03B1-54BD53391D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7168" y="5326052"/>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직선 화살표 연결선 23">
              <a:extLst>
                <a:ext uri="{FF2B5EF4-FFF2-40B4-BE49-F238E27FC236}">
                  <a16:creationId xmlns:a16="http://schemas.microsoft.com/office/drawing/2014/main" id="{0160EA33-F009-E9BF-45C9-715E3FC4EA56}"/>
                </a:ext>
              </a:extLst>
            </p:cNvPr>
            <p:cNvCxnSpPr>
              <a:cxnSpLocks/>
            </p:cNvCxnSpPr>
            <p:nvPr/>
          </p:nvCxnSpPr>
          <p:spPr>
            <a:xfrm>
              <a:off x="2180422" y="4695621"/>
              <a:ext cx="2242038" cy="458993"/>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25" name="직선 화살표 연결선 24">
              <a:extLst>
                <a:ext uri="{FF2B5EF4-FFF2-40B4-BE49-F238E27FC236}">
                  <a16:creationId xmlns:a16="http://schemas.microsoft.com/office/drawing/2014/main" id="{4C603CF7-7789-527E-CEA4-B5CCD1DDC33D}"/>
                </a:ext>
              </a:extLst>
            </p:cNvPr>
            <p:cNvCxnSpPr>
              <a:cxnSpLocks/>
            </p:cNvCxnSpPr>
            <p:nvPr/>
          </p:nvCxnSpPr>
          <p:spPr>
            <a:xfrm flipH="1">
              <a:off x="2180422" y="5182960"/>
              <a:ext cx="2242038" cy="734030"/>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27" name="직선 연결선 26">
              <a:extLst>
                <a:ext uri="{FF2B5EF4-FFF2-40B4-BE49-F238E27FC236}">
                  <a16:creationId xmlns:a16="http://schemas.microsoft.com/office/drawing/2014/main" id="{E02622D4-30B9-FBF3-5923-36F2D166AEAB}"/>
                </a:ext>
              </a:extLst>
            </p:cNvPr>
            <p:cNvCxnSpPr/>
            <p:nvPr/>
          </p:nvCxnSpPr>
          <p:spPr>
            <a:xfrm>
              <a:off x="2333394" y="4174770"/>
              <a:ext cx="198199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cxnSp>
          <p:nvCxnSpPr>
            <p:cNvPr id="28" name="직선 화살표 연결선 27">
              <a:extLst>
                <a:ext uri="{FF2B5EF4-FFF2-40B4-BE49-F238E27FC236}">
                  <a16:creationId xmlns:a16="http://schemas.microsoft.com/office/drawing/2014/main" id="{F2F326B6-C852-7BC5-01BD-0063AFA06C5E}"/>
                </a:ext>
              </a:extLst>
            </p:cNvPr>
            <p:cNvCxnSpPr>
              <a:cxnSpLocks/>
            </p:cNvCxnSpPr>
            <p:nvPr/>
          </p:nvCxnSpPr>
          <p:spPr>
            <a:xfrm flipV="1">
              <a:off x="2204228" y="4164708"/>
              <a:ext cx="1120161" cy="520851"/>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32" name="직선 화살표 연결선 31">
              <a:extLst>
                <a:ext uri="{FF2B5EF4-FFF2-40B4-BE49-F238E27FC236}">
                  <a16:creationId xmlns:a16="http://schemas.microsoft.com/office/drawing/2014/main" id="{F7407CF5-8B7C-4EBB-CAC8-F4A22C2AEAC2}"/>
                </a:ext>
              </a:extLst>
            </p:cNvPr>
            <p:cNvCxnSpPr>
              <a:cxnSpLocks/>
            </p:cNvCxnSpPr>
            <p:nvPr/>
          </p:nvCxnSpPr>
          <p:spPr>
            <a:xfrm>
              <a:off x="3324389" y="4198234"/>
              <a:ext cx="1098071" cy="956380"/>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35" name="직선 화살표 연결선 34">
              <a:extLst>
                <a:ext uri="{FF2B5EF4-FFF2-40B4-BE49-F238E27FC236}">
                  <a16:creationId xmlns:a16="http://schemas.microsoft.com/office/drawing/2014/main" id="{CD759475-C39C-A63D-AC97-A59CC91C148E}"/>
                </a:ext>
              </a:extLst>
            </p:cNvPr>
            <p:cNvCxnSpPr>
              <a:cxnSpLocks/>
            </p:cNvCxnSpPr>
            <p:nvPr/>
          </p:nvCxnSpPr>
          <p:spPr>
            <a:xfrm flipV="1">
              <a:off x="2204228" y="4174770"/>
              <a:ext cx="1859240" cy="534252"/>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38" name="직선 화살표 연결선 37">
              <a:extLst>
                <a:ext uri="{FF2B5EF4-FFF2-40B4-BE49-F238E27FC236}">
                  <a16:creationId xmlns:a16="http://schemas.microsoft.com/office/drawing/2014/main" id="{E2B6990B-E012-EA1D-AE22-2F9AC605FB4F}"/>
                </a:ext>
              </a:extLst>
            </p:cNvPr>
            <p:cNvCxnSpPr>
              <a:cxnSpLocks/>
            </p:cNvCxnSpPr>
            <p:nvPr/>
          </p:nvCxnSpPr>
          <p:spPr>
            <a:xfrm>
              <a:off x="4063468" y="4251602"/>
              <a:ext cx="381082" cy="887993"/>
            </a:xfrm>
            <a:prstGeom prst="straightConnector1">
              <a:avLst/>
            </a:prstGeom>
            <a:noFill/>
            <a:ln w="38100" cap="flat" cmpd="sng" algn="ctr">
              <a:solidFill>
                <a:schemeClr val="accent1">
                  <a:lumMod val="75000"/>
                </a:schemeClr>
              </a:solidFill>
              <a:prstDash val="solid"/>
              <a:miter lim="800000"/>
              <a:tailEnd type="triangle"/>
            </a:ln>
            <a:effectLst/>
          </p:spPr>
        </p:cxnSp>
        <p:sp>
          <p:nvSpPr>
            <p:cNvPr id="54" name="TextBox 53">
              <a:extLst>
                <a:ext uri="{FF2B5EF4-FFF2-40B4-BE49-F238E27FC236}">
                  <a16:creationId xmlns:a16="http://schemas.microsoft.com/office/drawing/2014/main" id="{02B8FDBD-EF67-F467-701F-2D4203806506}"/>
                </a:ext>
              </a:extLst>
            </p:cNvPr>
            <p:cNvSpPr txBox="1"/>
            <p:nvPr/>
          </p:nvSpPr>
          <p:spPr>
            <a:xfrm>
              <a:off x="2108263" y="6241202"/>
              <a:ext cx="2921102" cy="430887"/>
            </a:xfrm>
            <a:prstGeom prst="rect">
              <a:avLst/>
            </a:prstGeom>
            <a:noFill/>
          </p:spPr>
          <p:txBody>
            <a:bodyPr wrap="square">
              <a:spAutoFit/>
            </a:bodyPr>
            <a:lstStyle/>
            <a:p>
              <a:pPr algn="ctr"/>
              <a:r>
                <a:rPr lang="en-US" altLang="ko-KR" sz="2200" b="1" dirty="0"/>
                <a:t>Multi-bounce</a:t>
              </a:r>
              <a:endParaRPr lang="ko-KR" altLang="en-US" sz="2200" b="1" dirty="0"/>
            </a:p>
          </p:txBody>
        </p:sp>
        <p:grpSp>
          <p:nvGrpSpPr>
            <p:cNvPr id="63" name="그룹 62">
              <a:extLst>
                <a:ext uri="{FF2B5EF4-FFF2-40B4-BE49-F238E27FC236}">
                  <a16:creationId xmlns:a16="http://schemas.microsoft.com/office/drawing/2014/main" id="{E247E7BC-0832-C039-8317-C3EEF471EB5B}"/>
                </a:ext>
              </a:extLst>
            </p:cNvPr>
            <p:cNvGrpSpPr/>
            <p:nvPr/>
          </p:nvGrpSpPr>
          <p:grpSpPr>
            <a:xfrm>
              <a:off x="3620344" y="4320579"/>
              <a:ext cx="2570186" cy="1786057"/>
              <a:chOff x="13148841" y="5075613"/>
              <a:chExt cx="3585168" cy="2491381"/>
            </a:xfrm>
          </p:grpSpPr>
          <p:pic>
            <p:nvPicPr>
              <p:cNvPr id="64" name="그림 63">
                <a:extLst>
                  <a:ext uri="{FF2B5EF4-FFF2-40B4-BE49-F238E27FC236}">
                    <a16:creationId xmlns:a16="http://schemas.microsoft.com/office/drawing/2014/main" id="{C13128C5-51BC-CDCC-EC26-A279C11ED5E7}"/>
                  </a:ext>
                </a:extLst>
              </p:cNvPr>
              <p:cNvPicPr>
                <a:picLocks noChangeAspect="1"/>
              </p:cNvPicPr>
              <p:nvPr/>
            </p:nvPicPr>
            <p:blipFill rotWithShape="1">
              <a:blip r:embed="rId9">
                <a:alphaModFix amt="20000"/>
              </a:blip>
              <a:srcRect l="6065" t="3426" r="7720" b="5620"/>
              <a:stretch/>
            </p:blipFill>
            <p:spPr>
              <a:xfrm>
                <a:off x="13148841" y="5075613"/>
                <a:ext cx="2543333" cy="2079347"/>
              </a:xfrm>
              <a:prstGeom prst="rect">
                <a:avLst/>
              </a:prstGeom>
            </p:spPr>
          </p:pic>
          <p:pic>
            <p:nvPicPr>
              <p:cNvPr id="68" name="그림 67">
                <a:extLst>
                  <a:ext uri="{FF2B5EF4-FFF2-40B4-BE49-F238E27FC236}">
                    <a16:creationId xmlns:a16="http://schemas.microsoft.com/office/drawing/2014/main" id="{F1DE20CB-14F0-6F53-C833-C85E95396234}"/>
                  </a:ext>
                </a:extLst>
              </p:cNvPr>
              <p:cNvPicPr>
                <a:picLocks noChangeAspect="1"/>
              </p:cNvPicPr>
              <p:nvPr/>
            </p:nvPicPr>
            <p:blipFill rotWithShape="1">
              <a:blip r:embed="rId9">
                <a:alphaModFix amt="50000"/>
              </a:blip>
              <a:srcRect l="6065" t="3426" r="7720" b="5620"/>
              <a:stretch/>
            </p:blipFill>
            <p:spPr>
              <a:xfrm>
                <a:off x="13503683" y="5212958"/>
                <a:ext cx="2543333" cy="2079347"/>
              </a:xfrm>
              <a:prstGeom prst="rect">
                <a:avLst/>
              </a:prstGeom>
            </p:spPr>
          </p:pic>
          <p:pic>
            <p:nvPicPr>
              <p:cNvPr id="69" name="그림 68">
                <a:extLst>
                  <a:ext uri="{FF2B5EF4-FFF2-40B4-BE49-F238E27FC236}">
                    <a16:creationId xmlns:a16="http://schemas.microsoft.com/office/drawing/2014/main" id="{30D67A5F-80CE-3610-5D7A-656E48053B4E}"/>
                  </a:ext>
                </a:extLst>
              </p:cNvPr>
              <p:cNvPicPr>
                <a:picLocks noChangeAspect="1"/>
              </p:cNvPicPr>
              <p:nvPr/>
            </p:nvPicPr>
            <p:blipFill rotWithShape="1">
              <a:blip r:embed="rId9">
                <a:alphaModFix amt="75000"/>
              </a:blip>
              <a:srcRect l="6065" t="3426" r="7720" b="5620"/>
              <a:stretch/>
            </p:blipFill>
            <p:spPr>
              <a:xfrm>
                <a:off x="13858525" y="5350303"/>
                <a:ext cx="2543333" cy="2079347"/>
              </a:xfrm>
              <a:prstGeom prst="rect">
                <a:avLst/>
              </a:prstGeom>
            </p:spPr>
          </p:pic>
          <p:pic>
            <p:nvPicPr>
              <p:cNvPr id="70" name="그림 69">
                <a:extLst>
                  <a:ext uri="{FF2B5EF4-FFF2-40B4-BE49-F238E27FC236}">
                    <a16:creationId xmlns:a16="http://schemas.microsoft.com/office/drawing/2014/main" id="{FBA17BCB-6EAA-86E6-A7DC-69DBF946BEAD}"/>
                  </a:ext>
                </a:extLst>
              </p:cNvPr>
              <p:cNvPicPr>
                <a:picLocks noChangeAspect="1"/>
              </p:cNvPicPr>
              <p:nvPr/>
            </p:nvPicPr>
            <p:blipFill rotWithShape="1">
              <a:blip r:embed="rId9"/>
              <a:srcRect l="6065" t="3426" r="7720" b="5620"/>
              <a:stretch/>
            </p:blipFill>
            <p:spPr>
              <a:xfrm>
                <a:off x="14190676" y="5487647"/>
                <a:ext cx="2543333" cy="2079347"/>
              </a:xfrm>
              <a:prstGeom prst="rect">
                <a:avLst/>
              </a:prstGeom>
            </p:spPr>
          </p:pic>
        </p:grpSp>
      </p:grpSp>
    </p:spTree>
    <p:custDataLst>
      <p:tags r:id="rId1"/>
    </p:custDataLst>
    <p:extLst>
      <p:ext uri="{BB962C8B-B14F-4D97-AF65-F5344CB8AC3E}">
        <p14:creationId xmlns:p14="http://schemas.microsoft.com/office/powerpoint/2010/main" val="428178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893B0C3-5BF3-C409-C37A-D888CA7D3AD1}"/>
              </a:ext>
            </a:extLst>
          </p:cNvPr>
          <p:cNvSpPr>
            <a:spLocks noGrp="1"/>
          </p:cNvSpPr>
          <p:nvPr>
            <p:ph type="title"/>
          </p:nvPr>
        </p:nvSpPr>
        <p:spPr/>
        <p:txBody>
          <a:bodyPr/>
          <a:lstStyle/>
          <a:p>
            <a:r>
              <a:rPr lang="en-US" altLang="ko-KR" dirty="0"/>
              <a:t>Why Physically-based Rendering Required?</a:t>
            </a:r>
            <a:endParaRPr lang="ko-KR" altLang="en-US" dirty="0"/>
          </a:p>
        </p:txBody>
      </p:sp>
      <p:sp>
        <p:nvSpPr>
          <p:cNvPr id="4" name="슬라이드 번호 개체 틀 3">
            <a:extLst>
              <a:ext uri="{FF2B5EF4-FFF2-40B4-BE49-F238E27FC236}">
                <a16:creationId xmlns:a16="http://schemas.microsoft.com/office/drawing/2014/main" id="{973239BB-A78A-46DE-022B-128E31484226}"/>
              </a:ext>
            </a:extLst>
          </p:cNvPr>
          <p:cNvSpPr>
            <a:spLocks noGrp="1"/>
          </p:cNvSpPr>
          <p:nvPr>
            <p:ph type="sldNum" sz="quarter" idx="12"/>
          </p:nvPr>
        </p:nvSpPr>
        <p:spPr/>
        <p:txBody>
          <a:bodyPr/>
          <a:lstStyle/>
          <a:p>
            <a:fld id="{8DF240CA-39A6-8942-A819-E48F9D8A9D50}" type="slidenum">
              <a:rPr lang="en-KR" smtClean="0"/>
              <a:pPr/>
              <a:t>11</a:t>
            </a:fld>
            <a:endParaRPr lang="en-KR"/>
          </a:p>
        </p:txBody>
      </p:sp>
      <p:pic>
        <p:nvPicPr>
          <p:cNvPr id="10" name="그림 9" descr="그래픽, 그래픽 디자인, 다채로움, 일러스트레이션이(가) 표시된 사진&#10;&#10;자동 생성된 설명">
            <a:extLst>
              <a:ext uri="{FF2B5EF4-FFF2-40B4-BE49-F238E27FC236}">
                <a16:creationId xmlns:a16="http://schemas.microsoft.com/office/drawing/2014/main" id="{74B8B541-4EC6-29BE-FD80-382B079BDCF3}"/>
              </a:ext>
            </a:extLst>
          </p:cNvPr>
          <p:cNvPicPr>
            <a:picLocks noChangeAspect="1"/>
          </p:cNvPicPr>
          <p:nvPr/>
        </p:nvPicPr>
        <p:blipFill>
          <a:blip r:embed="rId3"/>
          <a:stretch>
            <a:fillRect/>
          </a:stretch>
        </p:blipFill>
        <p:spPr>
          <a:xfrm>
            <a:off x="4867520" y="1647156"/>
            <a:ext cx="7040000" cy="3960000"/>
          </a:xfrm>
          <a:prstGeom prst="rect">
            <a:avLst/>
          </a:prstGeom>
        </p:spPr>
      </p:pic>
      <p:pic>
        <p:nvPicPr>
          <p:cNvPr id="42" name="그림 41" descr="벽, 실내, 용기, 예술이(가) 표시된 사진&#10;&#10;자동 생성된 설명">
            <a:extLst>
              <a:ext uri="{FF2B5EF4-FFF2-40B4-BE49-F238E27FC236}">
                <a16:creationId xmlns:a16="http://schemas.microsoft.com/office/drawing/2014/main" id="{1751BC8F-B019-DE27-10FB-3662CB0C3FDF}"/>
              </a:ext>
            </a:extLst>
          </p:cNvPr>
          <p:cNvPicPr>
            <a:picLocks noChangeAspect="1"/>
          </p:cNvPicPr>
          <p:nvPr/>
        </p:nvPicPr>
        <p:blipFill>
          <a:blip r:embed="rId4"/>
          <a:stretch>
            <a:fillRect/>
          </a:stretch>
        </p:blipFill>
        <p:spPr>
          <a:xfrm>
            <a:off x="467315" y="1647156"/>
            <a:ext cx="3960000" cy="3960000"/>
          </a:xfrm>
          <a:prstGeom prst="rect">
            <a:avLst/>
          </a:prstGeom>
        </p:spPr>
      </p:pic>
      <p:sp>
        <p:nvSpPr>
          <p:cNvPr id="43" name="TextBox 42">
            <a:extLst>
              <a:ext uri="{FF2B5EF4-FFF2-40B4-BE49-F238E27FC236}">
                <a16:creationId xmlns:a16="http://schemas.microsoft.com/office/drawing/2014/main" id="{33CB9FE4-0DAC-CF5A-58CC-A64AF67D4EFB}"/>
              </a:ext>
            </a:extLst>
          </p:cNvPr>
          <p:cNvSpPr txBox="1"/>
          <p:nvPr/>
        </p:nvSpPr>
        <p:spPr>
          <a:xfrm>
            <a:off x="3514654" y="5913871"/>
            <a:ext cx="5162692" cy="430887"/>
          </a:xfrm>
          <a:prstGeom prst="rect">
            <a:avLst/>
          </a:prstGeom>
          <a:noFill/>
        </p:spPr>
        <p:txBody>
          <a:bodyPr wrap="square">
            <a:spAutoFit/>
          </a:bodyPr>
          <a:lstStyle/>
          <a:p>
            <a:pPr algn="ctr"/>
            <a:r>
              <a:rPr lang="en-US" altLang="ko-KR" sz="2200" b="1" dirty="0"/>
              <a:t>Extreme Multi-bounce Cases</a:t>
            </a:r>
            <a:endParaRPr lang="ko-KR" altLang="en-US" sz="2200" b="1" dirty="0"/>
          </a:p>
        </p:txBody>
      </p:sp>
    </p:spTree>
    <p:extLst>
      <p:ext uri="{BB962C8B-B14F-4D97-AF65-F5344CB8AC3E}">
        <p14:creationId xmlns:p14="http://schemas.microsoft.com/office/powerpoint/2010/main" val="3040725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EDEDEA5-A921-A25F-75C1-0C1DC6A76540}"/>
              </a:ext>
            </a:extLst>
          </p:cNvPr>
          <p:cNvSpPr>
            <a:spLocks noGrp="1"/>
          </p:cNvSpPr>
          <p:nvPr>
            <p:ph type="title"/>
          </p:nvPr>
        </p:nvSpPr>
        <p:spPr/>
        <p:txBody>
          <a:bodyPr/>
          <a:lstStyle/>
          <a:p>
            <a:r>
              <a:rPr lang="en-US" altLang="ko-KR" dirty="0"/>
              <a:t>Why Physically-based Rendering Required?</a:t>
            </a:r>
            <a:endParaRPr lang="ko-KR" altLang="en-US" dirty="0"/>
          </a:p>
        </p:txBody>
      </p:sp>
      <p:sp>
        <p:nvSpPr>
          <p:cNvPr id="4" name="슬라이드 번호 개체 틀 3">
            <a:extLst>
              <a:ext uri="{FF2B5EF4-FFF2-40B4-BE49-F238E27FC236}">
                <a16:creationId xmlns:a16="http://schemas.microsoft.com/office/drawing/2014/main" id="{A2C75A87-E828-6E50-AEF6-9B4BC852BD2A}"/>
              </a:ext>
            </a:extLst>
          </p:cNvPr>
          <p:cNvSpPr>
            <a:spLocks noGrp="1"/>
          </p:cNvSpPr>
          <p:nvPr>
            <p:ph type="sldNum" sz="quarter" idx="12"/>
          </p:nvPr>
        </p:nvSpPr>
        <p:spPr/>
        <p:txBody>
          <a:bodyPr/>
          <a:lstStyle/>
          <a:p>
            <a:fld id="{8DF240CA-39A6-8942-A819-E48F9D8A9D50}" type="slidenum">
              <a:rPr lang="en-KR" smtClean="0"/>
              <a:pPr/>
              <a:t>12</a:t>
            </a:fld>
            <a:endParaRPr lang="en-KR"/>
          </a:p>
        </p:txBody>
      </p:sp>
      <p:pic>
        <p:nvPicPr>
          <p:cNvPr id="1026" name="Picture 2" descr="PDF) Time-of-Flight Sensors in Computer Graphics">
            <a:extLst>
              <a:ext uri="{FF2B5EF4-FFF2-40B4-BE49-F238E27FC236}">
                <a16:creationId xmlns:a16="http://schemas.microsoft.com/office/drawing/2014/main" id="{4A55FF0D-89F3-ED58-0E6E-CAB253A18F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637" y="1202789"/>
            <a:ext cx="2565909" cy="25659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4663E70-5139-9F8C-DB24-E19C5170742E}"/>
              </a:ext>
            </a:extLst>
          </p:cNvPr>
          <p:cNvSpPr txBox="1"/>
          <p:nvPr/>
        </p:nvSpPr>
        <p:spPr>
          <a:xfrm>
            <a:off x="514350" y="5990816"/>
            <a:ext cx="3130078" cy="769441"/>
          </a:xfrm>
          <a:prstGeom prst="rect">
            <a:avLst/>
          </a:prstGeom>
          <a:noFill/>
        </p:spPr>
        <p:txBody>
          <a:bodyPr wrap="square">
            <a:spAutoFit/>
          </a:bodyPr>
          <a:lstStyle/>
          <a:p>
            <a:pPr algn="ctr"/>
            <a:r>
              <a:rPr lang="en-US" altLang="ko-KR" sz="2200" b="1" dirty="0"/>
              <a:t>Imaging System Design &amp; Simulation</a:t>
            </a:r>
            <a:endParaRPr lang="ko-KR" altLang="en-US" sz="2200" b="1" dirty="0"/>
          </a:p>
        </p:txBody>
      </p:sp>
      <p:pic>
        <p:nvPicPr>
          <p:cNvPr id="1028" name="Picture 4" descr="SPAD Depth Sensor for Automotive LiDAR Applications | Image Sensor for  Automotive Use | Image Sensor | Products &amp; Solutions | Sony Semiconductor  Solutions Group">
            <a:extLst>
              <a:ext uri="{FF2B5EF4-FFF2-40B4-BE49-F238E27FC236}">
                <a16:creationId xmlns:a16="http://schemas.microsoft.com/office/drawing/2014/main" id="{76BBBA87-DE5F-E945-12F4-E52923A272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991" r="12991"/>
          <a:stretch/>
        </p:blipFill>
        <p:spPr bwMode="auto">
          <a:xfrm>
            <a:off x="4480257" y="1439342"/>
            <a:ext cx="2768684" cy="17374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measured time-gate windows for each SPAD column. | Download Scientific  Diagram">
            <a:extLst>
              <a:ext uri="{FF2B5EF4-FFF2-40B4-BE49-F238E27FC236}">
                <a16:creationId xmlns:a16="http://schemas.microsoft.com/office/drawing/2014/main" id="{458DF4E8-DD1F-41DB-679B-E792C2FCDE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1995" y="3318487"/>
            <a:ext cx="3231145" cy="25659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hotonics | Free Full-Text | Wiggling-Related Error Correction Method for  Indirect ToF Imaging Systems">
            <a:extLst>
              <a:ext uri="{FF2B5EF4-FFF2-40B4-BE49-F238E27FC236}">
                <a16:creationId xmlns:a16="http://schemas.microsoft.com/office/drawing/2014/main" id="{FFDE45A0-F7E5-8C5A-A8A8-6AA2DB0A27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350" y="3991048"/>
            <a:ext cx="3050485" cy="187401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F76094D-8335-ABFB-4F3E-24232B4BA1EA}"/>
              </a:ext>
            </a:extLst>
          </p:cNvPr>
          <p:cNvSpPr txBox="1"/>
          <p:nvPr/>
        </p:nvSpPr>
        <p:spPr>
          <a:xfrm>
            <a:off x="4309258" y="6144704"/>
            <a:ext cx="3156618" cy="430887"/>
          </a:xfrm>
          <a:prstGeom prst="rect">
            <a:avLst/>
          </a:prstGeom>
          <a:noFill/>
        </p:spPr>
        <p:txBody>
          <a:bodyPr wrap="square">
            <a:spAutoFit/>
          </a:bodyPr>
          <a:lstStyle/>
          <a:p>
            <a:pPr algn="ctr"/>
            <a:r>
              <a:rPr lang="en-US" altLang="ko-KR" sz="2200" b="1" dirty="0"/>
              <a:t>Sensor Design</a:t>
            </a:r>
            <a:endParaRPr lang="ko-KR" altLang="en-US" sz="2200" b="1" dirty="0"/>
          </a:p>
        </p:txBody>
      </p:sp>
      <p:pic>
        <p:nvPicPr>
          <p:cNvPr id="1044" name="Picture 20" descr="Introduction to Neural Networks | Method Park by UL">
            <a:extLst>
              <a:ext uri="{FF2B5EF4-FFF2-40B4-BE49-F238E27FC236}">
                <a16:creationId xmlns:a16="http://schemas.microsoft.com/office/drawing/2014/main" id="{D1BEAB5B-E008-2D9E-8808-A28196EB6F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46513" y="3844866"/>
            <a:ext cx="3050485" cy="2033657"/>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F4F64C81-0A7A-B367-D251-3BFED07F23EF}"/>
              </a:ext>
            </a:extLst>
          </p:cNvPr>
          <p:cNvSpPr txBox="1"/>
          <p:nvPr/>
        </p:nvSpPr>
        <p:spPr>
          <a:xfrm>
            <a:off x="7934388" y="6020222"/>
            <a:ext cx="3743262" cy="769441"/>
          </a:xfrm>
          <a:prstGeom prst="rect">
            <a:avLst/>
          </a:prstGeom>
          <a:noFill/>
        </p:spPr>
        <p:txBody>
          <a:bodyPr wrap="square">
            <a:spAutoFit/>
          </a:bodyPr>
          <a:lstStyle/>
          <a:p>
            <a:pPr algn="ctr"/>
            <a:r>
              <a:rPr lang="en-US" altLang="ko-KR" sz="2200" b="1" dirty="0"/>
              <a:t>Large Dataset Generation for Machine Learning</a:t>
            </a:r>
            <a:endParaRPr lang="ko-KR" altLang="en-US" sz="2200" b="1" dirty="0"/>
          </a:p>
        </p:txBody>
      </p:sp>
      <p:cxnSp>
        <p:nvCxnSpPr>
          <p:cNvPr id="32" name="직선 연결선 31">
            <a:extLst>
              <a:ext uri="{FF2B5EF4-FFF2-40B4-BE49-F238E27FC236}">
                <a16:creationId xmlns:a16="http://schemas.microsoft.com/office/drawing/2014/main" id="{9D8D0398-7059-5F33-7573-687420786A76}"/>
              </a:ext>
            </a:extLst>
          </p:cNvPr>
          <p:cNvCxnSpPr>
            <a:cxnSpLocks/>
          </p:cNvCxnSpPr>
          <p:nvPr/>
        </p:nvCxnSpPr>
        <p:spPr>
          <a:xfrm>
            <a:off x="3862478" y="980440"/>
            <a:ext cx="0" cy="587756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직선 연결선 34">
            <a:extLst>
              <a:ext uri="{FF2B5EF4-FFF2-40B4-BE49-F238E27FC236}">
                <a16:creationId xmlns:a16="http://schemas.microsoft.com/office/drawing/2014/main" id="{45FBD9B8-3A79-32BA-D15B-E4A51F141117}"/>
              </a:ext>
            </a:extLst>
          </p:cNvPr>
          <p:cNvCxnSpPr>
            <a:cxnSpLocks/>
          </p:cNvCxnSpPr>
          <p:nvPr/>
        </p:nvCxnSpPr>
        <p:spPr>
          <a:xfrm>
            <a:off x="7913979" y="912103"/>
            <a:ext cx="0" cy="587756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그룹 27">
            <a:extLst>
              <a:ext uri="{FF2B5EF4-FFF2-40B4-BE49-F238E27FC236}">
                <a16:creationId xmlns:a16="http://schemas.microsoft.com/office/drawing/2014/main" id="{1EEB9B94-520B-672B-8612-7E37AF4E9F3F}"/>
              </a:ext>
            </a:extLst>
          </p:cNvPr>
          <p:cNvGrpSpPr/>
          <p:nvPr/>
        </p:nvGrpSpPr>
        <p:grpSpPr>
          <a:xfrm>
            <a:off x="8324819" y="1167082"/>
            <a:ext cx="3110543" cy="2454997"/>
            <a:chOff x="8359863" y="1204040"/>
            <a:chExt cx="3256226" cy="2569977"/>
          </a:xfrm>
        </p:grpSpPr>
        <p:pic>
          <p:nvPicPr>
            <p:cNvPr id="14" name="그림 13" descr="벽, 실내, 용기, 예술이(가) 표시된 사진&#10;&#10;자동 생성된 설명">
              <a:extLst>
                <a:ext uri="{FF2B5EF4-FFF2-40B4-BE49-F238E27FC236}">
                  <a16:creationId xmlns:a16="http://schemas.microsoft.com/office/drawing/2014/main" id="{ED4F92B8-CBB6-7697-8F5D-DE7AF631AE21}"/>
                </a:ext>
              </a:extLst>
            </p:cNvPr>
            <p:cNvPicPr>
              <a:picLocks noChangeAspect="1"/>
            </p:cNvPicPr>
            <p:nvPr/>
          </p:nvPicPr>
          <p:blipFill>
            <a:blip r:embed="rId9"/>
            <a:stretch>
              <a:fillRect/>
            </a:stretch>
          </p:blipFill>
          <p:spPr>
            <a:xfrm>
              <a:off x="8359863" y="1204040"/>
              <a:ext cx="1927136" cy="1927136"/>
            </a:xfrm>
            <a:prstGeom prst="rect">
              <a:avLst/>
            </a:prstGeom>
          </p:spPr>
        </p:pic>
        <p:pic>
          <p:nvPicPr>
            <p:cNvPr id="22" name="그림 21" descr="벽, 실내, 용기, 예술이(가) 표시된 사진&#10;&#10;자동 생성된 설명">
              <a:extLst>
                <a:ext uri="{FF2B5EF4-FFF2-40B4-BE49-F238E27FC236}">
                  <a16:creationId xmlns:a16="http://schemas.microsoft.com/office/drawing/2014/main" id="{5A7399E1-DAD8-EC6E-2F01-DD4063250A69}"/>
                </a:ext>
              </a:extLst>
            </p:cNvPr>
            <p:cNvPicPr>
              <a:picLocks noChangeAspect="1"/>
            </p:cNvPicPr>
            <p:nvPr/>
          </p:nvPicPr>
          <p:blipFill>
            <a:blip r:embed="rId9"/>
            <a:stretch>
              <a:fillRect/>
            </a:stretch>
          </p:blipFill>
          <p:spPr>
            <a:xfrm>
              <a:off x="8805746" y="1427734"/>
              <a:ext cx="1927136" cy="1927136"/>
            </a:xfrm>
            <a:prstGeom prst="rect">
              <a:avLst/>
            </a:prstGeom>
          </p:spPr>
        </p:pic>
        <p:pic>
          <p:nvPicPr>
            <p:cNvPr id="23" name="그림 22" descr="벽, 실내, 용기, 예술이(가) 표시된 사진&#10;&#10;자동 생성된 설명">
              <a:extLst>
                <a:ext uri="{FF2B5EF4-FFF2-40B4-BE49-F238E27FC236}">
                  <a16:creationId xmlns:a16="http://schemas.microsoft.com/office/drawing/2014/main" id="{DC062BE9-0B82-F55F-324F-56E1A48B3156}"/>
                </a:ext>
              </a:extLst>
            </p:cNvPr>
            <p:cNvPicPr>
              <a:picLocks noChangeAspect="1"/>
            </p:cNvPicPr>
            <p:nvPr/>
          </p:nvPicPr>
          <p:blipFill>
            <a:blip r:embed="rId9"/>
            <a:stretch>
              <a:fillRect/>
            </a:stretch>
          </p:blipFill>
          <p:spPr>
            <a:xfrm>
              <a:off x="9323431" y="1651334"/>
              <a:ext cx="1927136" cy="1927136"/>
            </a:xfrm>
            <a:prstGeom prst="rect">
              <a:avLst/>
            </a:prstGeom>
          </p:spPr>
        </p:pic>
        <p:pic>
          <p:nvPicPr>
            <p:cNvPr id="27" name="그림 26" descr="벽, 실내, 용기, 예술이(가) 표시된 사진&#10;&#10;자동 생성된 설명">
              <a:extLst>
                <a:ext uri="{FF2B5EF4-FFF2-40B4-BE49-F238E27FC236}">
                  <a16:creationId xmlns:a16="http://schemas.microsoft.com/office/drawing/2014/main" id="{B8BDDC13-4005-F9EF-82F2-0AEC7FF1DA16}"/>
                </a:ext>
              </a:extLst>
            </p:cNvPr>
            <p:cNvPicPr>
              <a:picLocks noChangeAspect="1"/>
            </p:cNvPicPr>
            <p:nvPr/>
          </p:nvPicPr>
          <p:blipFill>
            <a:blip r:embed="rId9"/>
            <a:stretch>
              <a:fillRect/>
            </a:stretch>
          </p:blipFill>
          <p:spPr>
            <a:xfrm>
              <a:off x="9688953" y="1846881"/>
              <a:ext cx="1927136" cy="1927136"/>
            </a:xfrm>
            <a:prstGeom prst="rect">
              <a:avLst/>
            </a:prstGeom>
          </p:spPr>
        </p:pic>
      </p:grpSp>
    </p:spTree>
    <p:custDataLst>
      <p:tags r:id="rId1"/>
    </p:custDataLst>
    <p:extLst>
      <p:ext uri="{BB962C8B-B14F-4D97-AF65-F5344CB8AC3E}">
        <p14:creationId xmlns:p14="http://schemas.microsoft.com/office/powerpoint/2010/main" val="27975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034"/>
                                        </p:tgtEl>
                                        <p:attrNameLst>
                                          <p:attrName>style.visibility</p:attrName>
                                        </p:attrNameLst>
                                      </p:cBhvr>
                                      <p:to>
                                        <p:strVal val="visible"/>
                                      </p:to>
                                    </p:set>
                                    <p:animEffect transition="in" filter="fade">
                                      <p:cBhvr>
                                        <p:cTn id="13" dur="500"/>
                                        <p:tgtEl>
                                          <p:spTgt spid="10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500"/>
                                        <p:tgtEl>
                                          <p:spTgt spid="1028"/>
                                        </p:tgtEl>
                                      </p:cBhvr>
                                    </p:animEffect>
                                  </p:childTnLst>
                                </p:cTn>
                              </p:par>
                              <p:par>
                                <p:cTn id="19" presetID="10" presetClass="entr" presetSubtype="0" fill="hold" nodeType="withEffect">
                                  <p:stCondLst>
                                    <p:cond delay="0"/>
                                  </p:stCondLst>
                                  <p:childTnLst>
                                    <p:set>
                                      <p:cBhvr>
                                        <p:cTn id="20" dur="1" fill="hold">
                                          <p:stCondLst>
                                            <p:cond delay="0"/>
                                          </p:stCondLst>
                                        </p:cTn>
                                        <p:tgtEl>
                                          <p:spTgt spid="1032"/>
                                        </p:tgtEl>
                                        <p:attrNameLst>
                                          <p:attrName>style.visibility</p:attrName>
                                        </p:attrNameLst>
                                      </p:cBhvr>
                                      <p:to>
                                        <p:strVal val="visible"/>
                                      </p:to>
                                    </p:set>
                                    <p:animEffect transition="in" filter="fade">
                                      <p:cBhvr>
                                        <p:cTn id="21" dur="500"/>
                                        <p:tgtEl>
                                          <p:spTgt spid="103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1044"/>
                                        </p:tgtEl>
                                        <p:attrNameLst>
                                          <p:attrName>style.visibility</p:attrName>
                                        </p:attrNameLst>
                                      </p:cBhvr>
                                      <p:to>
                                        <p:strVal val="visible"/>
                                      </p:to>
                                    </p:set>
                                    <p:animEffect transition="in" filter="fade">
                                      <p:cBhvr>
                                        <p:cTn id="32" dur="500"/>
                                        <p:tgtEl>
                                          <p:spTgt spid="104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C688981-5236-26B2-B516-4A2626F0750D}"/>
              </a:ext>
            </a:extLst>
          </p:cNvPr>
          <p:cNvSpPr>
            <a:spLocks noGrp="1"/>
          </p:cNvSpPr>
          <p:nvPr>
            <p:ph type="title"/>
          </p:nvPr>
        </p:nvSpPr>
        <p:spPr/>
        <p:txBody>
          <a:bodyPr>
            <a:normAutofit/>
          </a:bodyPr>
          <a:lstStyle/>
          <a:p>
            <a:r>
              <a:rPr lang="en-US" altLang="ko-KR" dirty="0"/>
              <a:t>Two Challenges of Doppler Time-of-Flight Rendering</a:t>
            </a:r>
            <a:endParaRPr lang="ko-KR" altLang="en-US" dirty="0"/>
          </a:p>
        </p:txBody>
      </p:sp>
      <p:sp>
        <p:nvSpPr>
          <p:cNvPr id="4" name="슬라이드 번호 개체 틀 3">
            <a:extLst>
              <a:ext uri="{FF2B5EF4-FFF2-40B4-BE49-F238E27FC236}">
                <a16:creationId xmlns:a16="http://schemas.microsoft.com/office/drawing/2014/main" id="{5F306EE6-A389-1C04-D412-968FF0650511}"/>
              </a:ext>
            </a:extLst>
          </p:cNvPr>
          <p:cNvSpPr>
            <a:spLocks noGrp="1"/>
          </p:cNvSpPr>
          <p:nvPr>
            <p:ph type="sldNum" sz="quarter" idx="12"/>
          </p:nvPr>
        </p:nvSpPr>
        <p:spPr/>
        <p:txBody>
          <a:bodyPr/>
          <a:lstStyle/>
          <a:p>
            <a:fld id="{8DF240CA-39A6-8942-A819-E48F9D8A9D50}" type="slidenum">
              <a:rPr lang="en-KR" smtClean="0"/>
              <a:t>13</a:t>
            </a:fld>
            <a:endParaRPr lang="en-KR"/>
          </a:p>
        </p:txBody>
      </p:sp>
      <p:sp>
        <p:nvSpPr>
          <p:cNvPr id="5" name="TextBox 4">
            <a:extLst>
              <a:ext uri="{FF2B5EF4-FFF2-40B4-BE49-F238E27FC236}">
                <a16:creationId xmlns:a16="http://schemas.microsoft.com/office/drawing/2014/main" id="{B2BE584E-3807-A0AD-1AF9-DF95A7988F7E}"/>
              </a:ext>
            </a:extLst>
          </p:cNvPr>
          <p:cNvSpPr txBox="1"/>
          <p:nvPr/>
        </p:nvSpPr>
        <p:spPr>
          <a:xfrm>
            <a:off x="146988" y="1537614"/>
            <a:ext cx="6143718" cy="338554"/>
          </a:xfrm>
          <a:prstGeom prst="rect">
            <a:avLst/>
          </a:prstGeom>
          <a:noFill/>
        </p:spPr>
        <p:txBody>
          <a:bodyPr wrap="square" rtlCol="0">
            <a:spAutoFit/>
          </a:bodyPr>
          <a:lstStyle/>
          <a:p>
            <a:pPr algn="ctr"/>
            <a:r>
              <a:rPr lang="en-US" altLang="ko-KR" sz="1600" dirty="0"/>
              <a:t>[</a:t>
            </a:r>
            <a:r>
              <a:rPr lang="en-US" altLang="ko-KR" sz="1600" dirty="0" err="1"/>
              <a:t>Jarabo</a:t>
            </a:r>
            <a:r>
              <a:rPr lang="en-US" altLang="ko-KR" sz="1600" dirty="0"/>
              <a:t> 2012, 2014; Marco 2017, 2019; </a:t>
            </a:r>
            <a:r>
              <a:rPr lang="en-US" altLang="ko-KR" sz="1600" dirty="0" err="1"/>
              <a:t>Pediredla</a:t>
            </a:r>
            <a:r>
              <a:rPr lang="en-US" altLang="ko-KR" sz="1600" dirty="0"/>
              <a:t> 2019; Liu 2022]</a:t>
            </a:r>
            <a:endParaRPr lang="ko-KR" altLang="en-US" sz="1600" dirty="0"/>
          </a:p>
        </p:txBody>
      </p:sp>
      <p:pic>
        <p:nvPicPr>
          <p:cNvPr id="6" name="Picture 4" descr="Free Camera Clipart Transparent Background, Download Free Camera Clipart  Transparent Background png images, Free ClipArts on Clipart Library">
            <a:extLst>
              <a:ext uri="{FF2B5EF4-FFF2-40B4-BE49-F238E27FC236}">
                <a16:creationId xmlns:a16="http://schemas.microsoft.com/office/drawing/2014/main" id="{464E8CEF-3072-8694-A9EA-F9FB73437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1" y="5715717"/>
            <a:ext cx="838200" cy="63925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직선 화살표 연결선 7">
            <a:extLst>
              <a:ext uri="{FF2B5EF4-FFF2-40B4-BE49-F238E27FC236}">
                <a16:creationId xmlns:a16="http://schemas.microsoft.com/office/drawing/2014/main" id="{A57B43D4-D5F7-7DEC-FB46-E44A99FFB2EF}"/>
              </a:ext>
            </a:extLst>
          </p:cNvPr>
          <p:cNvCxnSpPr/>
          <p:nvPr/>
        </p:nvCxnSpPr>
        <p:spPr>
          <a:xfrm>
            <a:off x="1345324" y="6189208"/>
            <a:ext cx="2543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직선 화살표 연결선 8">
            <a:extLst>
              <a:ext uri="{FF2B5EF4-FFF2-40B4-BE49-F238E27FC236}">
                <a16:creationId xmlns:a16="http://schemas.microsoft.com/office/drawing/2014/main" id="{8D716A54-5D5F-C25F-AF64-F7F2EA2235C8}"/>
              </a:ext>
            </a:extLst>
          </p:cNvPr>
          <p:cNvCxnSpPr>
            <a:cxnSpLocks/>
          </p:cNvCxnSpPr>
          <p:nvPr/>
        </p:nvCxnSpPr>
        <p:spPr>
          <a:xfrm flipV="1">
            <a:off x="1497724" y="5375357"/>
            <a:ext cx="0" cy="1154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A6967554-1371-3FC2-88CC-DA3621E6E2DB}"/>
              </a:ext>
            </a:extLst>
          </p:cNvPr>
          <p:cNvCxnSpPr>
            <a:cxnSpLocks/>
          </p:cNvCxnSpPr>
          <p:nvPr/>
        </p:nvCxnSpPr>
        <p:spPr>
          <a:xfrm>
            <a:off x="1497724" y="6167399"/>
            <a:ext cx="65619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07BBD050-27ED-3F32-4D50-243DA4B3B8B8}"/>
              </a:ext>
            </a:extLst>
          </p:cNvPr>
          <p:cNvCxnSpPr>
            <a:cxnSpLocks/>
          </p:cNvCxnSpPr>
          <p:nvPr/>
        </p:nvCxnSpPr>
        <p:spPr>
          <a:xfrm>
            <a:off x="2153920" y="5801639"/>
            <a:ext cx="17272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E77490C6-6856-07AB-8F87-0D5070C8C418}"/>
              </a:ext>
            </a:extLst>
          </p:cNvPr>
          <p:cNvCxnSpPr>
            <a:cxnSpLocks/>
          </p:cNvCxnSpPr>
          <p:nvPr/>
        </p:nvCxnSpPr>
        <p:spPr>
          <a:xfrm>
            <a:off x="2326640" y="6167399"/>
            <a:ext cx="121666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0BD5AD7F-96BA-3A9A-05F5-38099F621099}"/>
              </a:ext>
            </a:extLst>
          </p:cNvPr>
          <p:cNvCxnSpPr/>
          <p:nvPr/>
        </p:nvCxnSpPr>
        <p:spPr>
          <a:xfrm>
            <a:off x="2153920" y="5801639"/>
            <a:ext cx="0" cy="36576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0" name="직선 연결선 19">
            <a:extLst>
              <a:ext uri="{FF2B5EF4-FFF2-40B4-BE49-F238E27FC236}">
                <a16:creationId xmlns:a16="http://schemas.microsoft.com/office/drawing/2014/main" id="{52218287-A4A5-BA05-0210-E89250EC94DE}"/>
              </a:ext>
            </a:extLst>
          </p:cNvPr>
          <p:cNvCxnSpPr/>
          <p:nvPr/>
        </p:nvCxnSpPr>
        <p:spPr>
          <a:xfrm>
            <a:off x="2326640" y="5801639"/>
            <a:ext cx="0" cy="36576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22" name="Picture 4" descr="Free Camera Clipart Transparent Background, Download Free Camera Clipart  Transparent Background png images, Free ClipArts on Clipart Library">
            <a:extLst>
              <a:ext uri="{FF2B5EF4-FFF2-40B4-BE49-F238E27FC236}">
                <a16:creationId xmlns:a16="http://schemas.microsoft.com/office/drawing/2014/main" id="{7D790C76-2053-5F46-75F4-21404C9244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0707" y="5715717"/>
            <a:ext cx="838200" cy="63925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직선 화살표 연결선 22">
            <a:extLst>
              <a:ext uri="{FF2B5EF4-FFF2-40B4-BE49-F238E27FC236}">
                <a16:creationId xmlns:a16="http://schemas.microsoft.com/office/drawing/2014/main" id="{79AB960E-D6B6-53DA-0B1F-7DF63D71EBF6}"/>
              </a:ext>
            </a:extLst>
          </p:cNvPr>
          <p:cNvCxnSpPr/>
          <p:nvPr/>
        </p:nvCxnSpPr>
        <p:spPr>
          <a:xfrm>
            <a:off x="7376950" y="6189208"/>
            <a:ext cx="2543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직선 화살표 연결선 23">
            <a:extLst>
              <a:ext uri="{FF2B5EF4-FFF2-40B4-BE49-F238E27FC236}">
                <a16:creationId xmlns:a16="http://schemas.microsoft.com/office/drawing/2014/main" id="{9C0AE23E-D82E-D0D9-8150-25D6F11512B4}"/>
              </a:ext>
            </a:extLst>
          </p:cNvPr>
          <p:cNvCxnSpPr>
            <a:cxnSpLocks/>
          </p:cNvCxnSpPr>
          <p:nvPr/>
        </p:nvCxnSpPr>
        <p:spPr>
          <a:xfrm flipV="1">
            <a:off x="7529350" y="5375357"/>
            <a:ext cx="0" cy="1154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97CBF7D-7F03-FFA7-0AF0-981C590CD8B2}"/>
              </a:ext>
            </a:extLst>
          </p:cNvPr>
          <p:cNvSpPr txBox="1"/>
          <p:nvPr/>
        </p:nvSpPr>
        <p:spPr>
          <a:xfrm>
            <a:off x="341694" y="1106287"/>
            <a:ext cx="5754306" cy="430887"/>
          </a:xfrm>
          <a:prstGeom prst="rect">
            <a:avLst/>
          </a:prstGeom>
          <a:noFill/>
        </p:spPr>
        <p:txBody>
          <a:bodyPr wrap="square" rtlCol="0">
            <a:spAutoFit/>
          </a:bodyPr>
          <a:lstStyle/>
          <a:p>
            <a:pPr algn="ctr"/>
            <a:r>
              <a:rPr lang="en-US" altLang="ko-KR" sz="2200" b="1" dirty="0" err="1"/>
              <a:t>ToF</a:t>
            </a:r>
            <a:r>
              <a:rPr lang="en-US" altLang="ko-KR" sz="2200" b="1" dirty="0"/>
              <a:t> (Transient / Time Gated) Rendering</a:t>
            </a:r>
            <a:endParaRPr lang="ko-KR" altLang="en-US" sz="2200" b="1" dirty="0"/>
          </a:p>
        </p:txBody>
      </p:sp>
      <p:pic>
        <p:nvPicPr>
          <p:cNvPr id="33" name="Picture 2" descr="Red Led Icon On White Background Led Sign Light Emitting Diode Flat Style  Led Stock Illustration - Download Image Now - iStock">
            <a:extLst>
              <a:ext uri="{FF2B5EF4-FFF2-40B4-BE49-F238E27FC236}">
                <a16:creationId xmlns:a16="http://schemas.microsoft.com/office/drawing/2014/main" id="{A5C38814-E127-5272-837E-D5BEC88E2C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1" y="4006459"/>
            <a:ext cx="955967" cy="1242231"/>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직선 화살표 연결선 33">
            <a:extLst>
              <a:ext uri="{FF2B5EF4-FFF2-40B4-BE49-F238E27FC236}">
                <a16:creationId xmlns:a16="http://schemas.microsoft.com/office/drawing/2014/main" id="{46802EEF-F848-7943-AF16-0F6632C74740}"/>
              </a:ext>
            </a:extLst>
          </p:cNvPr>
          <p:cNvCxnSpPr/>
          <p:nvPr/>
        </p:nvCxnSpPr>
        <p:spPr>
          <a:xfrm>
            <a:off x="1345324" y="4811821"/>
            <a:ext cx="2543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직선 화살표 연결선 34">
            <a:extLst>
              <a:ext uri="{FF2B5EF4-FFF2-40B4-BE49-F238E27FC236}">
                <a16:creationId xmlns:a16="http://schemas.microsoft.com/office/drawing/2014/main" id="{CE5036BD-C84F-E919-3BC7-A240C4242329}"/>
              </a:ext>
            </a:extLst>
          </p:cNvPr>
          <p:cNvCxnSpPr>
            <a:cxnSpLocks/>
          </p:cNvCxnSpPr>
          <p:nvPr/>
        </p:nvCxnSpPr>
        <p:spPr>
          <a:xfrm flipV="1">
            <a:off x="1497724" y="3997970"/>
            <a:ext cx="0" cy="1154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직선 연결선 35">
            <a:extLst>
              <a:ext uri="{FF2B5EF4-FFF2-40B4-BE49-F238E27FC236}">
                <a16:creationId xmlns:a16="http://schemas.microsoft.com/office/drawing/2014/main" id="{80CDF44F-9508-0572-8CC0-E4D4CF9E3DC1}"/>
              </a:ext>
            </a:extLst>
          </p:cNvPr>
          <p:cNvCxnSpPr>
            <a:cxnSpLocks/>
          </p:cNvCxnSpPr>
          <p:nvPr/>
        </p:nvCxnSpPr>
        <p:spPr>
          <a:xfrm>
            <a:off x="1497724" y="4790012"/>
            <a:ext cx="65619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직선 연결선 36">
            <a:extLst>
              <a:ext uri="{FF2B5EF4-FFF2-40B4-BE49-F238E27FC236}">
                <a16:creationId xmlns:a16="http://schemas.microsoft.com/office/drawing/2014/main" id="{45329988-18B7-E25F-9F24-1C726EA73368}"/>
              </a:ext>
            </a:extLst>
          </p:cNvPr>
          <p:cNvCxnSpPr>
            <a:cxnSpLocks/>
          </p:cNvCxnSpPr>
          <p:nvPr/>
        </p:nvCxnSpPr>
        <p:spPr>
          <a:xfrm>
            <a:off x="2153920" y="4424252"/>
            <a:ext cx="17272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직선 연결선 37">
            <a:extLst>
              <a:ext uri="{FF2B5EF4-FFF2-40B4-BE49-F238E27FC236}">
                <a16:creationId xmlns:a16="http://schemas.microsoft.com/office/drawing/2014/main" id="{72930788-8FEE-354F-9733-3BEA98B6FE0F}"/>
              </a:ext>
            </a:extLst>
          </p:cNvPr>
          <p:cNvCxnSpPr>
            <a:cxnSpLocks/>
          </p:cNvCxnSpPr>
          <p:nvPr/>
        </p:nvCxnSpPr>
        <p:spPr>
          <a:xfrm>
            <a:off x="2326640" y="4790012"/>
            <a:ext cx="121666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직선 연결선 38">
            <a:extLst>
              <a:ext uri="{FF2B5EF4-FFF2-40B4-BE49-F238E27FC236}">
                <a16:creationId xmlns:a16="http://schemas.microsoft.com/office/drawing/2014/main" id="{E655BCA9-A0EC-5C2E-3229-A464B1B6A0DD}"/>
              </a:ext>
            </a:extLst>
          </p:cNvPr>
          <p:cNvCxnSpPr/>
          <p:nvPr/>
        </p:nvCxnSpPr>
        <p:spPr>
          <a:xfrm>
            <a:off x="2153920" y="4424252"/>
            <a:ext cx="0" cy="36576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0" name="직선 연결선 39">
            <a:extLst>
              <a:ext uri="{FF2B5EF4-FFF2-40B4-BE49-F238E27FC236}">
                <a16:creationId xmlns:a16="http://schemas.microsoft.com/office/drawing/2014/main" id="{0C7F9D27-D952-5F5B-1E2A-1628ACFD383E}"/>
              </a:ext>
            </a:extLst>
          </p:cNvPr>
          <p:cNvCxnSpPr/>
          <p:nvPr/>
        </p:nvCxnSpPr>
        <p:spPr>
          <a:xfrm>
            <a:off x="2326640" y="4424252"/>
            <a:ext cx="0" cy="36576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41" name="Picture 2" descr="Red Led Icon On White Background Led Sign Light Emitting Diode Flat Style  Led Stock Illustration - Download Image Now - iStock">
            <a:extLst>
              <a:ext uri="{FF2B5EF4-FFF2-40B4-BE49-F238E27FC236}">
                <a16:creationId xmlns:a16="http://schemas.microsoft.com/office/drawing/2014/main" id="{262B8761-581F-D4CE-2BA3-40526E451D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6872" y="4006459"/>
            <a:ext cx="955967" cy="1242231"/>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직선 화살표 연결선 48">
            <a:extLst>
              <a:ext uri="{FF2B5EF4-FFF2-40B4-BE49-F238E27FC236}">
                <a16:creationId xmlns:a16="http://schemas.microsoft.com/office/drawing/2014/main" id="{A96D548D-79A3-8682-10F3-8EDB70CA1192}"/>
              </a:ext>
            </a:extLst>
          </p:cNvPr>
          <p:cNvCxnSpPr/>
          <p:nvPr/>
        </p:nvCxnSpPr>
        <p:spPr>
          <a:xfrm>
            <a:off x="7376950" y="4772584"/>
            <a:ext cx="25435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직선 화살표 연결선 49">
            <a:extLst>
              <a:ext uri="{FF2B5EF4-FFF2-40B4-BE49-F238E27FC236}">
                <a16:creationId xmlns:a16="http://schemas.microsoft.com/office/drawing/2014/main" id="{B1338EED-9DAA-65E5-FAAC-967643FE6D45}"/>
              </a:ext>
            </a:extLst>
          </p:cNvPr>
          <p:cNvCxnSpPr>
            <a:cxnSpLocks/>
          </p:cNvCxnSpPr>
          <p:nvPr/>
        </p:nvCxnSpPr>
        <p:spPr>
          <a:xfrm flipV="1">
            <a:off x="7529350" y="3958733"/>
            <a:ext cx="0" cy="1154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D1ABDCCF-F283-4016-B270-2D2EE79AE342}"/>
              </a:ext>
            </a:extLst>
          </p:cNvPr>
          <p:cNvSpPr txBox="1"/>
          <p:nvPr/>
        </p:nvSpPr>
        <p:spPr>
          <a:xfrm>
            <a:off x="6975382" y="1106727"/>
            <a:ext cx="4205762" cy="430887"/>
          </a:xfrm>
          <a:prstGeom prst="rect">
            <a:avLst/>
          </a:prstGeom>
          <a:noFill/>
        </p:spPr>
        <p:txBody>
          <a:bodyPr wrap="square" rtlCol="0">
            <a:spAutoFit/>
          </a:bodyPr>
          <a:lstStyle/>
          <a:p>
            <a:pPr algn="ctr"/>
            <a:r>
              <a:rPr lang="en-US" altLang="ko-KR" sz="2200" b="1" dirty="0"/>
              <a:t>Doppler </a:t>
            </a:r>
            <a:r>
              <a:rPr lang="en-US" altLang="ko-KR" sz="2200" b="1" dirty="0" err="1"/>
              <a:t>ToF</a:t>
            </a:r>
            <a:r>
              <a:rPr lang="en-US" altLang="ko-KR" sz="2200" b="1" dirty="0"/>
              <a:t> Rendering</a:t>
            </a:r>
            <a:endParaRPr lang="ko-KR" altLang="en-US" sz="2200" b="1" dirty="0"/>
          </a:p>
        </p:txBody>
      </p:sp>
      <p:sp>
        <p:nvSpPr>
          <p:cNvPr id="54" name="TextBox 53">
            <a:extLst>
              <a:ext uri="{FF2B5EF4-FFF2-40B4-BE49-F238E27FC236}">
                <a16:creationId xmlns:a16="http://schemas.microsoft.com/office/drawing/2014/main" id="{963D0E7B-9286-6E9B-8678-A7FCBD279C89}"/>
              </a:ext>
            </a:extLst>
          </p:cNvPr>
          <p:cNvSpPr txBox="1"/>
          <p:nvPr/>
        </p:nvSpPr>
        <p:spPr>
          <a:xfrm>
            <a:off x="10054671" y="5058071"/>
            <a:ext cx="1917639" cy="1015663"/>
          </a:xfrm>
          <a:prstGeom prst="rect">
            <a:avLst/>
          </a:prstGeom>
          <a:noFill/>
        </p:spPr>
        <p:txBody>
          <a:bodyPr wrap="square" rtlCol="0">
            <a:spAutoFit/>
          </a:bodyPr>
          <a:lstStyle/>
          <a:p>
            <a:pPr algn="ctr"/>
            <a:r>
              <a:rPr lang="en-US" altLang="ko-KR" sz="2000" dirty="0"/>
              <a:t>High-frequency</a:t>
            </a:r>
          </a:p>
          <a:p>
            <a:pPr algn="ctr"/>
            <a:r>
              <a:rPr lang="en-US" altLang="ko-KR" sz="2000" dirty="0"/>
              <a:t>Modulation</a:t>
            </a:r>
          </a:p>
          <a:p>
            <a:pPr algn="ctr"/>
            <a:r>
              <a:rPr lang="en-US" altLang="ko-KR" sz="2000" dirty="0"/>
              <a:t>(10-1000 MHz)</a:t>
            </a:r>
            <a:endParaRPr lang="ko-KR" altLang="en-US" sz="2000" dirty="0"/>
          </a:p>
        </p:txBody>
      </p:sp>
      <p:sp>
        <p:nvSpPr>
          <p:cNvPr id="64" name="TextBox 63">
            <a:extLst>
              <a:ext uri="{FF2B5EF4-FFF2-40B4-BE49-F238E27FC236}">
                <a16:creationId xmlns:a16="http://schemas.microsoft.com/office/drawing/2014/main" id="{67F025C5-CA95-5956-BF56-EE96C74CCF6A}"/>
              </a:ext>
            </a:extLst>
          </p:cNvPr>
          <p:cNvSpPr txBox="1"/>
          <p:nvPr/>
        </p:nvSpPr>
        <p:spPr>
          <a:xfrm>
            <a:off x="3543300" y="2723387"/>
            <a:ext cx="2304548" cy="400110"/>
          </a:xfrm>
          <a:prstGeom prst="rect">
            <a:avLst/>
          </a:prstGeom>
          <a:noFill/>
        </p:spPr>
        <p:txBody>
          <a:bodyPr wrap="square" rtlCol="0">
            <a:spAutoFit/>
          </a:bodyPr>
          <a:lstStyle/>
          <a:p>
            <a:pPr algn="ctr"/>
            <a:r>
              <a:rPr lang="en-US" altLang="ko-KR" sz="2000" dirty="0"/>
              <a:t>Static Scene</a:t>
            </a:r>
            <a:endParaRPr lang="ko-KR" altLang="en-US" sz="2000" dirty="0"/>
          </a:p>
        </p:txBody>
      </p:sp>
      <p:sp>
        <p:nvSpPr>
          <p:cNvPr id="65" name="TextBox 64">
            <a:extLst>
              <a:ext uri="{FF2B5EF4-FFF2-40B4-BE49-F238E27FC236}">
                <a16:creationId xmlns:a16="http://schemas.microsoft.com/office/drawing/2014/main" id="{4CA5687D-A5AE-022E-FE49-1C5C0392E61C}"/>
              </a:ext>
            </a:extLst>
          </p:cNvPr>
          <p:cNvSpPr txBox="1"/>
          <p:nvPr/>
        </p:nvSpPr>
        <p:spPr>
          <a:xfrm>
            <a:off x="9861217" y="2723387"/>
            <a:ext cx="2304548" cy="400110"/>
          </a:xfrm>
          <a:prstGeom prst="rect">
            <a:avLst/>
          </a:prstGeom>
          <a:noFill/>
        </p:spPr>
        <p:txBody>
          <a:bodyPr wrap="square" rtlCol="0">
            <a:spAutoFit/>
          </a:bodyPr>
          <a:lstStyle/>
          <a:p>
            <a:pPr algn="ctr"/>
            <a:r>
              <a:rPr lang="en-US" altLang="ko-KR" sz="2000" dirty="0"/>
              <a:t>Dynamic Scene</a:t>
            </a:r>
            <a:endParaRPr lang="ko-KR" altLang="en-US" sz="2000" dirty="0"/>
          </a:p>
        </p:txBody>
      </p:sp>
      <p:sp>
        <p:nvSpPr>
          <p:cNvPr id="66" name="TextBox 65">
            <a:extLst>
              <a:ext uri="{FF2B5EF4-FFF2-40B4-BE49-F238E27FC236}">
                <a16:creationId xmlns:a16="http://schemas.microsoft.com/office/drawing/2014/main" id="{4410DE88-57D7-F1EC-4E6C-0EFC632F8A55}"/>
              </a:ext>
            </a:extLst>
          </p:cNvPr>
          <p:cNvSpPr txBox="1"/>
          <p:nvPr/>
        </p:nvSpPr>
        <p:spPr>
          <a:xfrm>
            <a:off x="3543300" y="5228285"/>
            <a:ext cx="2304548" cy="400110"/>
          </a:xfrm>
          <a:prstGeom prst="rect">
            <a:avLst/>
          </a:prstGeom>
          <a:noFill/>
        </p:spPr>
        <p:txBody>
          <a:bodyPr wrap="square" rtlCol="0">
            <a:spAutoFit/>
          </a:bodyPr>
          <a:lstStyle/>
          <a:p>
            <a:pPr algn="ctr"/>
            <a:r>
              <a:rPr lang="en-US" altLang="ko-KR" sz="2000" dirty="0"/>
              <a:t>Delta-Modulation</a:t>
            </a:r>
            <a:endParaRPr lang="ko-KR" altLang="en-US" sz="2000" dirty="0"/>
          </a:p>
        </p:txBody>
      </p:sp>
      <p:sp>
        <p:nvSpPr>
          <p:cNvPr id="7" name="TextBox 6">
            <a:extLst>
              <a:ext uri="{FF2B5EF4-FFF2-40B4-BE49-F238E27FC236}">
                <a16:creationId xmlns:a16="http://schemas.microsoft.com/office/drawing/2014/main" id="{F9E90ADD-BC31-94BC-AFE0-B4C63346620F}"/>
              </a:ext>
            </a:extLst>
          </p:cNvPr>
          <p:cNvSpPr txBox="1"/>
          <p:nvPr/>
        </p:nvSpPr>
        <p:spPr>
          <a:xfrm>
            <a:off x="9513191" y="3429000"/>
            <a:ext cx="2841470" cy="461665"/>
          </a:xfrm>
          <a:prstGeom prst="rect">
            <a:avLst/>
          </a:prstGeom>
          <a:noFill/>
        </p:spPr>
        <p:txBody>
          <a:bodyPr wrap="square" rtlCol="0">
            <a:spAutoFit/>
          </a:bodyPr>
          <a:lstStyle/>
          <a:p>
            <a:r>
              <a:rPr lang="en-US" altLang="ko-KR" sz="2400" b="1" dirty="0">
                <a:solidFill>
                  <a:srgbClr val="FF0000"/>
                </a:solidFill>
              </a:rPr>
              <a:t>Path Correlation</a:t>
            </a:r>
            <a:endParaRPr lang="ko-KR" altLang="en-US" sz="2400" b="1" dirty="0">
              <a:solidFill>
                <a:srgbClr val="FF0000"/>
              </a:solidFill>
            </a:endParaRPr>
          </a:p>
        </p:txBody>
      </p:sp>
      <p:sp>
        <p:nvSpPr>
          <p:cNvPr id="10" name="TextBox 9">
            <a:extLst>
              <a:ext uri="{FF2B5EF4-FFF2-40B4-BE49-F238E27FC236}">
                <a16:creationId xmlns:a16="http://schemas.microsoft.com/office/drawing/2014/main" id="{DA5FF748-7800-F992-17C1-08A974AF21B5}"/>
              </a:ext>
            </a:extLst>
          </p:cNvPr>
          <p:cNvSpPr txBox="1"/>
          <p:nvPr/>
        </p:nvSpPr>
        <p:spPr>
          <a:xfrm>
            <a:off x="9164320" y="6264439"/>
            <a:ext cx="3190341" cy="461665"/>
          </a:xfrm>
          <a:prstGeom prst="rect">
            <a:avLst/>
          </a:prstGeom>
          <a:noFill/>
        </p:spPr>
        <p:txBody>
          <a:bodyPr wrap="square" rtlCol="0">
            <a:spAutoFit/>
          </a:bodyPr>
          <a:lstStyle/>
          <a:p>
            <a:r>
              <a:rPr lang="en-US" altLang="ko-KR" sz="2400" b="1" dirty="0">
                <a:solidFill>
                  <a:srgbClr val="FF0000"/>
                </a:solidFill>
              </a:rPr>
              <a:t>Antithetic Sampling</a:t>
            </a:r>
            <a:endParaRPr lang="ko-KR" altLang="en-US" sz="2400" b="1" dirty="0">
              <a:solidFill>
                <a:srgbClr val="FF0000"/>
              </a:solidFill>
            </a:endParaRPr>
          </a:p>
        </p:txBody>
      </p:sp>
      <p:grpSp>
        <p:nvGrpSpPr>
          <p:cNvPr id="28" name="그룹 27">
            <a:extLst>
              <a:ext uri="{FF2B5EF4-FFF2-40B4-BE49-F238E27FC236}">
                <a16:creationId xmlns:a16="http://schemas.microsoft.com/office/drawing/2014/main" id="{E5B40D75-0BF9-986E-30EE-7B8F5D2EBDF3}"/>
              </a:ext>
            </a:extLst>
          </p:cNvPr>
          <p:cNvGrpSpPr/>
          <p:nvPr/>
        </p:nvGrpSpPr>
        <p:grpSpPr>
          <a:xfrm>
            <a:off x="7532833" y="4231811"/>
            <a:ext cx="1935459" cy="546374"/>
            <a:chOff x="7585660" y="4538634"/>
            <a:chExt cx="1935459" cy="546374"/>
          </a:xfrm>
        </p:grpSpPr>
        <p:grpSp>
          <p:nvGrpSpPr>
            <p:cNvPr id="29" name="Group 20">
              <a:extLst>
                <a:ext uri="{FF2B5EF4-FFF2-40B4-BE49-F238E27FC236}">
                  <a16:creationId xmlns:a16="http://schemas.microsoft.com/office/drawing/2014/main" id="{7857C321-C978-EE5B-9022-9B7F76B17ECB}"/>
                </a:ext>
              </a:extLst>
            </p:cNvPr>
            <p:cNvGrpSpPr/>
            <p:nvPr/>
          </p:nvGrpSpPr>
          <p:grpSpPr>
            <a:xfrm rot="10800000">
              <a:off x="7585660" y="4538634"/>
              <a:ext cx="989379" cy="546374"/>
              <a:chOff x="-1206500" y="2511423"/>
              <a:chExt cx="19191516" cy="2049681"/>
            </a:xfrm>
          </p:grpSpPr>
          <p:sp>
            <p:nvSpPr>
              <p:cNvPr id="47" name="Freeform: Shape 21">
                <a:extLst>
                  <a:ext uri="{FF2B5EF4-FFF2-40B4-BE49-F238E27FC236}">
                    <a16:creationId xmlns:a16="http://schemas.microsoft.com/office/drawing/2014/main" id="{E2064CBC-672C-9D51-BF96-7BDF3E0E0D67}"/>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8" name="Freeform: Shape 22">
                <a:extLst>
                  <a:ext uri="{FF2B5EF4-FFF2-40B4-BE49-F238E27FC236}">
                    <a16:creationId xmlns:a16="http://schemas.microsoft.com/office/drawing/2014/main" id="{73FD02AC-EC1D-E9CA-94FA-B1455F372A5A}"/>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6" name="Freeform: Shape 23">
                <a:extLst>
                  <a:ext uri="{FF2B5EF4-FFF2-40B4-BE49-F238E27FC236}">
                    <a16:creationId xmlns:a16="http://schemas.microsoft.com/office/drawing/2014/main" id="{04587B5F-1FE8-0563-BF09-B4ACC895E29C}"/>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7" name="Freeform: Shape 24">
                <a:extLst>
                  <a:ext uri="{FF2B5EF4-FFF2-40B4-BE49-F238E27FC236}">
                    <a16:creationId xmlns:a16="http://schemas.microsoft.com/office/drawing/2014/main" id="{96523F22-4B8B-5663-00E5-1B9C68BE56BE}"/>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grpSp>
          <p:nvGrpSpPr>
            <p:cNvPr id="42" name="Group 20">
              <a:extLst>
                <a:ext uri="{FF2B5EF4-FFF2-40B4-BE49-F238E27FC236}">
                  <a16:creationId xmlns:a16="http://schemas.microsoft.com/office/drawing/2014/main" id="{4DE220A3-64B1-9624-D9F9-1F37946AFE4F}"/>
                </a:ext>
              </a:extLst>
            </p:cNvPr>
            <p:cNvGrpSpPr/>
            <p:nvPr/>
          </p:nvGrpSpPr>
          <p:grpSpPr>
            <a:xfrm rot="10800000">
              <a:off x="8531740" y="4538634"/>
              <a:ext cx="989379" cy="546374"/>
              <a:chOff x="-1206500" y="2511423"/>
              <a:chExt cx="19191516" cy="2049681"/>
            </a:xfrm>
          </p:grpSpPr>
          <p:sp>
            <p:nvSpPr>
              <p:cNvPr id="43" name="Freeform: Shape 21">
                <a:extLst>
                  <a:ext uri="{FF2B5EF4-FFF2-40B4-BE49-F238E27FC236}">
                    <a16:creationId xmlns:a16="http://schemas.microsoft.com/office/drawing/2014/main" id="{828AADCD-5836-27DC-851B-912C71B5A1AE}"/>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4" name="Freeform: Shape 22">
                <a:extLst>
                  <a:ext uri="{FF2B5EF4-FFF2-40B4-BE49-F238E27FC236}">
                    <a16:creationId xmlns:a16="http://schemas.microsoft.com/office/drawing/2014/main" id="{316E8AE5-FE04-05F5-7364-C09604F3BB67}"/>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5" name="Freeform: Shape 23">
                <a:extLst>
                  <a:ext uri="{FF2B5EF4-FFF2-40B4-BE49-F238E27FC236}">
                    <a16:creationId xmlns:a16="http://schemas.microsoft.com/office/drawing/2014/main" id="{A1C37EBC-8278-8343-7BDD-8E335C268363}"/>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6" name="Freeform: Shape 24">
                <a:extLst>
                  <a:ext uri="{FF2B5EF4-FFF2-40B4-BE49-F238E27FC236}">
                    <a16:creationId xmlns:a16="http://schemas.microsoft.com/office/drawing/2014/main" id="{7EC9420C-53DC-9F8F-3D30-4A5F5D5263E8}"/>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grpSp>
      <p:grpSp>
        <p:nvGrpSpPr>
          <p:cNvPr id="76" name="그룹 75">
            <a:extLst>
              <a:ext uri="{FF2B5EF4-FFF2-40B4-BE49-F238E27FC236}">
                <a16:creationId xmlns:a16="http://schemas.microsoft.com/office/drawing/2014/main" id="{8D1A6852-7F7B-BE00-5AB1-C53CE376257F}"/>
              </a:ext>
            </a:extLst>
          </p:cNvPr>
          <p:cNvGrpSpPr/>
          <p:nvPr/>
        </p:nvGrpSpPr>
        <p:grpSpPr>
          <a:xfrm>
            <a:off x="7532833" y="5654309"/>
            <a:ext cx="1935459" cy="546374"/>
            <a:chOff x="7585660" y="4538634"/>
            <a:chExt cx="1935459" cy="546374"/>
          </a:xfrm>
        </p:grpSpPr>
        <p:grpSp>
          <p:nvGrpSpPr>
            <p:cNvPr id="77" name="Group 20">
              <a:extLst>
                <a:ext uri="{FF2B5EF4-FFF2-40B4-BE49-F238E27FC236}">
                  <a16:creationId xmlns:a16="http://schemas.microsoft.com/office/drawing/2014/main" id="{E47CAF76-4D90-428B-118B-FBB4AED51697}"/>
                </a:ext>
              </a:extLst>
            </p:cNvPr>
            <p:cNvGrpSpPr/>
            <p:nvPr/>
          </p:nvGrpSpPr>
          <p:grpSpPr>
            <a:xfrm rot="10800000">
              <a:off x="7585660" y="4538634"/>
              <a:ext cx="989379" cy="546374"/>
              <a:chOff x="-1206500" y="2511423"/>
              <a:chExt cx="19191516" cy="2049681"/>
            </a:xfrm>
          </p:grpSpPr>
          <p:sp>
            <p:nvSpPr>
              <p:cNvPr id="83" name="Freeform: Shape 21">
                <a:extLst>
                  <a:ext uri="{FF2B5EF4-FFF2-40B4-BE49-F238E27FC236}">
                    <a16:creationId xmlns:a16="http://schemas.microsoft.com/office/drawing/2014/main" id="{BB1D5975-342A-A5B4-03FD-D87B76DFC546}"/>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84" name="Freeform: Shape 22">
                <a:extLst>
                  <a:ext uri="{FF2B5EF4-FFF2-40B4-BE49-F238E27FC236}">
                    <a16:creationId xmlns:a16="http://schemas.microsoft.com/office/drawing/2014/main" id="{FD0F1148-4E82-E4A1-96EA-1BA51DAA8E53}"/>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85" name="Freeform: Shape 23">
                <a:extLst>
                  <a:ext uri="{FF2B5EF4-FFF2-40B4-BE49-F238E27FC236}">
                    <a16:creationId xmlns:a16="http://schemas.microsoft.com/office/drawing/2014/main" id="{E1F9E0CD-BB6D-DFCA-C302-EDADA5E88DA7}"/>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86" name="Freeform: Shape 24">
                <a:extLst>
                  <a:ext uri="{FF2B5EF4-FFF2-40B4-BE49-F238E27FC236}">
                    <a16:creationId xmlns:a16="http://schemas.microsoft.com/office/drawing/2014/main" id="{7620F1D8-A3E3-DE56-2CB1-8532216C8DCC}"/>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grpSp>
          <p:nvGrpSpPr>
            <p:cNvPr id="78" name="Group 20">
              <a:extLst>
                <a:ext uri="{FF2B5EF4-FFF2-40B4-BE49-F238E27FC236}">
                  <a16:creationId xmlns:a16="http://schemas.microsoft.com/office/drawing/2014/main" id="{9FDE62E7-B2B4-521E-F0FC-A24369506C3E}"/>
                </a:ext>
              </a:extLst>
            </p:cNvPr>
            <p:cNvGrpSpPr/>
            <p:nvPr/>
          </p:nvGrpSpPr>
          <p:grpSpPr>
            <a:xfrm rot="10800000">
              <a:off x="8531740" y="4538634"/>
              <a:ext cx="989379" cy="546374"/>
              <a:chOff x="-1206500" y="2511423"/>
              <a:chExt cx="19191516" cy="2049681"/>
            </a:xfrm>
          </p:grpSpPr>
          <p:sp>
            <p:nvSpPr>
              <p:cNvPr id="79" name="Freeform: Shape 21">
                <a:extLst>
                  <a:ext uri="{FF2B5EF4-FFF2-40B4-BE49-F238E27FC236}">
                    <a16:creationId xmlns:a16="http://schemas.microsoft.com/office/drawing/2014/main" id="{7BEAA3A3-1A8F-6FD3-8E2C-529D0DB36D28}"/>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80" name="Freeform: Shape 22">
                <a:extLst>
                  <a:ext uri="{FF2B5EF4-FFF2-40B4-BE49-F238E27FC236}">
                    <a16:creationId xmlns:a16="http://schemas.microsoft.com/office/drawing/2014/main" id="{262761B9-A951-ADB8-6FC9-343C8E7237A8}"/>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81" name="Freeform: Shape 23">
                <a:extLst>
                  <a:ext uri="{FF2B5EF4-FFF2-40B4-BE49-F238E27FC236}">
                    <a16:creationId xmlns:a16="http://schemas.microsoft.com/office/drawing/2014/main" id="{7C2F512A-08E2-BC86-8CAF-EC638C890344}"/>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82" name="Freeform: Shape 24">
                <a:extLst>
                  <a:ext uri="{FF2B5EF4-FFF2-40B4-BE49-F238E27FC236}">
                    <a16:creationId xmlns:a16="http://schemas.microsoft.com/office/drawing/2014/main" id="{016CD87B-91D7-6AD5-A381-00CB26AD1616}"/>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grpSp>
      <p:grpSp>
        <p:nvGrpSpPr>
          <p:cNvPr id="99" name="그룹 98">
            <a:extLst>
              <a:ext uri="{FF2B5EF4-FFF2-40B4-BE49-F238E27FC236}">
                <a16:creationId xmlns:a16="http://schemas.microsoft.com/office/drawing/2014/main" id="{C8132B98-CD5B-0EC2-F5D5-0F4957CDFDD9}"/>
              </a:ext>
            </a:extLst>
          </p:cNvPr>
          <p:cNvGrpSpPr/>
          <p:nvPr/>
        </p:nvGrpSpPr>
        <p:grpSpPr>
          <a:xfrm>
            <a:off x="7244254" y="1758695"/>
            <a:ext cx="2702614" cy="1878082"/>
            <a:chOff x="13148841" y="5075613"/>
            <a:chExt cx="3585168" cy="2491381"/>
          </a:xfrm>
        </p:grpSpPr>
        <p:pic>
          <p:nvPicPr>
            <p:cNvPr id="100" name="그림 99">
              <a:extLst>
                <a:ext uri="{FF2B5EF4-FFF2-40B4-BE49-F238E27FC236}">
                  <a16:creationId xmlns:a16="http://schemas.microsoft.com/office/drawing/2014/main" id="{F339AA34-AD82-FEEC-E043-92F6F6822070}"/>
                </a:ext>
              </a:extLst>
            </p:cNvPr>
            <p:cNvPicPr>
              <a:picLocks noChangeAspect="1"/>
            </p:cNvPicPr>
            <p:nvPr/>
          </p:nvPicPr>
          <p:blipFill rotWithShape="1">
            <a:blip r:embed="rId6">
              <a:alphaModFix amt="20000"/>
            </a:blip>
            <a:srcRect l="6065" t="3426" r="7720" b="5620"/>
            <a:stretch/>
          </p:blipFill>
          <p:spPr>
            <a:xfrm>
              <a:off x="13148841" y="5075613"/>
              <a:ext cx="2543333" cy="2079347"/>
            </a:xfrm>
            <a:prstGeom prst="rect">
              <a:avLst/>
            </a:prstGeom>
          </p:spPr>
        </p:pic>
        <p:pic>
          <p:nvPicPr>
            <p:cNvPr id="101" name="그림 100">
              <a:extLst>
                <a:ext uri="{FF2B5EF4-FFF2-40B4-BE49-F238E27FC236}">
                  <a16:creationId xmlns:a16="http://schemas.microsoft.com/office/drawing/2014/main" id="{4867E29F-B987-6CA6-896C-3D152C4AEFEC}"/>
                </a:ext>
              </a:extLst>
            </p:cNvPr>
            <p:cNvPicPr>
              <a:picLocks noChangeAspect="1"/>
            </p:cNvPicPr>
            <p:nvPr/>
          </p:nvPicPr>
          <p:blipFill rotWithShape="1">
            <a:blip r:embed="rId6">
              <a:alphaModFix amt="50000"/>
            </a:blip>
            <a:srcRect l="6065" t="3426" r="7720" b="5620"/>
            <a:stretch/>
          </p:blipFill>
          <p:spPr>
            <a:xfrm>
              <a:off x="13503683" y="5212958"/>
              <a:ext cx="2543333" cy="2079347"/>
            </a:xfrm>
            <a:prstGeom prst="rect">
              <a:avLst/>
            </a:prstGeom>
          </p:spPr>
        </p:pic>
        <p:pic>
          <p:nvPicPr>
            <p:cNvPr id="102" name="그림 101">
              <a:extLst>
                <a:ext uri="{FF2B5EF4-FFF2-40B4-BE49-F238E27FC236}">
                  <a16:creationId xmlns:a16="http://schemas.microsoft.com/office/drawing/2014/main" id="{0D100053-ECB8-FAF1-4D75-AC7A3E5CC5BF}"/>
                </a:ext>
              </a:extLst>
            </p:cNvPr>
            <p:cNvPicPr>
              <a:picLocks noChangeAspect="1"/>
            </p:cNvPicPr>
            <p:nvPr/>
          </p:nvPicPr>
          <p:blipFill rotWithShape="1">
            <a:blip r:embed="rId6">
              <a:alphaModFix amt="75000"/>
            </a:blip>
            <a:srcRect l="6065" t="3426" r="7720" b="5620"/>
            <a:stretch/>
          </p:blipFill>
          <p:spPr>
            <a:xfrm>
              <a:off x="13858525" y="5350303"/>
              <a:ext cx="2543333" cy="2079347"/>
            </a:xfrm>
            <a:prstGeom prst="rect">
              <a:avLst/>
            </a:prstGeom>
          </p:spPr>
        </p:pic>
        <p:pic>
          <p:nvPicPr>
            <p:cNvPr id="103" name="그림 102">
              <a:extLst>
                <a:ext uri="{FF2B5EF4-FFF2-40B4-BE49-F238E27FC236}">
                  <a16:creationId xmlns:a16="http://schemas.microsoft.com/office/drawing/2014/main" id="{963A01E1-9F91-FC37-E928-696F7954A1EF}"/>
                </a:ext>
              </a:extLst>
            </p:cNvPr>
            <p:cNvPicPr>
              <a:picLocks noChangeAspect="1"/>
            </p:cNvPicPr>
            <p:nvPr/>
          </p:nvPicPr>
          <p:blipFill rotWithShape="1">
            <a:blip r:embed="rId6"/>
            <a:srcRect l="6065" t="3426" r="7720" b="5620"/>
            <a:stretch/>
          </p:blipFill>
          <p:spPr>
            <a:xfrm>
              <a:off x="14190676" y="5487647"/>
              <a:ext cx="2543333" cy="2079347"/>
            </a:xfrm>
            <a:prstGeom prst="rect">
              <a:avLst/>
            </a:prstGeom>
          </p:spPr>
        </p:pic>
      </p:grpSp>
      <p:pic>
        <p:nvPicPr>
          <p:cNvPr id="104" name="그림 103" descr="동물 피규어, 조각상, 예술, 흑백이(가) 표시된 사진&#10;&#10;자동 생성된 설명">
            <a:extLst>
              <a:ext uri="{FF2B5EF4-FFF2-40B4-BE49-F238E27FC236}">
                <a16:creationId xmlns:a16="http://schemas.microsoft.com/office/drawing/2014/main" id="{EC7F0197-7B75-71CD-98F3-C7BD17A94476}"/>
              </a:ext>
            </a:extLst>
          </p:cNvPr>
          <p:cNvPicPr>
            <a:picLocks noChangeAspect="1"/>
          </p:cNvPicPr>
          <p:nvPr/>
        </p:nvPicPr>
        <p:blipFill>
          <a:blip r:embed="rId7">
            <a:duotone>
              <a:prstClr val="black"/>
              <a:schemeClr val="bg2">
                <a:lumMod val="90000"/>
                <a:tint val="45000"/>
                <a:satMod val="400000"/>
              </a:schemeClr>
            </a:duotone>
          </a:blip>
          <a:stretch>
            <a:fillRect/>
          </a:stretch>
        </p:blipFill>
        <p:spPr>
          <a:xfrm>
            <a:off x="1642476" y="2017740"/>
            <a:ext cx="2304546" cy="1787068"/>
          </a:xfrm>
          <a:prstGeom prst="rect">
            <a:avLst/>
          </a:prstGeom>
        </p:spPr>
      </p:pic>
    </p:spTree>
    <p:custDataLst>
      <p:tags r:id="rId1"/>
    </p:custDataLst>
    <p:extLst>
      <p:ext uri="{BB962C8B-B14F-4D97-AF65-F5344CB8AC3E}">
        <p14:creationId xmlns:p14="http://schemas.microsoft.com/office/powerpoint/2010/main" val="346503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par>
                                <p:cTn id="11" presetID="10" presetClass="entr" presetSubtype="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fade">
                                      <p:cBhvr>
                                        <p:cTn id="13" dur="500"/>
                                        <p:tgtEl>
                                          <p:spTgt spid="104"/>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par>
                                <p:cTn id="55" presetID="10"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par>
                                <p:cTn id="58" presetID="10"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0"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childTnLst>
                                </p:cTn>
                              </p:par>
                              <p:par>
                                <p:cTn id="67" presetID="10"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10"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par>
                                <p:cTn id="76" presetID="10" presetClass="entr" presetSubtype="0"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par>
                                <p:cTn id="79" presetID="10"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childTnLst>
                                </p:cTn>
                              </p:par>
                              <p:par>
                                <p:cTn id="82" presetID="10" presetClass="entr" presetSubtype="0" fill="hold"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500"/>
                                        <p:tgtEl>
                                          <p:spTgt spid="5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6"/>
                                        </p:tgtEl>
                                        <p:attrNameLst>
                                          <p:attrName>style.visibility</p:attrName>
                                        </p:attrNameLst>
                                      </p:cBhvr>
                                      <p:to>
                                        <p:strVal val="visible"/>
                                      </p:to>
                                    </p:set>
                                    <p:animEffect transition="in" filter="fade">
                                      <p:cBhvr>
                                        <p:cTn id="90" dur="500"/>
                                        <p:tgtEl>
                                          <p:spTgt spid="66"/>
                                        </p:tgtEl>
                                      </p:cBhvr>
                                    </p:animEffect>
                                  </p:childTnLst>
                                </p:cTn>
                              </p:par>
                              <p:par>
                                <p:cTn id="91" presetID="10" presetClass="entr" presetSubtype="0"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500"/>
                                        <p:tgtEl>
                                          <p:spTgt spid="28"/>
                                        </p:tgtEl>
                                      </p:cBhvr>
                                    </p:animEffect>
                                  </p:childTnLst>
                                </p:cTn>
                              </p:par>
                              <p:par>
                                <p:cTn id="94" presetID="10" presetClass="entr" presetSubtype="0" fill="hold" nodeType="withEffect">
                                  <p:stCondLst>
                                    <p:cond delay="0"/>
                                  </p:stCondLst>
                                  <p:childTnLst>
                                    <p:set>
                                      <p:cBhvr>
                                        <p:cTn id="95" dur="1" fill="hold">
                                          <p:stCondLst>
                                            <p:cond delay="0"/>
                                          </p:stCondLst>
                                        </p:cTn>
                                        <p:tgtEl>
                                          <p:spTgt spid="76"/>
                                        </p:tgtEl>
                                        <p:attrNameLst>
                                          <p:attrName>style.visibility</p:attrName>
                                        </p:attrNameLst>
                                      </p:cBhvr>
                                      <p:to>
                                        <p:strVal val="visible"/>
                                      </p:to>
                                    </p:set>
                                    <p:animEffect transition="in" filter="fade">
                                      <p:cBhvr>
                                        <p:cTn id="96" dur="500"/>
                                        <p:tgtEl>
                                          <p:spTgt spid="7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500"/>
                                        <p:tgtEl>
                                          <p:spTgt spid="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0"/>
                                        </p:tgtEl>
                                        <p:attrNameLst>
                                          <p:attrName>style.visibility</p:attrName>
                                        </p:attrNameLst>
                                      </p:cBhvr>
                                      <p:to>
                                        <p:strVal val="visible"/>
                                      </p:to>
                                    </p:set>
                                    <p:animEffect transition="in" filter="fade">
                                      <p:cBhvr>
                                        <p:cTn id="10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4" grpId="0"/>
      <p:bldP spid="65" grpId="0"/>
      <p:bldP spid="66" grpId="0"/>
      <p:bldP spid="7"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FE4B1CD-AE23-1929-6FA5-462CAD240DDF}"/>
              </a:ext>
            </a:extLst>
          </p:cNvPr>
          <p:cNvSpPr>
            <a:spLocks noGrp="1"/>
          </p:cNvSpPr>
          <p:nvPr>
            <p:ph type="title"/>
          </p:nvPr>
        </p:nvSpPr>
        <p:spPr/>
        <p:txBody>
          <a:bodyPr/>
          <a:lstStyle/>
          <a:p>
            <a:pPr algn="ctr"/>
            <a:r>
              <a:rPr lang="en-US" altLang="ko-KR" dirty="0"/>
              <a:t>Simulation of D-</a:t>
            </a:r>
            <a:r>
              <a:rPr lang="en-US" altLang="ko-KR" dirty="0" err="1"/>
              <a:t>ToF</a:t>
            </a:r>
            <a:r>
              <a:rPr lang="en-US" altLang="ko-KR" dirty="0"/>
              <a:t> Camera</a:t>
            </a:r>
            <a:endParaRPr lang="ko-KR" altLang="en-US" dirty="0"/>
          </a:p>
        </p:txBody>
      </p:sp>
      <p:sp>
        <p:nvSpPr>
          <p:cNvPr id="4" name="슬라이드 번호 개체 틀 3">
            <a:extLst>
              <a:ext uri="{FF2B5EF4-FFF2-40B4-BE49-F238E27FC236}">
                <a16:creationId xmlns:a16="http://schemas.microsoft.com/office/drawing/2014/main" id="{158D61C6-9FED-7F99-CC2E-8869F18D53CB}"/>
              </a:ext>
            </a:extLst>
          </p:cNvPr>
          <p:cNvSpPr>
            <a:spLocks noGrp="1"/>
          </p:cNvSpPr>
          <p:nvPr>
            <p:ph type="sldNum" sz="quarter" idx="12"/>
          </p:nvPr>
        </p:nvSpPr>
        <p:spPr/>
        <p:txBody>
          <a:bodyPr/>
          <a:lstStyle/>
          <a:p>
            <a:fld id="{8DF240CA-39A6-8942-A819-E48F9D8A9D50}" type="slidenum">
              <a:rPr lang="en-KR" smtClean="0"/>
              <a:t>14</a:t>
            </a:fld>
            <a:endParaRPr lang="en-KR"/>
          </a:p>
        </p:txBody>
      </p:sp>
    </p:spTree>
    <p:extLst>
      <p:ext uri="{BB962C8B-B14F-4D97-AF65-F5344CB8AC3E}">
        <p14:creationId xmlns:p14="http://schemas.microsoft.com/office/powerpoint/2010/main" val="2001728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83EF3B8-304A-5D78-77D3-07262B2016AB}"/>
              </a:ext>
            </a:extLst>
          </p:cNvPr>
          <p:cNvSpPr>
            <a:spLocks noGrp="1"/>
          </p:cNvSpPr>
          <p:nvPr>
            <p:ph type="title"/>
          </p:nvPr>
        </p:nvSpPr>
        <p:spPr/>
        <p:txBody>
          <a:bodyPr>
            <a:normAutofit/>
          </a:bodyPr>
          <a:lstStyle/>
          <a:p>
            <a:r>
              <a:rPr lang="en-US" altLang="ko-KR" dirty="0"/>
              <a:t>Backgrounds: D-</a:t>
            </a:r>
            <a:r>
              <a:rPr lang="en-US" altLang="ko-KR" dirty="0" err="1"/>
              <a:t>ToF</a:t>
            </a:r>
            <a:r>
              <a:rPr lang="en-US" altLang="ko-KR" dirty="0"/>
              <a:t> Camera </a:t>
            </a:r>
            <a:endParaRPr lang="ko-KR" altLang="en-US" dirty="0"/>
          </a:p>
        </p:txBody>
      </p:sp>
      <p:sp>
        <p:nvSpPr>
          <p:cNvPr id="4" name="슬라이드 번호 개체 틀 3">
            <a:extLst>
              <a:ext uri="{FF2B5EF4-FFF2-40B4-BE49-F238E27FC236}">
                <a16:creationId xmlns:a16="http://schemas.microsoft.com/office/drawing/2014/main" id="{D310BB4C-FED4-2733-B483-DB293FC2E0DF}"/>
              </a:ext>
            </a:extLst>
          </p:cNvPr>
          <p:cNvSpPr>
            <a:spLocks noGrp="1"/>
          </p:cNvSpPr>
          <p:nvPr>
            <p:ph type="sldNum" sz="quarter" idx="12"/>
          </p:nvPr>
        </p:nvSpPr>
        <p:spPr/>
        <p:txBody>
          <a:bodyPr/>
          <a:lstStyle/>
          <a:p>
            <a:fld id="{8DF240CA-39A6-8942-A819-E48F9D8A9D50}" type="slidenum">
              <a:rPr lang="en-KR" smtClean="0"/>
              <a:t>15</a:t>
            </a:fld>
            <a:endParaRPr lang="en-KR"/>
          </a:p>
        </p:txBody>
      </p:sp>
      <p:pic>
        <p:nvPicPr>
          <p:cNvPr id="3" name="Picture 2" descr="Red Led Icon On White Background Led Sign Light Emitting Diode Flat Style  Led Stock Illustration - Download Image Now - iStock">
            <a:extLst>
              <a:ext uri="{FF2B5EF4-FFF2-40B4-BE49-F238E27FC236}">
                <a16:creationId xmlns:a16="http://schemas.microsoft.com/office/drawing/2014/main" id="{A139F24C-F868-A9B7-F707-087869E18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764" y="1527213"/>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e Camera Clipart Transparent Background, Download Free Camera Clipart  Transparent Background png images, Free ClipArts on Clipart Library">
            <a:extLst>
              <a:ext uri="{FF2B5EF4-FFF2-40B4-BE49-F238E27FC236}">
                <a16:creationId xmlns:a16="http://schemas.microsoft.com/office/drawing/2014/main" id="{41401F70-7952-643D-6321-CFDBA5BAE1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0701" y="3880497"/>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직선 화살표 연결선 8">
            <a:extLst>
              <a:ext uri="{FF2B5EF4-FFF2-40B4-BE49-F238E27FC236}">
                <a16:creationId xmlns:a16="http://schemas.microsoft.com/office/drawing/2014/main" id="{9B9A483C-3FD2-CF8A-833B-C626616D8822}"/>
              </a:ext>
            </a:extLst>
          </p:cNvPr>
          <p:cNvCxnSpPr/>
          <p:nvPr/>
        </p:nvCxnSpPr>
        <p:spPr>
          <a:xfrm>
            <a:off x="628639" y="2160260"/>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B37B0D36-45E7-9FE2-4EB2-EAA8059622E9}"/>
              </a:ext>
            </a:extLst>
          </p:cNvPr>
          <p:cNvCxnSpPr>
            <a:cxnSpLocks/>
          </p:cNvCxnSpPr>
          <p:nvPr/>
        </p:nvCxnSpPr>
        <p:spPr>
          <a:xfrm flipV="1">
            <a:off x="781039" y="1346409"/>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6" name="그룹 85">
            <a:extLst>
              <a:ext uri="{FF2B5EF4-FFF2-40B4-BE49-F238E27FC236}">
                <a16:creationId xmlns:a16="http://schemas.microsoft.com/office/drawing/2014/main" id="{2666E91B-1BDE-A487-0279-8E99C765E5A7}"/>
              </a:ext>
            </a:extLst>
          </p:cNvPr>
          <p:cNvGrpSpPr/>
          <p:nvPr/>
        </p:nvGrpSpPr>
        <p:grpSpPr>
          <a:xfrm>
            <a:off x="802121" y="1856937"/>
            <a:ext cx="2169822" cy="542142"/>
            <a:chOff x="802121" y="1856937"/>
            <a:chExt cx="1655000" cy="542142"/>
          </a:xfrm>
        </p:grpSpPr>
        <p:sp>
          <p:nvSpPr>
            <p:cNvPr id="23" name="Freeform: Shape 21">
              <a:extLst>
                <a:ext uri="{FF2B5EF4-FFF2-40B4-BE49-F238E27FC236}">
                  <a16:creationId xmlns:a16="http://schemas.microsoft.com/office/drawing/2014/main" id="{8A56567B-0A30-D414-1F81-8C96DC6945B3}"/>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2">
              <a:extLst>
                <a:ext uri="{FF2B5EF4-FFF2-40B4-BE49-F238E27FC236}">
                  <a16:creationId xmlns:a16="http://schemas.microsoft.com/office/drawing/2014/main" id="{A36AED57-D018-44EB-0D74-2D06E4F86422}"/>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24">
              <a:extLst>
                <a:ext uri="{FF2B5EF4-FFF2-40B4-BE49-F238E27FC236}">
                  <a16:creationId xmlns:a16="http://schemas.microsoft.com/office/drawing/2014/main" id="{B077F130-F171-9981-F58F-05ADEB97AD9D}"/>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직선 화살표 연결선 36">
            <a:extLst>
              <a:ext uri="{FF2B5EF4-FFF2-40B4-BE49-F238E27FC236}">
                <a16:creationId xmlns:a16="http://schemas.microsoft.com/office/drawing/2014/main" id="{DC9A081B-BC06-9B5D-0DFF-2847E333DDF6}"/>
              </a:ext>
            </a:extLst>
          </p:cNvPr>
          <p:cNvCxnSpPr/>
          <p:nvPr/>
        </p:nvCxnSpPr>
        <p:spPr>
          <a:xfrm>
            <a:off x="628639" y="4437938"/>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직선 화살표 연결선 37">
            <a:extLst>
              <a:ext uri="{FF2B5EF4-FFF2-40B4-BE49-F238E27FC236}">
                <a16:creationId xmlns:a16="http://schemas.microsoft.com/office/drawing/2014/main" id="{2CEC7B34-F391-78B4-4976-B3943B4F4F05}"/>
              </a:ext>
            </a:extLst>
          </p:cNvPr>
          <p:cNvCxnSpPr>
            <a:cxnSpLocks/>
          </p:cNvCxnSpPr>
          <p:nvPr/>
        </p:nvCxnSpPr>
        <p:spPr>
          <a:xfrm flipV="1">
            <a:off x="781039" y="3624087"/>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직선 연결선 70">
            <a:extLst>
              <a:ext uri="{FF2B5EF4-FFF2-40B4-BE49-F238E27FC236}">
                <a16:creationId xmlns:a16="http://schemas.microsoft.com/office/drawing/2014/main" id="{0D62A030-6E79-7559-FF95-6964E0D4938A}"/>
              </a:ext>
            </a:extLst>
          </p:cNvPr>
          <p:cNvCxnSpPr>
            <a:cxnSpLocks/>
            <a:stCxn id="29" idx="2"/>
            <a:endCxn id="90" idx="2"/>
          </p:cNvCxnSpPr>
          <p:nvPr/>
        </p:nvCxnSpPr>
        <p:spPr>
          <a:xfrm flipH="1">
            <a:off x="1209265" y="1856938"/>
            <a:ext cx="1" cy="2874629"/>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직선 연결선 71">
            <a:extLst>
              <a:ext uri="{FF2B5EF4-FFF2-40B4-BE49-F238E27FC236}">
                <a16:creationId xmlns:a16="http://schemas.microsoft.com/office/drawing/2014/main" id="{A86BCA01-96DF-6DC8-ACC4-3D383769DADE}"/>
              </a:ext>
            </a:extLst>
          </p:cNvPr>
          <p:cNvCxnSpPr>
            <a:cxnSpLocks/>
          </p:cNvCxnSpPr>
          <p:nvPr/>
        </p:nvCxnSpPr>
        <p:spPr>
          <a:xfrm>
            <a:off x="1555260" y="1861169"/>
            <a:ext cx="0" cy="3067351"/>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6DE447A8-AADE-A1A3-1EF4-B65DBE9FCC35}"/>
                  </a:ext>
                </a:extLst>
              </p:cNvPr>
              <p:cNvSpPr txBox="1"/>
              <p:nvPr/>
            </p:nvSpPr>
            <p:spPr>
              <a:xfrm>
                <a:off x="1204247" y="1073621"/>
                <a:ext cx="1475147" cy="465897"/>
              </a:xfrm>
              <a:prstGeom prst="rect">
                <a:avLst/>
              </a:prstGeom>
              <a:noFill/>
            </p:spPr>
            <p:txBody>
              <a:bodyPr wrap="non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r>
                            <a:rPr lang="en-US" altLang="ko-KR" sz="2800" b="0" i="1" smtClean="0">
                              <a:solidFill>
                                <a:prstClr val="black"/>
                              </a:solidFill>
                              <a:latin typeface="Cambria Math" panose="02040503050406030204" pitchFamily="18" charset="0"/>
                            </a:rPr>
                            <m:t>(</m:t>
                          </m:r>
                          <m:sSub>
                            <m:sSubPr>
                              <m:ctrlPr>
                                <a:rPr lang="en-US" altLang="ko-KR" sz="2800" b="0" i="1" smtClean="0">
                                  <a:solidFill>
                                    <a:prstClr val="black"/>
                                  </a:solidFill>
                                  <a:latin typeface="Cambria Math" panose="02040503050406030204" pitchFamily="18" charset="0"/>
                                </a:rPr>
                              </m:ctrlPr>
                            </m:sSubPr>
                            <m:e>
                              <m:r>
                                <a:rPr lang="en-US" altLang="ko-KR" sz="2800" b="0" i="1" smtClean="0">
                                  <a:solidFill>
                                    <a:prstClr val="black"/>
                                  </a:solidFill>
                                  <a:latin typeface="Cambria Math" panose="02040503050406030204" pitchFamily="18" charset="0"/>
                                </a:rPr>
                                <m:t>𝜔</m:t>
                              </m:r>
                            </m:e>
                            <m:sub>
                              <m:r>
                                <a:rPr lang="en-US" altLang="ko-KR" sz="2800" b="0" i="1" smtClean="0">
                                  <a:solidFill>
                                    <a:prstClr val="black"/>
                                  </a:solidFill>
                                  <a:latin typeface="Cambria Math" panose="02040503050406030204" pitchFamily="18" charset="0"/>
                                </a:rPr>
                                <m:t>𝑔</m:t>
                              </m:r>
                            </m:sub>
                          </m:sSub>
                          <m:r>
                            <a:rPr lang="en-US" altLang="ko-KR" sz="2800" b="0" i="1" smtClean="0">
                              <a:solidFill>
                                <a:prstClr val="black"/>
                              </a:solidFill>
                              <a:latin typeface="Cambria Math" panose="02040503050406030204" pitchFamily="18" charset="0"/>
                            </a:rPr>
                            <m:t>𝑡</m:t>
                          </m:r>
                          <m:r>
                            <a:rPr lang="en-US" altLang="ko-KR" sz="2800" b="0" i="1" smtClean="0">
                              <a:solidFill>
                                <a:prstClr val="black"/>
                              </a:solidFill>
                              <a:latin typeface="Cambria Math" panose="02040503050406030204" pitchFamily="18" charset="0"/>
                            </a:rPr>
                            <m:t>)</m:t>
                          </m:r>
                        </m:e>
                      </m:func>
                    </m:oMath>
                  </m:oMathPara>
                </a14:m>
                <a:endParaRPr lang="ko-KR" altLang="en-US" sz="2800" dirty="0">
                  <a:solidFill>
                    <a:prstClr val="black"/>
                  </a:solidFill>
                </a:endParaRPr>
              </a:p>
            </p:txBody>
          </p:sp>
        </mc:Choice>
        <mc:Fallback xmlns="">
          <p:sp>
            <p:nvSpPr>
              <p:cNvPr id="75" name="TextBox 74">
                <a:extLst>
                  <a:ext uri="{FF2B5EF4-FFF2-40B4-BE49-F238E27FC236}">
                    <a16:creationId xmlns:a16="http://schemas.microsoft.com/office/drawing/2014/main" id="{6DE447A8-AADE-A1A3-1EF4-B65DBE9FCC35}"/>
                  </a:ext>
                </a:extLst>
              </p:cNvPr>
              <p:cNvSpPr txBox="1">
                <a:spLocks noRot="1" noChangeAspect="1" noMove="1" noResize="1" noEditPoints="1" noAdjustHandles="1" noChangeArrowheads="1" noChangeShapeType="1" noTextEdit="1"/>
              </p:cNvSpPr>
              <p:nvPr/>
            </p:nvSpPr>
            <p:spPr>
              <a:xfrm>
                <a:off x="1204247" y="1073621"/>
                <a:ext cx="1475147" cy="465897"/>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D178C800-C472-13CD-4240-6352D310978C}"/>
                  </a:ext>
                </a:extLst>
              </p:cNvPr>
              <p:cNvSpPr txBox="1"/>
              <p:nvPr/>
            </p:nvSpPr>
            <p:spPr>
              <a:xfrm>
                <a:off x="131685" y="5075613"/>
                <a:ext cx="4051936" cy="644857"/>
              </a:xfrm>
              <a:prstGeom prst="rect">
                <a:avLst/>
              </a:prstGeom>
              <a:noFill/>
            </p:spPr>
            <p:txBody>
              <a:bodyPr wrap="squar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d>
                            <m:dPr>
                              <m:ctrlPr>
                                <a:rPr lang="en-US" altLang="ko-KR" sz="2800" b="0" i="1" smtClean="0">
                                  <a:solidFill>
                                    <a:prstClr val="black"/>
                                  </a:solidFill>
                                  <a:latin typeface="Cambria Math" panose="02040503050406030204" pitchFamily="18" charset="0"/>
                                </a:rPr>
                              </m:ctrlPr>
                            </m:dPr>
                            <m:e>
                              <m:sSub>
                                <m:sSubPr>
                                  <m:ctrlPr>
                                    <a:rPr lang="en-US" altLang="ko-KR" sz="2800" i="1">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i="1">
                                      <a:solidFill>
                                        <a:prstClr val="black"/>
                                      </a:solidFill>
                                      <a:latin typeface="Cambria Math" panose="02040503050406030204" pitchFamily="18" charset="0"/>
                                    </a:rPr>
                                    <m:t>𝑔</m:t>
                                  </m:r>
                                </m:sub>
                              </m:sSub>
                              <m:d>
                                <m:dPr>
                                  <m:ctrlPr>
                                    <a:rPr lang="en-US" altLang="ko-KR" sz="2800" i="1">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𝑡</m:t>
                                  </m:r>
                                  <m:r>
                                    <a:rPr lang="en-US" altLang="ko-KR" sz="2800" i="1">
                                      <a:solidFill>
                                        <a:prstClr val="black"/>
                                      </a:solidFill>
                                      <a:latin typeface="Cambria Math" panose="02040503050406030204" pitchFamily="18" charset="0"/>
                                    </a:rPr>
                                    <m:t>−</m:t>
                                  </m:r>
                                  <m:d>
                                    <m:dPr>
                                      <m:begChr m:val="‖"/>
                                      <m:endChr m:val="‖"/>
                                      <m:ctrlPr>
                                        <a:rPr lang="en-US" altLang="ko-KR" sz="2800" i="1">
                                          <a:solidFill>
                                            <a:srgbClr val="FF0000"/>
                                          </a:solidFill>
                                          <a:latin typeface="Cambria Math" panose="02040503050406030204" pitchFamily="18" charset="0"/>
                                        </a:rPr>
                                      </m:ctrlPr>
                                    </m:dPr>
                                    <m:e>
                                      <m:sSub>
                                        <m:sSubPr>
                                          <m:ctrlPr>
                                            <a:rPr lang="en-US" altLang="ko-KR" sz="2800" b="1" i="1">
                                              <a:solidFill>
                                                <a:srgbClr val="FF0000"/>
                                              </a:solidFill>
                                              <a:latin typeface="Cambria Math" panose="02040503050406030204" pitchFamily="18" charset="0"/>
                                            </a:rPr>
                                          </m:ctrlPr>
                                        </m:sSubPr>
                                        <m:e>
                                          <m:acc>
                                            <m:accPr>
                                              <m:chr m:val="̅"/>
                                              <m:ctrlPr>
                                                <a:rPr lang="en-US" altLang="ko-KR" sz="2800" b="1" i="1">
                                                  <a:solidFill>
                                                    <a:srgbClr val="FF0000"/>
                                                  </a:solidFill>
                                                  <a:latin typeface="Cambria Math" panose="02040503050406030204" pitchFamily="18" charset="0"/>
                                                </a:rPr>
                                              </m:ctrlPr>
                                            </m:accPr>
                                            <m:e>
                                              <m:r>
                                                <a:rPr lang="en-US" altLang="ko-KR" sz="2800" b="1">
                                                  <a:solidFill>
                                                    <a:srgbClr val="FF0000"/>
                                                  </a:solidFill>
                                                  <a:latin typeface="Cambria Math" panose="02040503050406030204" pitchFamily="18" charset="0"/>
                                                </a:rPr>
                                                <m:t>𝐱</m:t>
                                              </m:r>
                                            </m:e>
                                          </m:acc>
                                        </m:e>
                                        <m:sub>
                                          <m:r>
                                            <a:rPr lang="en-US" altLang="ko-KR" sz="2800" i="1">
                                              <a:solidFill>
                                                <a:srgbClr val="FF0000"/>
                                              </a:solidFill>
                                              <a:latin typeface="Cambria Math" panose="02040503050406030204" pitchFamily="18" charset="0"/>
                                            </a:rPr>
                                            <m:t>𝑡</m:t>
                                          </m:r>
                                        </m:sub>
                                      </m:sSub>
                                    </m:e>
                                  </m:d>
                                </m:e>
                              </m:d>
                            </m:e>
                          </m:d>
                        </m:e>
                      </m:func>
                    </m:oMath>
                  </m:oMathPara>
                </a14:m>
                <a:endParaRPr lang="ko-KR" altLang="en-US" sz="2800" dirty="0">
                  <a:solidFill>
                    <a:prstClr val="black"/>
                  </a:solidFill>
                </a:endParaRPr>
              </a:p>
            </p:txBody>
          </p:sp>
        </mc:Choice>
        <mc:Fallback xmlns="">
          <p:sp>
            <p:nvSpPr>
              <p:cNvPr id="79" name="TextBox 78">
                <a:extLst>
                  <a:ext uri="{FF2B5EF4-FFF2-40B4-BE49-F238E27FC236}">
                    <a16:creationId xmlns:a16="http://schemas.microsoft.com/office/drawing/2014/main" id="{D178C800-C472-13CD-4240-6352D310978C}"/>
                  </a:ext>
                </a:extLst>
              </p:cNvPr>
              <p:cNvSpPr txBox="1">
                <a:spLocks noRot="1" noChangeAspect="1" noMove="1" noResize="1" noEditPoints="1" noAdjustHandles="1" noChangeArrowheads="1" noChangeShapeType="1" noTextEdit="1"/>
              </p:cNvSpPr>
              <p:nvPr/>
            </p:nvSpPr>
            <p:spPr>
              <a:xfrm>
                <a:off x="131685" y="5075613"/>
                <a:ext cx="4051936" cy="644857"/>
              </a:xfrm>
              <a:prstGeom prst="rect">
                <a:avLst/>
              </a:prstGeom>
              <a:blipFill>
                <a:blip r:embed="rId10"/>
                <a:stretch>
                  <a:fillRect/>
                </a:stretch>
              </a:blipFill>
            </p:spPr>
            <p:txBody>
              <a:bodyPr/>
              <a:lstStyle/>
              <a:p>
                <a:r>
                  <a:rPr lang="ko-KR" altLang="en-US">
                    <a:noFill/>
                  </a:rPr>
                  <a:t> </a:t>
                </a:r>
              </a:p>
            </p:txBody>
          </p:sp>
        </mc:Fallback>
      </mc:AlternateContent>
      <p:sp>
        <p:nvSpPr>
          <p:cNvPr id="81" name="TextBox 80">
            <a:extLst>
              <a:ext uri="{FF2B5EF4-FFF2-40B4-BE49-F238E27FC236}">
                <a16:creationId xmlns:a16="http://schemas.microsoft.com/office/drawing/2014/main" id="{A6B83EC5-122A-4EFA-0EBC-E512B759E225}"/>
              </a:ext>
            </a:extLst>
          </p:cNvPr>
          <p:cNvSpPr txBox="1"/>
          <p:nvPr/>
        </p:nvSpPr>
        <p:spPr>
          <a:xfrm>
            <a:off x="1943570" y="5857485"/>
            <a:ext cx="2256507" cy="461665"/>
          </a:xfrm>
          <a:prstGeom prst="rect">
            <a:avLst/>
          </a:prstGeom>
          <a:noFill/>
        </p:spPr>
        <p:txBody>
          <a:bodyPr wrap="square">
            <a:spAutoFit/>
          </a:bodyPr>
          <a:lstStyle/>
          <a:p>
            <a:pPr algn="ctr"/>
            <a:r>
              <a:rPr lang="en-US" altLang="ko-KR" sz="2400" dirty="0">
                <a:solidFill>
                  <a:srgbClr val="FF0000"/>
                </a:solidFill>
                <a:latin typeface="Arial"/>
              </a:rPr>
              <a:t>Time-of-Flight</a:t>
            </a:r>
            <a:endParaRPr lang="ko-KR" altLang="en-US" sz="2400" dirty="0">
              <a:solidFill>
                <a:srgbClr val="FF0000"/>
              </a:solidFill>
            </a:endParaRPr>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0A69681F-44CB-A552-C5C2-DF02A8024A4D}"/>
                  </a:ext>
                </a:extLst>
              </p:cNvPr>
              <p:cNvSpPr txBox="1"/>
              <p:nvPr/>
            </p:nvSpPr>
            <p:spPr>
              <a:xfrm>
                <a:off x="1497110" y="2964973"/>
                <a:ext cx="87455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ko-KR" sz="2800" i="1" smtClean="0">
                              <a:solidFill>
                                <a:srgbClr val="FF0000"/>
                              </a:solidFill>
                              <a:latin typeface="Cambria Math" panose="02040503050406030204" pitchFamily="18" charset="0"/>
                            </a:rPr>
                          </m:ctrlPr>
                        </m:dPr>
                        <m:e>
                          <m:sSub>
                            <m:sSubPr>
                              <m:ctrlPr>
                                <a:rPr lang="en-US" altLang="ko-KR" sz="2800" b="1" i="1">
                                  <a:solidFill>
                                    <a:srgbClr val="FF0000"/>
                                  </a:solidFill>
                                  <a:latin typeface="Cambria Math" panose="02040503050406030204" pitchFamily="18" charset="0"/>
                                </a:rPr>
                              </m:ctrlPr>
                            </m:sSubPr>
                            <m:e>
                              <m:acc>
                                <m:accPr>
                                  <m:chr m:val="̅"/>
                                  <m:ctrlPr>
                                    <a:rPr lang="en-US" altLang="ko-KR" sz="2800" b="1" i="1">
                                      <a:solidFill>
                                        <a:srgbClr val="FF0000"/>
                                      </a:solidFill>
                                      <a:latin typeface="Cambria Math" panose="02040503050406030204" pitchFamily="18" charset="0"/>
                                    </a:rPr>
                                  </m:ctrlPr>
                                </m:accPr>
                                <m:e>
                                  <m:r>
                                    <a:rPr lang="en-US" altLang="ko-KR" sz="2800" b="1">
                                      <a:solidFill>
                                        <a:srgbClr val="FF0000"/>
                                      </a:solidFill>
                                      <a:latin typeface="Cambria Math" panose="02040503050406030204" pitchFamily="18" charset="0"/>
                                    </a:rPr>
                                    <m:t>𝐱</m:t>
                                  </m:r>
                                </m:e>
                              </m:acc>
                            </m:e>
                            <m:sub>
                              <m:r>
                                <a:rPr lang="en-US" altLang="ko-KR" sz="2800" i="1">
                                  <a:solidFill>
                                    <a:srgbClr val="FF0000"/>
                                  </a:solidFill>
                                  <a:latin typeface="Cambria Math" panose="02040503050406030204" pitchFamily="18" charset="0"/>
                                </a:rPr>
                                <m:t>𝑡</m:t>
                              </m:r>
                            </m:sub>
                          </m:sSub>
                        </m:e>
                      </m:d>
                    </m:oMath>
                  </m:oMathPara>
                </a14:m>
                <a:endParaRPr lang="ko-KR" altLang="en-US" sz="2800" dirty="0">
                  <a:solidFill>
                    <a:srgbClr val="FF0000"/>
                  </a:solidFill>
                </a:endParaRPr>
              </a:p>
            </p:txBody>
          </p:sp>
        </mc:Choice>
        <mc:Fallback xmlns="">
          <p:sp>
            <p:nvSpPr>
              <p:cNvPr id="83" name="TextBox 82">
                <a:extLst>
                  <a:ext uri="{FF2B5EF4-FFF2-40B4-BE49-F238E27FC236}">
                    <a16:creationId xmlns:a16="http://schemas.microsoft.com/office/drawing/2014/main" id="{0A69681F-44CB-A552-C5C2-DF02A8024A4D}"/>
                  </a:ext>
                </a:extLst>
              </p:cNvPr>
              <p:cNvSpPr txBox="1">
                <a:spLocks noRot="1" noChangeAspect="1" noMove="1" noResize="1" noEditPoints="1" noAdjustHandles="1" noChangeArrowheads="1" noChangeShapeType="1" noTextEdit="1"/>
              </p:cNvSpPr>
              <p:nvPr/>
            </p:nvSpPr>
            <p:spPr>
              <a:xfrm>
                <a:off x="1497110" y="2964973"/>
                <a:ext cx="874550" cy="523220"/>
              </a:xfrm>
              <a:prstGeom prst="rect">
                <a:avLst/>
              </a:prstGeom>
              <a:blipFill>
                <a:blip r:embed="rId11"/>
                <a:stretch>
                  <a:fillRect/>
                </a:stretch>
              </a:blipFill>
            </p:spPr>
            <p:txBody>
              <a:bodyPr/>
              <a:lstStyle/>
              <a:p>
                <a:r>
                  <a:rPr lang="ko-KR" altLang="en-US">
                    <a:noFill/>
                  </a:rPr>
                  <a:t> </a:t>
                </a:r>
              </a:p>
            </p:txBody>
          </p:sp>
        </mc:Fallback>
      </mc:AlternateContent>
      <p:cxnSp>
        <p:nvCxnSpPr>
          <p:cNvPr id="85" name="직선 화살표 연결선 84">
            <a:extLst>
              <a:ext uri="{FF2B5EF4-FFF2-40B4-BE49-F238E27FC236}">
                <a16:creationId xmlns:a16="http://schemas.microsoft.com/office/drawing/2014/main" id="{35459A6C-F7C7-4FA4-CB96-76DF98CA7FF2}"/>
              </a:ext>
            </a:extLst>
          </p:cNvPr>
          <p:cNvCxnSpPr>
            <a:cxnSpLocks/>
          </p:cNvCxnSpPr>
          <p:nvPr/>
        </p:nvCxnSpPr>
        <p:spPr>
          <a:xfrm>
            <a:off x="1209266" y="3256767"/>
            <a:ext cx="345994"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7" name="그룹 86">
            <a:extLst>
              <a:ext uri="{FF2B5EF4-FFF2-40B4-BE49-F238E27FC236}">
                <a16:creationId xmlns:a16="http://schemas.microsoft.com/office/drawing/2014/main" id="{1B1B4654-E840-1B08-44E6-D0A40F2FFA2C}"/>
              </a:ext>
            </a:extLst>
          </p:cNvPr>
          <p:cNvGrpSpPr/>
          <p:nvPr/>
        </p:nvGrpSpPr>
        <p:grpSpPr>
          <a:xfrm rot="10800000">
            <a:off x="802121" y="4197164"/>
            <a:ext cx="2169822" cy="542142"/>
            <a:chOff x="802121" y="1856937"/>
            <a:chExt cx="1655000" cy="542142"/>
          </a:xfrm>
        </p:grpSpPr>
        <p:sp>
          <p:nvSpPr>
            <p:cNvPr id="88" name="Freeform: Shape 21">
              <a:extLst>
                <a:ext uri="{FF2B5EF4-FFF2-40B4-BE49-F238E27FC236}">
                  <a16:creationId xmlns:a16="http://schemas.microsoft.com/office/drawing/2014/main" id="{35597AB4-4A40-DAF3-F982-85BF1E4C43E1}"/>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22">
              <a:extLst>
                <a:ext uri="{FF2B5EF4-FFF2-40B4-BE49-F238E27FC236}">
                  <a16:creationId xmlns:a16="http://schemas.microsoft.com/office/drawing/2014/main" id="{061D462E-35C7-9998-19E0-54A036A779D8}"/>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24">
              <a:extLst>
                <a:ext uri="{FF2B5EF4-FFF2-40B4-BE49-F238E27FC236}">
                  <a16:creationId xmlns:a16="http://schemas.microsoft.com/office/drawing/2014/main" id="{9E14237F-9A4F-C587-331C-D23764598E81}"/>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 name="화살표: 오른쪽 92">
            <a:extLst>
              <a:ext uri="{FF2B5EF4-FFF2-40B4-BE49-F238E27FC236}">
                <a16:creationId xmlns:a16="http://schemas.microsoft.com/office/drawing/2014/main" id="{F3DDF302-3D4D-DE35-DCD3-C4DCCFDAD81E}"/>
              </a:ext>
            </a:extLst>
          </p:cNvPr>
          <p:cNvSpPr/>
          <p:nvPr/>
        </p:nvSpPr>
        <p:spPr>
          <a:xfrm rot="5400000">
            <a:off x="1053536" y="1622174"/>
            <a:ext cx="301422" cy="124208"/>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4" name="화살표: 오른쪽 93">
            <a:extLst>
              <a:ext uri="{FF2B5EF4-FFF2-40B4-BE49-F238E27FC236}">
                <a16:creationId xmlns:a16="http://schemas.microsoft.com/office/drawing/2014/main" id="{48DA19CB-0957-7083-241D-1BCF9F92ABD4}"/>
              </a:ext>
            </a:extLst>
          </p:cNvPr>
          <p:cNvSpPr/>
          <p:nvPr/>
        </p:nvSpPr>
        <p:spPr>
          <a:xfrm rot="5400000">
            <a:off x="1417313" y="3980117"/>
            <a:ext cx="301422" cy="124208"/>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7AA4894-3F44-B973-7627-2FDF942A7793}"/>
                  </a:ext>
                </a:extLst>
              </p:cNvPr>
              <p:cNvSpPr txBox="1"/>
              <p:nvPr/>
            </p:nvSpPr>
            <p:spPr>
              <a:xfrm>
                <a:off x="6931555" y="1732799"/>
                <a:ext cx="60983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1" i="1" smtClean="0">
                              <a:solidFill>
                                <a:schemeClr val="accent1"/>
                              </a:solidFill>
                              <a:latin typeface="Cambria Math" panose="02040503050406030204" pitchFamily="18" charset="0"/>
                            </a:rPr>
                          </m:ctrlPr>
                        </m:sSubPr>
                        <m:e>
                          <m:acc>
                            <m:accPr>
                              <m:chr m:val="̅"/>
                              <m:ctrlPr>
                                <a:rPr lang="en-US" altLang="ko-KR" sz="2800" b="1" i="1">
                                  <a:solidFill>
                                    <a:schemeClr val="accent1"/>
                                  </a:solidFill>
                                  <a:latin typeface="Cambria Math" panose="02040503050406030204" pitchFamily="18" charset="0"/>
                                </a:rPr>
                              </m:ctrlPr>
                            </m:accPr>
                            <m:e>
                              <m:r>
                                <a:rPr lang="en-US" altLang="ko-KR" sz="2800" b="1">
                                  <a:solidFill>
                                    <a:schemeClr val="accent1"/>
                                  </a:solidFill>
                                  <a:latin typeface="Cambria Math" panose="02040503050406030204" pitchFamily="18" charset="0"/>
                                </a:rPr>
                                <m:t>𝐱</m:t>
                              </m:r>
                            </m:e>
                          </m:acc>
                        </m:e>
                        <m:sub>
                          <m:r>
                            <a:rPr lang="en-US" altLang="ko-KR" sz="2800" i="1">
                              <a:solidFill>
                                <a:schemeClr val="accent1"/>
                              </a:solidFill>
                              <a:latin typeface="Cambria Math" panose="02040503050406030204" pitchFamily="18" charset="0"/>
                            </a:rPr>
                            <m:t>𝑡</m:t>
                          </m:r>
                        </m:sub>
                      </m:sSub>
                    </m:oMath>
                  </m:oMathPara>
                </a14:m>
                <a:endParaRPr lang="ko-KR" altLang="en-US" sz="2800" dirty="0">
                  <a:solidFill>
                    <a:schemeClr val="accent1"/>
                  </a:solidFill>
                </a:endParaRPr>
              </a:p>
            </p:txBody>
          </p:sp>
        </mc:Choice>
        <mc:Fallback xmlns="">
          <p:sp>
            <p:nvSpPr>
              <p:cNvPr id="19" name="TextBox 18">
                <a:extLst>
                  <a:ext uri="{FF2B5EF4-FFF2-40B4-BE49-F238E27FC236}">
                    <a16:creationId xmlns:a16="http://schemas.microsoft.com/office/drawing/2014/main" id="{87AA4894-3F44-B973-7627-2FDF942A7793}"/>
                  </a:ext>
                </a:extLst>
              </p:cNvPr>
              <p:cNvSpPr txBox="1">
                <a:spLocks noRot="1" noChangeAspect="1" noMove="1" noResize="1" noEditPoints="1" noAdjustHandles="1" noChangeArrowheads="1" noChangeShapeType="1" noTextEdit="1"/>
              </p:cNvSpPr>
              <p:nvPr/>
            </p:nvSpPr>
            <p:spPr>
              <a:xfrm>
                <a:off x="6931555" y="1732799"/>
                <a:ext cx="609838" cy="52322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F382E0C-C935-8161-0E79-F3EB699EAAB0}"/>
                  </a:ext>
                </a:extLst>
              </p:cNvPr>
              <p:cNvSpPr txBox="1"/>
              <p:nvPr/>
            </p:nvSpPr>
            <p:spPr>
              <a:xfrm>
                <a:off x="6731466" y="3256767"/>
                <a:ext cx="60983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1" i="1" smtClean="0">
                              <a:solidFill>
                                <a:schemeClr val="accent1"/>
                              </a:solidFill>
                              <a:latin typeface="Cambria Math" panose="02040503050406030204" pitchFamily="18" charset="0"/>
                            </a:rPr>
                          </m:ctrlPr>
                        </m:sSubPr>
                        <m:e>
                          <m:acc>
                            <m:accPr>
                              <m:chr m:val="̅"/>
                              <m:ctrlPr>
                                <a:rPr lang="en-US" altLang="ko-KR" sz="2800" b="1" i="1">
                                  <a:solidFill>
                                    <a:schemeClr val="accent1"/>
                                  </a:solidFill>
                                  <a:latin typeface="Cambria Math" panose="02040503050406030204" pitchFamily="18" charset="0"/>
                                </a:rPr>
                              </m:ctrlPr>
                            </m:accPr>
                            <m:e>
                              <m:r>
                                <a:rPr lang="en-US" altLang="ko-KR" sz="2800" b="1">
                                  <a:solidFill>
                                    <a:schemeClr val="accent1"/>
                                  </a:solidFill>
                                  <a:latin typeface="Cambria Math" panose="02040503050406030204" pitchFamily="18" charset="0"/>
                                </a:rPr>
                                <m:t>𝐱</m:t>
                              </m:r>
                            </m:e>
                          </m:acc>
                        </m:e>
                        <m:sub>
                          <m:r>
                            <a:rPr lang="en-US" altLang="ko-KR" sz="2800" i="1">
                              <a:solidFill>
                                <a:schemeClr val="accent1"/>
                              </a:solidFill>
                              <a:latin typeface="Cambria Math" panose="02040503050406030204" pitchFamily="18" charset="0"/>
                            </a:rPr>
                            <m:t>𝑡</m:t>
                          </m:r>
                        </m:sub>
                      </m:sSub>
                    </m:oMath>
                  </m:oMathPara>
                </a14:m>
                <a:endParaRPr lang="ko-KR" altLang="en-US" sz="2800" dirty="0">
                  <a:solidFill>
                    <a:schemeClr val="accent1"/>
                  </a:solidFill>
                </a:endParaRPr>
              </a:p>
            </p:txBody>
          </p:sp>
        </mc:Choice>
        <mc:Fallback xmlns="">
          <p:sp>
            <p:nvSpPr>
              <p:cNvPr id="20" name="TextBox 19">
                <a:extLst>
                  <a:ext uri="{FF2B5EF4-FFF2-40B4-BE49-F238E27FC236}">
                    <a16:creationId xmlns:a16="http://schemas.microsoft.com/office/drawing/2014/main" id="{AF382E0C-C935-8161-0E79-F3EB699EAAB0}"/>
                  </a:ext>
                </a:extLst>
              </p:cNvPr>
              <p:cNvSpPr txBox="1">
                <a:spLocks noRot="1" noChangeAspect="1" noMove="1" noResize="1" noEditPoints="1" noAdjustHandles="1" noChangeArrowheads="1" noChangeShapeType="1" noTextEdit="1"/>
              </p:cNvSpPr>
              <p:nvPr/>
            </p:nvSpPr>
            <p:spPr>
              <a:xfrm>
                <a:off x="6731466" y="3256767"/>
                <a:ext cx="609838" cy="523220"/>
              </a:xfrm>
              <a:prstGeom prst="rect">
                <a:avLst/>
              </a:prstGeom>
              <a:blipFill>
                <a:blip r:embed="rId13"/>
                <a:stretch>
                  <a:fillRect/>
                </a:stretch>
              </a:blipFill>
            </p:spPr>
            <p:txBody>
              <a:bodyPr/>
              <a:lstStyle/>
              <a:p>
                <a:r>
                  <a:rPr lang="ko-KR" altLang="en-US">
                    <a:noFill/>
                  </a:rPr>
                  <a:t> </a:t>
                </a:r>
              </a:p>
            </p:txBody>
          </p:sp>
        </mc:Fallback>
      </mc:AlternateContent>
      <p:cxnSp>
        <p:nvCxnSpPr>
          <p:cNvPr id="22" name="직선 화살표 연결선 21">
            <a:extLst>
              <a:ext uri="{FF2B5EF4-FFF2-40B4-BE49-F238E27FC236}">
                <a16:creationId xmlns:a16="http://schemas.microsoft.com/office/drawing/2014/main" id="{1B3CE5E0-AFE8-EA53-6F95-9670BE8D6550}"/>
              </a:ext>
            </a:extLst>
          </p:cNvPr>
          <p:cNvCxnSpPr>
            <a:cxnSpLocks/>
          </p:cNvCxnSpPr>
          <p:nvPr/>
        </p:nvCxnSpPr>
        <p:spPr>
          <a:xfrm flipH="1">
            <a:off x="4813164" y="3295865"/>
            <a:ext cx="5391631" cy="1149929"/>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30" name="직선 화살표 연결선 29">
            <a:extLst>
              <a:ext uri="{FF2B5EF4-FFF2-40B4-BE49-F238E27FC236}">
                <a16:creationId xmlns:a16="http://schemas.microsoft.com/office/drawing/2014/main" id="{E38F95A6-55B0-9D9C-573B-B1EE640BA4AF}"/>
              </a:ext>
            </a:extLst>
          </p:cNvPr>
          <p:cNvCxnSpPr>
            <a:cxnSpLocks/>
          </p:cNvCxnSpPr>
          <p:nvPr/>
        </p:nvCxnSpPr>
        <p:spPr>
          <a:xfrm>
            <a:off x="4813164" y="2264511"/>
            <a:ext cx="5389399" cy="1031354"/>
          </a:xfrm>
          <a:prstGeom prst="straightConnector1">
            <a:avLst/>
          </a:prstGeom>
          <a:noFill/>
          <a:ln w="38100" cap="flat" cmpd="sng" algn="ctr">
            <a:solidFill>
              <a:schemeClr val="accent1">
                <a:lumMod val="75000"/>
              </a:schemeClr>
            </a:solidFill>
            <a:prstDash val="solid"/>
            <a:miter lim="800000"/>
            <a:tailEnd type="triangle"/>
          </a:ln>
          <a:effectLst/>
        </p:spPr>
      </p:cxnSp>
      <p:grpSp>
        <p:nvGrpSpPr>
          <p:cNvPr id="32" name="Group 20">
            <a:extLst>
              <a:ext uri="{FF2B5EF4-FFF2-40B4-BE49-F238E27FC236}">
                <a16:creationId xmlns:a16="http://schemas.microsoft.com/office/drawing/2014/main" id="{B6F05EF0-31A9-5F79-3178-86F566CDA527}"/>
              </a:ext>
            </a:extLst>
          </p:cNvPr>
          <p:cNvGrpSpPr/>
          <p:nvPr/>
        </p:nvGrpSpPr>
        <p:grpSpPr>
          <a:xfrm rot="11432863">
            <a:off x="4730101" y="2519129"/>
            <a:ext cx="5395672" cy="546374"/>
            <a:chOff x="-1206500" y="2511423"/>
            <a:chExt cx="19191516" cy="2049681"/>
          </a:xfrm>
        </p:grpSpPr>
        <p:sp>
          <p:nvSpPr>
            <p:cNvPr id="33" name="Freeform: Shape 21">
              <a:extLst>
                <a:ext uri="{FF2B5EF4-FFF2-40B4-BE49-F238E27FC236}">
                  <a16:creationId xmlns:a16="http://schemas.microsoft.com/office/drawing/2014/main" id="{CD02A58A-8BB8-C1BC-5805-2409FABA1572}"/>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2">
              <a:extLst>
                <a:ext uri="{FF2B5EF4-FFF2-40B4-BE49-F238E27FC236}">
                  <a16:creationId xmlns:a16="http://schemas.microsoft.com/office/drawing/2014/main" id="{F7BAD744-D577-1DFF-A3D0-11917558CA12}"/>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23">
              <a:extLst>
                <a:ext uri="{FF2B5EF4-FFF2-40B4-BE49-F238E27FC236}">
                  <a16:creationId xmlns:a16="http://schemas.microsoft.com/office/drawing/2014/main" id="{D207320C-3065-22E3-5B82-A3CA5C8204DC}"/>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24">
              <a:extLst>
                <a:ext uri="{FF2B5EF4-FFF2-40B4-BE49-F238E27FC236}">
                  <a16:creationId xmlns:a16="http://schemas.microsoft.com/office/drawing/2014/main" id="{65B7178A-5B68-26AC-CD92-789BA729B70E}"/>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20">
            <a:extLst>
              <a:ext uri="{FF2B5EF4-FFF2-40B4-BE49-F238E27FC236}">
                <a16:creationId xmlns:a16="http://schemas.microsoft.com/office/drawing/2014/main" id="{81069AE6-7640-C2DE-DB14-74AE41A87719}"/>
              </a:ext>
            </a:extLst>
          </p:cNvPr>
          <p:cNvGrpSpPr/>
          <p:nvPr/>
        </p:nvGrpSpPr>
        <p:grpSpPr>
          <a:xfrm rot="10068693">
            <a:off x="4810027" y="3570715"/>
            <a:ext cx="5395672" cy="546374"/>
            <a:chOff x="-1206500" y="2511423"/>
            <a:chExt cx="19191516" cy="2049681"/>
          </a:xfrm>
        </p:grpSpPr>
        <p:sp>
          <p:nvSpPr>
            <p:cNvPr id="40" name="Freeform: Shape 21">
              <a:extLst>
                <a:ext uri="{FF2B5EF4-FFF2-40B4-BE49-F238E27FC236}">
                  <a16:creationId xmlns:a16="http://schemas.microsoft.com/office/drawing/2014/main" id="{17A1946F-6B8C-A31C-0992-88DCE48777A0}"/>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22">
              <a:extLst>
                <a:ext uri="{FF2B5EF4-FFF2-40B4-BE49-F238E27FC236}">
                  <a16:creationId xmlns:a16="http://schemas.microsoft.com/office/drawing/2014/main" id="{DFF063C3-E80F-8C14-4C11-D35A237C5BA4}"/>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23">
              <a:extLst>
                <a:ext uri="{FF2B5EF4-FFF2-40B4-BE49-F238E27FC236}">
                  <a16:creationId xmlns:a16="http://schemas.microsoft.com/office/drawing/2014/main" id="{0CF4C4D3-482A-22C9-399D-9D8B29060F49}"/>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24">
              <a:extLst>
                <a:ext uri="{FF2B5EF4-FFF2-40B4-BE49-F238E27FC236}">
                  <a16:creationId xmlns:a16="http://schemas.microsoft.com/office/drawing/2014/main" id="{C109ED29-284B-15EB-6025-88B2D679FA34}"/>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2" name="그림 61" descr="동물 피규어, 조각상, 예술, 흑백이(가) 표시된 사진&#10;&#10;자동 생성된 설명">
            <a:extLst>
              <a:ext uri="{FF2B5EF4-FFF2-40B4-BE49-F238E27FC236}">
                <a16:creationId xmlns:a16="http://schemas.microsoft.com/office/drawing/2014/main" id="{46E38F34-9E85-0F1A-5B00-04D3E4626CBD}"/>
              </a:ext>
            </a:extLst>
          </p:cNvPr>
          <p:cNvPicPr>
            <a:picLocks noChangeAspect="1"/>
          </p:cNvPicPr>
          <p:nvPr/>
        </p:nvPicPr>
        <p:blipFill>
          <a:blip r:embed="rId14">
            <a:duotone>
              <a:prstClr val="black"/>
              <a:schemeClr val="bg2">
                <a:lumMod val="90000"/>
                <a:tint val="45000"/>
                <a:satMod val="400000"/>
              </a:schemeClr>
            </a:duotone>
          </a:blip>
          <a:stretch>
            <a:fillRect/>
          </a:stretch>
        </p:blipFill>
        <p:spPr>
          <a:xfrm>
            <a:off x="9611134" y="2247304"/>
            <a:ext cx="2743200" cy="2127223"/>
          </a:xfrm>
          <a:prstGeom prst="rect">
            <a:avLst/>
          </a:prstGeom>
        </p:spPr>
      </p:pic>
      <p:sp>
        <p:nvSpPr>
          <p:cNvPr id="5" name="TextBox 4">
            <a:extLst>
              <a:ext uri="{FF2B5EF4-FFF2-40B4-BE49-F238E27FC236}">
                <a16:creationId xmlns:a16="http://schemas.microsoft.com/office/drawing/2014/main" id="{6088DB16-B31D-08B1-4748-F99A51578486}"/>
              </a:ext>
            </a:extLst>
          </p:cNvPr>
          <p:cNvSpPr txBox="1"/>
          <p:nvPr/>
        </p:nvSpPr>
        <p:spPr>
          <a:xfrm rot="16200000">
            <a:off x="-381583" y="1885520"/>
            <a:ext cx="1506879" cy="369332"/>
          </a:xfrm>
          <a:prstGeom prst="rect">
            <a:avLst/>
          </a:prstGeom>
          <a:noFill/>
        </p:spPr>
        <p:txBody>
          <a:bodyPr wrap="square" rtlCol="0">
            <a:spAutoFit/>
          </a:bodyPr>
          <a:lstStyle/>
          <a:p>
            <a:pPr algn="ctr"/>
            <a:r>
              <a:rPr lang="en-US" altLang="ko-KR" dirty="0"/>
              <a:t>Transmitted</a:t>
            </a:r>
            <a:endParaRPr lang="ko-KR" altLang="en-US" dirty="0"/>
          </a:p>
        </p:txBody>
      </p:sp>
      <p:sp>
        <p:nvSpPr>
          <p:cNvPr id="6" name="TextBox 5">
            <a:extLst>
              <a:ext uri="{FF2B5EF4-FFF2-40B4-BE49-F238E27FC236}">
                <a16:creationId xmlns:a16="http://schemas.microsoft.com/office/drawing/2014/main" id="{BA72A831-6A6B-BD83-31C2-8AE633135C4B}"/>
              </a:ext>
            </a:extLst>
          </p:cNvPr>
          <p:cNvSpPr txBox="1"/>
          <p:nvPr/>
        </p:nvSpPr>
        <p:spPr>
          <a:xfrm rot="16200000">
            <a:off x="-381583" y="4192861"/>
            <a:ext cx="1506879" cy="369332"/>
          </a:xfrm>
          <a:prstGeom prst="rect">
            <a:avLst/>
          </a:prstGeom>
          <a:noFill/>
        </p:spPr>
        <p:txBody>
          <a:bodyPr wrap="square" rtlCol="0">
            <a:spAutoFit/>
          </a:bodyPr>
          <a:lstStyle/>
          <a:p>
            <a:pPr algn="ctr"/>
            <a:r>
              <a:rPr lang="en-US" altLang="ko-KR" dirty="0"/>
              <a:t>Received</a:t>
            </a:r>
            <a:endParaRPr lang="ko-KR" altLang="en-US" dirty="0"/>
          </a:p>
        </p:txBody>
      </p:sp>
    </p:spTree>
    <p:custDataLst>
      <p:tags r:id="rId1"/>
    </p:custDataLst>
    <p:extLst>
      <p:ext uri="{BB962C8B-B14F-4D97-AF65-F5344CB8AC3E}">
        <p14:creationId xmlns:p14="http://schemas.microsoft.com/office/powerpoint/2010/main" val="308688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500"/>
                                        <p:tgtEl>
                                          <p:spTgt spid="7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par>
                                <p:cTn id="30" presetID="22" presetClass="entr" presetSubtype="8"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par>
                                <p:cTn id="33" presetID="10"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500"/>
                            </p:stCondLst>
                            <p:childTnLst>
                              <p:par>
                                <p:cTn id="37" presetID="2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500"/>
                                        <p:tgtEl>
                                          <p:spTgt spid="22"/>
                                        </p:tgtEl>
                                      </p:cBhvr>
                                    </p:animEffect>
                                  </p:childTnLst>
                                </p:cTn>
                              </p:par>
                              <p:par>
                                <p:cTn id="40" presetID="22" presetClass="entr" presetSubtype="2"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right)">
                                      <p:cBhvr>
                                        <p:cTn id="42" dur="500"/>
                                        <p:tgtEl>
                                          <p:spTgt spid="3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par>
                                <p:cTn id="54" presetID="10" presetClass="entr" presetSubtype="0" fill="hold"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par>
                                <p:cTn id="57" presetID="10" presetClass="entr" presetSubtype="0" fill="hold"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500"/>
                                        <p:tgtEl>
                                          <p:spTgt spid="8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3"/>
                                        </p:tgtEl>
                                        <p:attrNameLst>
                                          <p:attrName>style.visibility</p:attrName>
                                        </p:attrNameLst>
                                      </p:cBhvr>
                                      <p:to>
                                        <p:strVal val="visible"/>
                                      </p:to>
                                    </p:set>
                                    <p:animEffect transition="in" filter="fade">
                                      <p:cBhvr>
                                        <p:cTn id="70" dur="500"/>
                                        <p:tgtEl>
                                          <p:spTgt spid="83"/>
                                        </p:tgtEl>
                                      </p:cBhvr>
                                    </p:animEffect>
                                  </p:childTnLst>
                                </p:cTn>
                              </p:par>
                              <p:par>
                                <p:cTn id="71" presetID="10" presetClass="entr" presetSubtype="0" fill="hold" nodeType="with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10" presetClass="entr" presetSubtype="0" fill="hold" nodeType="with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3"/>
                                        </p:tgtEl>
                                        <p:attrNameLst>
                                          <p:attrName>style.visibility</p:attrName>
                                        </p:attrNameLst>
                                      </p:cBhvr>
                                      <p:to>
                                        <p:strVal val="visible"/>
                                      </p:to>
                                    </p:set>
                                    <p:animEffect transition="in" filter="fade">
                                      <p:cBhvr>
                                        <p:cTn id="79" dur="500"/>
                                        <p:tgtEl>
                                          <p:spTgt spid="9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fade">
                                      <p:cBhvr>
                                        <p:cTn id="82" dur="500"/>
                                        <p:tgtEl>
                                          <p:spTgt spid="9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9"/>
                                        </p:tgtEl>
                                        <p:attrNameLst>
                                          <p:attrName>style.visibility</p:attrName>
                                        </p:attrNameLst>
                                      </p:cBhvr>
                                      <p:to>
                                        <p:strVal val="visible"/>
                                      </p:to>
                                    </p:set>
                                    <p:animEffect transition="in" filter="fade">
                                      <p:cBhvr>
                                        <p:cTn id="85" dur="500"/>
                                        <p:tgtEl>
                                          <p:spTgt spid="7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1"/>
                                        </p:tgtEl>
                                        <p:attrNameLst>
                                          <p:attrName>style.visibility</p:attrName>
                                        </p:attrNameLst>
                                      </p:cBhvr>
                                      <p:to>
                                        <p:strVal val="visible"/>
                                      </p:to>
                                    </p:set>
                                    <p:animEffect transition="in" filter="fade">
                                      <p:cBhvr>
                                        <p:cTn id="8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9" grpId="0"/>
      <p:bldP spid="81" grpId="0"/>
      <p:bldP spid="83" grpId="0"/>
      <p:bldP spid="93" grpId="0" animBg="1"/>
      <p:bldP spid="94" grpId="0" animBg="1"/>
      <p:bldP spid="19" grpId="0"/>
      <p:bldP spid="20"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그룹 11">
            <a:extLst>
              <a:ext uri="{FF2B5EF4-FFF2-40B4-BE49-F238E27FC236}">
                <a16:creationId xmlns:a16="http://schemas.microsoft.com/office/drawing/2014/main" id="{36380F26-4DC8-C4C6-10DE-A23E9850A0EC}"/>
              </a:ext>
            </a:extLst>
          </p:cNvPr>
          <p:cNvGrpSpPr/>
          <p:nvPr/>
        </p:nvGrpSpPr>
        <p:grpSpPr>
          <a:xfrm rot="10800000">
            <a:off x="808435" y="4197164"/>
            <a:ext cx="2169822" cy="542142"/>
            <a:chOff x="802121" y="1856937"/>
            <a:chExt cx="1655000" cy="542142"/>
          </a:xfrm>
        </p:grpSpPr>
        <p:sp>
          <p:nvSpPr>
            <p:cNvPr id="13" name="Freeform: Shape 21">
              <a:extLst>
                <a:ext uri="{FF2B5EF4-FFF2-40B4-BE49-F238E27FC236}">
                  <a16:creationId xmlns:a16="http://schemas.microsoft.com/office/drawing/2014/main" id="{95B9A191-FF7D-11AE-0258-767D58DA2535}"/>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22">
              <a:extLst>
                <a:ext uri="{FF2B5EF4-FFF2-40B4-BE49-F238E27FC236}">
                  <a16:creationId xmlns:a16="http://schemas.microsoft.com/office/drawing/2014/main" id="{961C4E59-F263-9A56-A806-1B7B235E6A7F}"/>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24">
              <a:extLst>
                <a:ext uri="{FF2B5EF4-FFF2-40B4-BE49-F238E27FC236}">
                  <a16:creationId xmlns:a16="http://schemas.microsoft.com/office/drawing/2014/main" id="{9D44E3AA-4FDD-448F-55A1-941911F5F84C}"/>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제목 1">
            <a:extLst>
              <a:ext uri="{FF2B5EF4-FFF2-40B4-BE49-F238E27FC236}">
                <a16:creationId xmlns:a16="http://schemas.microsoft.com/office/drawing/2014/main" id="{183EF3B8-304A-5D78-77D3-07262B2016AB}"/>
              </a:ext>
            </a:extLst>
          </p:cNvPr>
          <p:cNvSpPr>
            <a:spLocks noGrp="1"/>
          </p:cNvSpPr>
          <p:nvPr>
            <p:ph type="title"/>
          </p:nvPr>
        </p:nvSpPr>
        <p:spPr/>
        <p:txBody>
          <a:bodyPr>
            <a:normAutofit/>
          </a:bodyPr>
          <a:lstStyle/>
          <a:p>
            <a:r>
              <a:rPr lang="en-US" altLang="ko-KR" dirty="0"/>
              <a:t>Backgrounds: D-</a:t>
            </a:r>
            <a:r>
              <a:rPr lang="en-US" altLang="ko-KR" dirty="0" err="1"/>
              <a:t>ToF</a:t>
            </a:r>
            <a:r>
              <a:rPr lang="en-US" altLang="ko-KR" dirty="0"/>
              <a:t> Camera</a:t>
            </a:r>
            <a:endParaRPr lang="ko-KR" altLang="en-US" dirty="0"/>
          </a:p>
        </p:txBody>
      </p:sp>
      <p:sp>
        <p:nvSpPr>
          <p:cNvPr id="4" name="슬라이드 번호 개체 틀 3">
            <a:extLst>
              <a:ext uri="{FF2B5EF4-FFF2-40B4-BE49-F238E27FC236}">
                <a16:creationId xmlns:a16="http://schemas.microsoft.com/office/drawing/2014/main" id="{D310BB4C-FED4-2733-B483-DB293FC2E0DF}"/>
              </a:ext>
            </a:extLst>
          </p:cNvPr>
          <p:cNvSpPr>
            <a:spLocks noGrp="1"/>
          </p:cNvSpPr>
          <p:nvPr>
            <p:ph type="sldNum" sz="quarter" idx="12"/>
          </p:nvPr>
        </p:nvSpPr>
        <p:spPr/>
        <p:txBody>
          <a:bodyPr/>
          <a:lstStyle/>
          <a:p>
            <a:fld id="{8DF240CA-39A6-8942-A819-E48F9D8A9D50}" type="slidenum">
              <a:rPr lang="en-KR" smtClean="0"/>
              <a:t>16</a:t>
            </a:fld>
            <a:endParaRPr lang="en-KR"/>
          </a:p>
        </p:txBody>
      </p:sp>
      <p:pic>
        <p:nvPicPr>
          <p:cNvPr id="3" name="Picture 2" descr="Red Led Icon On White Background Led Sign Light Emitting Diode Flat Style  Led Stock Illustration - Download Image Now - iStock">
            <a:extLst>
              <a:ext uri="{FF2B5EF4-FFF2-40B4-BE49-F238E27FC236}">
                <a16:creationId xmlns:a16="http://schemas.microsoft.com/office/drawing/2014/main" id="{A139F24C-F868-A9B7-F707-087869E18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764" y="1527213"/>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e Camera Clipart Transparent Background, Download Free Camera Clipart  Transparent Background png images, Free ClipArts on Clipart Library">
            <a:extLst>
              <a:ext uri="{FF2B5EF4-FFF2-40B4-BE49-F238E27FC236}">
                <a16:creationId xmlns:a16="http://schemas.microsoft.com/office/drawing/2014/main" id="{41401F70-7952-643D-6321-CFDBA5BAE1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0701" y="3880497"/>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직선 화살표 연결선 8">
            <a:extLst>
              <a:ext uri="{FF2B5EF4-FFF2-40B4-BE49-F238E27FC236}">
                <a16:creationId xmlns:a16="http://schemas.microsoft.com/office/drawing/2014/main" id="{9B9A483C-3FD2-CF8A-833B-C626616D8822}"/>
              </a:ext>
            </a:extLst>
          </p:cNvPr>
          <p:cNvCxnSpPr/>
          <p:nvPr/>
        </p:nvCxnSpPr>
        <p:spPr>
          <a:xfrm>
            <a:off x="628639" y="2160260"/>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B37B0D36-45E7-9FE2-4EB2-EAA8059622E9}"/>
              </a:ext>
            </a:extLst>
          </p:cNvPr>
          <p:cNvCxnSpPr>
            <a:cxnSpLocks/>
          </p:cNvCxnSpPr>
          <p:nvPr/>
        </p:nvCxnSpPr>
        <p:spPr>
          <a:xfrm flipV="1">
            <a:off x="781039" y="1346409"/>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6" name="그룹 85">
            <a:extLst>
              <a:ext uri="{FF2B5EF4-FFF2-40B4-BE49-F238E27FC236}">
                <a16:creationId xmlns:a16="http://schemas.microsoft.com/office/drawing/2014/main" id="{2666E91B-1BDE-A487-0279-8E99C765E5A7}"/>
              </a:ext>
            </a:extLst>
          </p:cNvPr>
          <p:cNvGrpSpPr/>
          <p:nvPr/>
        </p:nvGrpSpPr>
        <p:grpSpPr>
          <a:xfrm>
            <a:off x="802121" y="1856937"/>
            <a:ext cx="2169822" cy="542142"/>
            <a:chOff x="802121" y="1856937"/>
            <a:chExt cx="1655000" cy="542142"/>
          </a:xfrm>
        </p:grpSpPr>
        <p:sp>
          <p:nvSpPr>
            <p:cNvPr id="23" name="Freeform: Shape 21">
              <a:extLst>
                <a:ext uri="{FF2B5EF4-FFF2-40B4-BE49-F238E27FC236}">
                  <a16:creationId xmlns:a16="http://schemas.microsoft.com/office/drawing/2014/main" id="{8A56567B-0A30-D414-1F81-8C96DC6945B3}"/>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2">
              <a:extLst>
                <a:ext uri="{FF2B5EF4-FFF2-40B4-BE49-F238E27FC236}">
                  <a16:creationId xmlns:a16="http://schemas.microsoft.com/office/drawing/2014/main" id="{A36AED57-D018-44EB-0D74-2D06E4F86422}"/>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24">
              <a:extLst>
                <a:ext uri="{FF2B5EF4-FFF2-40B4-BE49-F238E27FC236}">
                  <a16:creationId xmlns:a16="http://schemas.microsoft.com/office/drawing/2014/main" id="{B077F130-F171-9981-F58F-05ADEB97AD9D}"/>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직선 화살표 연결선 36">
            <a:extLst>
              <a:ext uri="{FF2B5EF4-FFF2-40B4-BE49-F238E27FC236}">
                <a16:creationId xmlns:a16="http://schemas.microsoft.com/office/drawing/2014/main" id="{DC9A081B-BC06-9B5D-0DFF-2847E333DDF6}"/>
              </a:ext>
            </a:extLst>
          </p:cNvPr>
          <p:cNvCxnSpPr/>
          <p:nvPr/>
        </p:nvCxnSpPr>
        <p:spPr>
          <a:xfrm>
            <a:off x="628639" y="4437938"/>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직선 화살표 연결선 37">
            <a:extLst>
              <a:ext uri="{FF2B5EF4-FFF2-40B4-BE49-F238E27FC236}">
                <a16:creationId xmlns:a16="http://schemas.microsoft.com/office/drawing/2014/main" id="{2CEC7B34-F391-78B4-4976-B3943B4F4F05}"/>
              </a:ext>
            </a:extLst>
          </p:cNvPr>
          <p:cNvCxnSpPr>
            <a:cxnSpLocks/>
          </p:cNvCxnSpPr>
          <p:nvPr/>
        </p:nvCxnSpPr>
        <p:spPr>
          <a:xfrm flipV="1">
            <a:off x="781039" y="3624087"/>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6DE447A8-AADE-A1A3-1EF4-B65DBE9FCC35}"/>
                  </a:ext>
                </a:extLst>
              </p:cNvPr>
              <p:cNvSpPr txBox="1"/>
              <p:nvPr/>
            </p:nvSpPr>
            <p:spPr>
              <a:xfrm>
                <a:off x="1204247" y="1073621"/>
                <a:ext cx="1475147" cy="465897"/>
              </a:xfrm>
              <a:prstGeom prst="rect">
                <a:avLst/>
              </a:prstGeom>
              <a:noFill/>
            </p:spPr>
            <p:txBody>
              <a:bodyPr wrap="non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r>
                            <a:rPr lang="en-US" altLang="ko-KR" sz="2800" b="0" i="1" smtClean="0">
                              <a:solidFill>
                                <a:prstClr val="black"/>
                              </a:solidFill>
                              <a:latin typeface="Cambria Math" panose="02040503050406030204" pitchFamily="18" charset="0"/>
                            </a:rPr>
                            <m:t>(</m:t>
                          </m:r>
                          <m:sSub>
                            <m:sSubPr>
                              <m:ctrlPr>
                                <a:rPr lang="en-US" altLang="ko-KR" sz="2800" b="0" i="1" smtClean="0">
                                  <a:solidFill>
                                    <a:prstClr val="black"/>
                                  </a:solidFill>
                                  <a:latin typeface="Cambria Math" panose="02040503050406030204" pitchFamily="18" charset="0"/>
                                </a:rPr>
                              </m:ctrlPr>
                            </m:sSubPr>
                            <m:e>
                              <m:r>
                                <a:rPr lang="en-US" altLang="ko-KR" sz="2800" b="0" i="1" smtClean="0">
                                  <a:solidFill>
                                    <a:prstClr val="black"/>
                                  </a:solidFill>
                                  <a:latin typeface="Cambria Math" panose="02040503050406030204" pitchFamily="18" charset="0"/>
                                </a:rPr>
                                <m:t>𝜔</m:t>
                              </m:r>
                            </m:e>
                            <m:sub>
                              <m:r>
                                <a:rPr lang="en-US" altLang="ko-KR" sz="2800" b="0" i="1" smtClean="0">
                                  <a:solidFill>
                                    <a:prstClr val="black"/>
                                  </a:solidFill>
                                  <a:latin typeface="Cambria Math" panose="02040503050406030204" pitchFamily="18" charset="0"/>
                                </a:rPr>
                                <m:t>𝑔</m:t>
                              </m:r>
                            </m:sub>
                          </m:sSub>
                          <m:r>
                            <a:rPr lang="en-US" altLang="ko-KR" sz="2800" b="0" i="1" smtClean="0">
                              <a:solidFill>
                                <a:prstClr val="black"/>
                              </a:solidFill>
                              <a:latin typeface="Cambria Math" panose="02040503050406030204" pitchFamily="18" charset="0"/>
                            </a:rPr>
                            <m:t>𝑡</m:t>
                          </m:r>
                          <m:r>
                            <a:rPr lang="en-US" altLang="ko-KR" sz="2800" b="0" i="1" smtClean="0">
                              <a:solidFill>
                                <a:prstClr val="black"/>
                              </a:solidFill>
                              <a:latin typeface="Cambria Math" panose="02040503050406030204" pitchFamily="18" charset="0"/>
                            </a:rPr>
                            <m:t>)</m:t>
                          </m:r>
                        </m:e>
                      </m:func>
                    </m:oMath>
                  </m:oMathPara>
                </a14:m>
                <a:endParaRPr lang="ko-KR" altLang="en-US" sz="2800" dirty="0">
                  <a:solidFill>
                    <a:prstClr val="black"/>
                  </a:solidFill>
                </a:endParaRPr>
              </a:p>
            </p:txBody>
          </p:sp>
        </mc:Choice>
        <mc:Fallback xmlns="">
          <p:sp>
            <p:nvSpPr>
              <p:cNvPr id="75" name="TextBox 74">
                <a:extLst>
                  <a:ext uri="{FF2B5EF4-FFF2-40B4-BE49-F238E27FC236}">
                    <a16:creationId xmlns:a16="http://schemas.microsoft.com/office/drawing/2014/main" id="{6DE447A8-AADE-A1A3-1EF4-B65DBE9FCC35}"/>
                  </a:ext>
                </a:extLst>
              </p:cNvPr>
              <p:cNvSpPr txBox="1">
                <a:spLocks noRot="1" noChangeAspect="1" noMove="1" noResize="1" noEditPoints="1" noAdjustHandles="1" noChangeArrowheads="1" noChangeShapeType="1" noTextEdit="1"/>
              </p:cNvSpPr>
              <p:nvPr/>
            </p:nvSpPr>
            <p:spPr>
              <a:xfrm>
                <a:off x="1204247" y="1073621"/>
                <a:ext cx="1475147" cy="465897"/>
              </a:xfrm>
              <a:prstGeom prst="rect">
                <a:avLst/>
              </a:prstGeom>
              <a:blipFill>
                <a:blip r:embed="rId9"/>
                <a:stretch>
                  <a:fillRect/>
                </a:stretch>
              </a:blipFill>
            </p:spPr>
            <p:txBody>
              <a:bodyPr/>
              <a:lstStyle/>
              <a:p>
                <a:r>
                  <a:rPr lang="ko-KR" altLang="en-US">
                    <a:noFill/>
                  </a:rPr>
                  <a:t> </a:t>
                </a:r>
              </a:p>
            </p:txBody>
          </p:sp>
        </mc:Fallback>
      </mc:AlternateContent>
      <p:grpSp>
        <p:nvGrpSpPr>
          <p:cNvPr id="87" name="그룹 86">
            <a:extLst>
              <a:ext uri="{FF2B5EF4-FFF2-40B4-BE49-F238E27FC236}">
                <a16:creationId xmlns:a16="http://schemas.microsoft.com/office/drawing/2014/main" id="{1B1B4654-E840-1B08-44E6-D0A40F2FFA2C}"/>
              </a:ext>
            </a:extLst>
          </p:cNvPr>
          <p:cNvGrpSpPr/>
          <p:nvPr/>
        </p:nvGrpSpPr>
        <p:grpSpPr>
          <a:xfrm rot="10800000">
            <a:off x="802121" y="4197164"/>
            <a:ext cx="2169822" cy="542142"/>
            <a:chOff x="802121" y="1856937"/>
            <a:chExt cx="1655000" cy="542142"/>
          </a:xfrm>
        </p:grpSpPr>
        <p:sp>
          <p:nvSpPr>
            <p:cNvPr id="88" name="Freeform: Shape 21">
              <a:extLst>
                <a:ext uri="{FF2B5EF4-FFF2-40B4-BE49-F238E27FC236}">
                  <a16:creationId xmlns:a16="http://schemas.microsoft.com/office/drawing/2014/main" id="{35597AB4-4A40-DAF3-F982-85BF1E4C43E1}"/>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22">
              <a:extLst>
                <a:ext uri="{FF2B5EF4-FFF2-40B4-BE49-F238E27FC236}">
                  <a16:creationId xmlns:a16="http://schemas.microsoft.com/office/drawing/2014/main" id="{061D462E-35C7-9998-19E0-54A036A779D8}"/>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24">
              <a:extLst>
                <a:ext uri="{FF2B5EF4-FFF2-40B4-BE49-F238E27FC236}">
                  <a16:creationId xmlns:a16="http://schemas.microsoft.com/office/drawing/2014/main" id="{9E14237F-9A4F-C587-331C-D23764598E81}"/>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그룹 21">
            <a:extLst>
              <a:ext uri="{FF2B5EF4-FFF2-40B4-BE49-F238E27FC236}">
                <a16:creationId xmlns:a16="http://schemas.microsoft.com/office/drawing/2014/main" id="{6893D8A4-1732-ED1A-A173-37CB7FB81EAB}"/>
              </a:ext>
            </a:extLst>
          </p:cNvPr>
          <p:cNvGrpSpPr/>
          <p:nvPr/>
        </p:nvGrpSpPr>
        <p:grpSpPr>
          <a:xfrm rot="10800000">
            <a:off x="798729" y="4197164"/>
            <a:ext cx="2464951" cy="542142"/>
            <a:chOff x="802121" y="1856937"/>
            <a:chExt cx="1655000" cy="542142"/>
          </a:xfrm>
        </p:grpSpPr>
        <p:sp>
          <p:nvSpPr>
            <p:cNvPr id="30" name="Freeform: Shape 21">
              <a:extLst>
                <a:ext uri="{FF2B5EF4-FFF2-40B4-BE49-F238E27FC236}">
                  <a16:creationId xmlns:a16="http://schemas.microsoft.com/office/drawing/2014/main" id="{3DF47684-F23A-1001-D8CE-F2A118CDF5B0}"/>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22">
              <a:extLst>
                <a:ext uri="{FF2B5EF4-FFF2-40B4-BE49-F238E27FC236}">
                  <a16:creationId xmlns:a16="http://schemas.microsoft.com/office/drawing/2014/main" id="{B3C656F6-2B27-D74D-4105-E58EE5730BA3}"/>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24">
              <a:extLst>
                <a:ext uri="{FF2B5EF4-FFF2-40B4-BE49-F238E27FC236}">
                  <a16:creationId xmlns:a16="http://schemas.microsoft.com/office/drawing/2014/main" id="{8AA3C8FD-BE63-2043-9289-04661887163B}"/>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9099F58-6189-139E-F4DD-03BDBF5E2C0C}"/>
                  </a:ext>
                </a:extLst>
              </p:cNvPr>
              <p:cNvSpPr txBox="1"/>
              <p:nvPr/>
            </p:nvSpPr>
            <p:spPr>
              <a:xfrm>
                <a:off x="4004776" y="4926927"/>
                <a:ext cx="3275249" cy="9019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ko-KR" sz="2800" i="1" smtClean="0">
                              <a:solidFill>
                                <a:srgbClr val="FF0000"/>
                              </a:solidFill>
                              <a:latin typeface="Cambria Math" panose="02040503050406030204" pitchFamily="18" charset="0"/>
                            </a:rPr>
                          </m:ctrlPr>
                        </m:dPr>
                        <m:e>
                          <m:sSub>
                            <m:sSubPr>
                              <m:ctrlPr>
                                <a:rPr lang="en-US" altLang="ko-KR" sz="2800" i="1">
                                  <a:solidFill>
                                    <a:srgbClr val="FF0000"/>
                                  </a:solidFill>
                                  <a:latin typeface="Cambria Math" panose="02040503050406030204" pitchFamily="18" charset="0"/>
                                </a:rPr>
                              </m:ctrlPr>
                            </m:sSubPr>
                            <m:e>
                              <m:acc>
                                <m:accPr>
                                  <m:chr m:val="̅"/>
                                  <m:ctrlPr>
                                    <a:rPr lang="en-US" altLang="ko-KR" sz="2800" b="1" i="1">
                                      <a:solidFill>
                                        <a:srgbClr val="FF0000"/>
                                      </a:solidFill>
                                      <a:latin typeface="Cambria Math" panose="02040503050406030204" pitchFamily="18" charset="0"/>
                                    </a:rPr>
                                  </m:ctrlPr>
                                </m:accPr>
                                <m:e>
                                  <m:r>
                                    <a:rPr lang="en-US" altLang="ko-KR" sz="2800" b="1">
                                      <a:solidFill>
                                        <a:srgbClr val="FF0000"/>
                                      </a:solidFill>
                                      <a:latin typeface="Cambria Math" panose="02040503050406030204" pitchFamily="18" charset="0"/>
                                    </a:rPr>
                                    <m:t>𝐱</m:t>
                                  </m:r>
                                </m:e>
                              </m:acc>
                            </m:e>
                            <m:sub>
                              <m:r>
                                <a:rPr lang="en-US" altLang="ko-KR" sz="2800" i="1">
                                  <a:solidFill>
                                    <a:srgbClr val="FF0000"/>
                                  </a:solidFill>
                                  <a:latin typeface="Cambria Math" panose="02040503050406030204" pitchFamily="18" charset="0"/>
                                </a:rPr>
                                <m:t>𝑡</m:t>
                              </m:r>
                            </m:sub>
                          </m:sSub>
                        </m:e>
                      </m:d>
                      <m:r>
                        <a:rPr lang="en-US" altLang="ko-KR" sz="2800" b="0" i="1" smtClean="0">
                          <a:solidFill>
                            <a:srgbClr val="FF0000"/>
                          </a:solidFill>
                          <a:latin typeface="Cambria Math" panose="02040503050406030204" pitchFamily="18" charset="0"/>
                        </a:rPr>
                        <m:t>=</m:t>
                      </m:r>
                      <m:d>
                        <m:dPr>
                          <m:begChr m:val="‖"/>
                          <m:endChr m:val="‖"/>
                          <m:ctrlPr>
                            <a:rPr lang="en-US" altLang="ko-KR" sz="2800" i="1">
                              <a:solidFill>
                                <a:srgbClr val="FF0000"/>
                              </a:solidFill>
                              <a:latin typeface="Cambria Math" panose="02040503050406030204" pitchFamily="18" charset="0"/>
                            </a:rPr>
                          </m:ctrlPr>
                        </m:dPr>
                        <m:e>
                          <m:sSub>
                            <m:sSubPr>
                              <m:ctrlPr>
                                <a:rPr lang="en-US" altLang="ko-KR" sz="2800" i="1">
                                  <a:solidFill>
                                    <a:srgbClr val="FF0000"/>
                                  </a:solidFill>
                                  <a:latin typeface="Cambria Math" panose="02040503050406030204" pitchFamily="18" charset="0"/>
                                </a:rPr>
                              </m:ctrlPr>
                            </m:sSubPr>
                            <m:e>
                              <m:acc>
                                <m:accPr>
                                  <m:chr m:val="̅"/>
                                  <m:ctrlPr>
                                    <a:rPr lang="en-US" altLang="ko-KR" sz="2800" b="1" i="1">
                                      <a:solidFill>
                                        <a:srgbClr val="FF0000"/>
                                      </a:solidFill>
                                      <a:latin typeface="Cambria Math" panose="02040503050406030204" pitchFamily="18" charset="0"/>
                                    </a:rPr>
                                  </m:ctrlPr>
                                </m:accPr>
                                <m:e>
                                  <m:r>
                                    <a:rPr lang="en-US" altLang="ko-KR" sz="2800" b="1">
                                      <a:solidFill>
                                        <a:srgbClr val="FF0000"/>
                                      </a:solidFill>
                                      <a:latin typeface="Cambria Math" panose="02040503050406030204" pitchFamily="18" charset="0"/>
                                    </a:rPr>
                                    <m:t>𝐱</m:t>
                                  </m:r>
                                </m:e>
                              </m:acc>
                            </m:e>
                            <m:sub>
                              <m:r>
                                <a:rPr lang="en-US" altLang="ko-KR" sz="2800" b="0" i="1" smtClean="0">
                                  <a:solidFill>
                                    <a:srgbClr val="FF0000"/>
                                  </a:solidFill>
                                  <a:latin typeface="Cambria Math" panose="02040503050406030204" pitchFamily="18" charset="0"/>
                                </a:rPr>
                                <m:t>0</m:t>
                              </m:r>
                            </m:sub>
                          </m:sSub>
                        </m:e>
                      </m:d>
                      <m:r>
                        <a:rPr lang="en-US" altLang="ko-KR" sz="2800" b="0" i="1" smtClean="0">
                          <a:solidFill>
                            <a:srgbClr val="FF0000"/>
                          </a:solidFill>
                          <a:latin typeface="Cambria Math" panose="02040503050406030204" pitchFamily="18" charset="0"/>
                        </a:rPr>
                        <m:t>+</m:t>
                      </m:r>
                      <m:f>
                        <m:fPr>
                          <m:ctrlPr>
                            <a:rPr lang="en-US" altLang="ko-KR" sz="2800" b="0" i="1" smtClean="0">
                              <a:solidFill>
                                <a:srgbClr val="FF0000"/>
                              </a:solidFill>
                              <a:latin typeface="Cambria Math" panose="02040503050406030204" pitchFamily="18" charset="0"/>
                            </a:rPr>
                          </m:ctrlPr>
                        </m:fPr>
                        <m:num>
                          <m:r>
                            <a:rPr lang="en-US" altLang="ko-KR" sz="2800" b="0" i="1" smtClean="0">
                              <a:solidFill>
                                <a:srgbClr val="FF0000"/>
                              </a:solidFill>
                              <a:latin typeface="Cambria Math" panose="02040503050406030204" pitchFamily="18" charset="0"/>
                            </a:rPr>
                            <m:t>2</m:t>
                          </m:r>
                          <m:r>
                            <a:rPr lang="en-US" altLang="ko-KR" sz="2800" b="0" i="1" smtClean="0">
                              <a:solidFill>
                                <a:srgbClr val="FF0000"/>
                              </a:solidFill>
                              <a:latin typeface="Cambria Math" panose="02040503050406030204" pitchFamily="18" charset="0"/>
                            </a:rPr>
                            <m:t>𝑣</m:t>
                          </m:r>
                        </m:num>
                        <m:den>
                          <m:r>
                            <a:rPr lang="en-US" altLang="ko-KR" sz="2800" b="0" i="1" smtClean="0">
                              <a:solidFill>
                                <a:srgbClr val="FF0000"/>
                              </a:solidFill>
                              <a:latin typeface="Cambria Math" panose="02040503050406030204" pitchFamily="18" charset="0"/>
                            </a:rPr>
                            <m:t>𝑐</m:t>
                          </m:r>
                        </m:den>
                      </m:f>
                      <m:r>
                        <a:rPr lang="en-US" altLang="ko-KR" sz="2800" i="1">
                          <a:solidFill>
                            <a:srgbClr val="FF0000"/>
                          </a:solidFill>
                          <a:latin typeface="Cambria Math" panose="02040503050406030204" pitchFamily="18" charset="0"/>
                        </a:rPr>
                        <m:t>𝑡</m:t>
                      </m:r>
                    </m:oMath>
                  </m:oMathPara>
                </a14:m>
                <a:endParaRPr lang="ko-KR" altLang="en-US" sz="2800" dirty="0"/>
              </a:p>
            </p:txBody>
          </p:sp>
        </mc:Choice>
        <mc:Fallback xmlns="">
          <p:sp>
            <p:nvSpPr>
              <p:cNvPr id="35" name="TextBox 34">
                <a:extLst>
                  <a:ext uri="{FF2B5EF4-FFF2-40B4-BE49-F238E27FC236}">
                    <a16:creationId xmlns:a16="http://schemas.microsoft.com/office/drawing/2014/main" id="{09099F58-6189-139E-F4DD-03BDBF5E2C0C}"/>
                  </a:ext>
                </a:extLst>
              </p:cNvPr>
              <p:cNvSpPr txBox="1">
                <a:spLocks noRot="1" noChangeAspect="1" noMove="1" noResize="1" noEditPoints="1" noAdjustHandles="1" noChangeArrowheads="1" noChangeShapeType="1" noTextEdit="1"/>
              </p:cNvSpPr>
              <p:nvPr/>
            </p:nvSpPr>
            <p:spPr>
              <a:xfrm>
                <a:off x="4004776" y="4926927"/>
                <a:ext cx="3275249" cy="901914"/>
              </a:xfrm>
              <a:prstGeom prst="rect">
                <a:avLst/>
              </a:prstGeom>
              <a:blipFill>
                <a:blip r:embed="rId10"/>
                <a:stretch>
                  <a:fillRect/>
                </a:stretch>
              </a:blipFill>
            </p:spPr>
            <p:txBody>
              <a:bodyPr/>
              <a:lstStyle/>
              <a:p>
                <a:r>
                  <a:rPr lang="ko-KR" altLang="en-US">
                    <a:noFill/>
                  </a:rPr>
                  <a:t> </a:t>
                </a:r>
              </a:p>
            </p:txBody>
          </p:sp>
        </mc:Fallback>
      </mc:AlternateContent>
      <p:grpSp>
        <p:nvGrpSpPr>
          <p:cNvPr id="41" name="Group 20">
            <a:extLst>
              <a:ext uri="{FF2B5EF4-FFF2-40B4-BE49-F238E27FC236}">
                <a16:creationId xmlns:a16="http://schemas.microsoft.com/office/drawing/2014/main" id="{1544CBFA-C0CC-F941-F339-DB4142DF60D7}"/>
              </a:ext>
            </a:extLst>
          </p:cNvPr>
          <p:cNvGrpSpPr/>
          <p:nvPr/>
        </p:nvGrpSpPr>
        <p:grpSpPr>
          <a:xfrm rot="11432863">
            <a:off x="4730101" y="2519129"/>
            <a:ext cx="5395672" cy="546374"/>
            <a:chOff x="-1206500" y="2511423"/>
            <a:chExt cx="19191516" cy="2049681"/>
          </a:xfrm>
        </p:grpSpPr>
        <p:sp>
          <p:nvSpPr>
            <p:cNvPr id="42" name="Freeform: Shape 21">
              <a:extLst>
                <a:ext uri="{FF2B5EF4-FFF2-40B4-BE49-F238E27FC236}">
                  <a16:creationId xmlns:a16="http://schemas.microsoft.com/office/drawing/2014/main" id="{6FD81CA1-D806-B0C4-68E5-FDE45FFC017B}"/>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22">
              <a:extLst>
                <a:ext uri="{FF2B5EF4-FFF2-40B4-BE49-F238E27FC236}">
                  <a16:creationId xmlns:a16="http://schemas.microsoft.com/office/drawing/2014/main" id="{F7AF4DDF-DC76-7B35-7023-C042DE9CE4FB}"/>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23">
              <a:extLst>
                <a:ext uri="{FF2B5EF4-FFF2-40B4-BE49-F238E27FC236}">
                  <a16:creationId xmlns:a16="http://schemas.microsoft.com/office/drawing/2014/main" id="{0A39F995-559A-4E38-B12B-24222D685EAF}"/>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24">
              <a:extLst>
                <a:ext uri="{FF2B5EF4-FFF2-40B4-BE49-F238E27FC236}">
                  <a16:creationId xmlns:a16="http://schemas.microsoft.com/office/drawing/2014/main" id="{E7108AC5-1C41-A45A-31BA-5068398C8BC5}"/>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20">
            <a:extLst>
              <a:ext uri="{FF2B5EF4-FFF2-40B4-BE49-F238E27FC236}">
                <a16:creationId xmlns:a16="http://schemas.microsoft.com/office/drawing/2014/main" id="{D3D13964-77BA-A2C6-F437-04AA10091194}"/>
              </a:ext>
            </a:extLst>
          </p:cNvPr>
          <p:cNvGrpSpPr/>
          <p:nvPr/>
        </p:nvGrpSpPr>
        <p:grpSpPr>
          <a:xfrm rot="10068693">
            <a:off x="4810027" y="3570715"/>
            <a:ext cx="5395672" cy="546374"/>
            <a:chOff x="-1206500" y="2511423"/>
            <a:chExt cx="19191516" cy="2049681"/>
          </a:xfrm>
        </p:grpSpPr>
        <p:sp>
          <p:nvSpPr>
            <p:cNvPr id="47" name="Freeform: Shape 21">
              <a:extLst>
                <a:ext uri="{FF2B5EF4-FFF2-40B4-BE49-F238E27FC236}">
                  <a16:creationId xmlns:a16="http://schemas.microsoft.com/office/drawing/2014/main" id="{617D055A-931D-3312-BB74-738F5C9D05DD}"/>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22">
              <a:extLst>
                <a:ext uri="{FF2B5EF4-FFF2-40B4-BE49-F238E27FC236}">
                  <a16:creationId xmlns:a16="http://schemas.microsoft.com/office/drawing/2014/main" id="{0C5B014D-D7D5-915D-D0A0-8A04C08A015C}"/>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23">
              <a:extLst>
                <a:ext uri="{FF2B5EF4-FFF2-40B4-BE49-F238E27FC236}">
                  <a16:creationId xmlns:a16="http://schemas.microsoft.com/office/drawing/2014/main" id="{C2E8BCE9-FBA6-D2E7-D73D-58AC6C917A16}"/>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24">
              <a:extLst>
                <a:ext uri="{FF2B5EF4-FFF2-40B4-BE49-F238E27FC236}">
                  <a16:creationId xmlns:a16="http://schemas.microsoft.com/office/drawing/2014/main" id="{66EAE742-5B12-ACE6-4DD3-700791F554CA}"/>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F1B19D23-9B94-409C-46B6-2D21D756E976}"/>
                  </a:ext>
                </a:extLst>
              </p:cNvPr>
              <p:cNvSpPr txBox="1"/>
              <p:nvPr/>
            </p:nvSpPr>
            <p:spPr>
              <a:xfrm>
                <a:off x="6931555" y="1732799"/>
                <a:ext cx="60983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1" i="1" smtClean="0">
                              <a:solidFill>
                                <a:schemeClr val="accent1"/>
                              </a:solidFill>
                              <a:latin typeface="Cambria Math" panose="02040503050406030204" pitchFamily="18" charset="0"/>
                            </a:rPr>
                          </m:ctrlPr>
                        </m:sSubPr>
                        <m:e>
                          <m:acc>
                            <m:accPr>
                              <m:chr m:val="̅"/>
                              <m:ctrlPr>
                                <a:rPr lang="en-US" altLang="ko-KR" sz="2800" b="1" i="1">
                                  <a:solidFill>
                                    <a:schemeClr val="accent1"/>
                                  </a:solidFill>
                                  <a:latin typeface="Cambria Math" panose="02040503050406030204" pitchFamily="18" charset="0"/>
                                </a:rPr>
                              </m:ctrlPr>
                            </m:accPr>
                            <m:e>
                              <m:r>
                                <a:rPr lang="en-US" altLang="ko-KR" sz="2800" b="1">
                                  <a:solidFill>
                                    <a:schemeClr val="accent1"/>
                                  </a:solidFill>
                                  <a:latin typeface="Cambria Math" panose="02040503050406030204" pitchFamily="18" charset="0"/>
                                </a:rPr>
                                <m:t>𝐱</m:t>
                              </m:r>
                            </m:e>
                          </m:acc>
                        </m:e>
                        <m:sub>
                          <m:r>
                            <a:rPr lang="en-US" altLang="ko-KR" sz="2800" i="1">
                              <a:solidFill>
                                <a:schemeClr val="accent1"/>
                              </a:solidFill>
                              <a:latin typeface="Cambria Math" panose="02040503050406030204" pitchFamily="18" charset="0"/>
                            </a:rPr>
                            <m:t>𝑡</m:t>
                          </m:r>
                        </m:sub>
                      </m:sSub>
                    </m:oMath>
                  </m:oMathPara>
                </a14:m>
                <a:endParaRPr lang="ko-KR" altLang="en-US" sz="2800" dirty="0">
                  <a:solidFill>
                    <a:schemeClr val="accent1"/>
                  </a:solidFill>
                </a:endParaRPr>
              </a:p>
            </p:txBody>
          </p:sp>
        </mc:Choice>
        <mc:Fallback xmlns="">
          <p:sp>
            <p:nvSpPr>
              <p:cNvPr id="54" name="TextBox 53">
                <a:extLst>
                  <a:ext uri="{FF2B5EF4-FFF2-40B4-BE49-F238E27FC236}">
                    <a16:creationId xmlns:a16="http://schemas.microsoft.com/office/drawing/2014/main" id="{F1B19D23-9B94-409C-46B6-2D21D756E976}"/>
                  </a:ext>
                </a:extLst>
              </p:cNvPr>
              <p:cNvSpPr txBox="1">
                <a:spLocks noRot="1" noChangeAspect="1" noMove="1" noResize="1" noEditPoints="1" noAdjustHandles="1" noChangeArrowheads="1" noChangeShapeType="1" noTextEdit="1"/>
              </p:cNvSpPr>
              <p:nvPr/>
            </p:nvSpPr>
            <p:spPr>
              <a:xfrm>
                <a:off x="6931555" y="1732799"/>
                <a:ext cx="609838" cy="52322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DD4868B6-E719-C148-5EE1-676B78AD2113}"/>
                  </a:ext>
                </a:extLst>
              </p:cNvPr>
              <p:cNvSpPr txBox="1"/>
              <p:nvPr/>
            </p:nvSpPr>
            <p:spPr>
              <a:xfrm>
                <a:off x="6731466" y="3256767"/>
                <a:ext cx="60983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1" i="1" smtClean="0">
                              <a:solidFill>
                                <a:schemeClr val="accent1"/>
                              </a:solidFill>
                              <a:latin typeface="Cambria Math" panose="02040503050406030204" pitchFamily="18" charset="0"/>
                            </a:rPr>
                          </m:ctrlPr>
                        </m:sSubPr>
                        <m:e>
                          <m:acc>
                            <m:accPr>
                              <m:chr m:val="̅"/>
                              <m:ctrlPr>
                                <a:rPr lang="en-US" altLang="ko-KR" sz="2800" b="1" i="1">
                                  <a:solidFill>
                                    <a:schemeClr val="accent1"/>
                                  </a:solidFill>
                                  <a:latin typeface="Cambria Math" panose="02040503050406030204" pitchFamily="18" charset="0"/>
                                </a:rPr>
                              </m:ctrlPr>
                            </m:accPr>
                            <m:e>
                              <m:r>
                                <a:rPr lang="en-US" altLang="ko-KR" sz="2800" b="1">
                                  <a:solidFill>
                                    <a:schemeClr val="accent1"/>
                                  </a:solidFill>
                                  <a:latin typeface="Cambria Math" panose="02040503050406030204" pitchFamily="18" charset="0"/>
                                </a:rPr>
                                <m:t>𝐱</m:t>
                              </m:r>
                            </m:e>
                          </m:acc>
                        </m:e>
                        <m:sub>
                          <m:r>
                            <a:rPr lang="en-US" altLang="ko-KR" sz="2800" i="1">
                              <a:solidFill>
                                <a:schemeClr val="accent1"/>
                              </a:solidFill>
                              <a:latin typeface="Cambria Math" panose="02040503050406030204" pitchFamily="18" charset="0"/>
                            </a:rPr>
                            <m:t>𝑡</m:t>
                          </m:r>
                        </m:sub>
                      </m:sSub>
                    </m:oMath>
                  </m:oMathPara>
                </a14:m>
                <a:endParaRPr lang="ko-KR" altLang="en-US" sz="2800" dirty="0">
                  <a:solidFill>
                    <a:schemeClr val="accent1"/>
                  </a:solidFill>
                </a:endParaRPr>
              </a:p>
            </p:txBody>
          </p:sp>
        </mc:Choice>
        <mc:Fallback xmlns="">
          <p:sp>
            <p:nvSpPr>
              <p:cNvPr id="55" name="TextBox 54">
                <a:extLst>
                  <a:ext uri="{FF2B5EF4-FFF2-40B4-BE49-F238E27FC236}">
                    <a16:creationId xmlns:a16="http://schemas.microsoft.com/office/drawing/2014/main" id="{DD4868B6-E719-C148-5EE1-676B78AD2113}"/>
                  </a:ext>
                </a:extLst>
              </p:cNvPr>
              <p:cNvSpPr txBox="1">
                <a:spLocks noRot="1" noChangeAspect="1" noMove="1" noResize="1" noEditPoints="1" noAdjustHandles="1" noChangeArrowheads="1" noChangeShapeType="1" noTextEdit="1"/>
              </p:cNvSpPr>
              <p:nvPr/>
            </p:nvSpPr>
            <p:spPr>
              <a:xfrm>
                <a:off x="6731466" y="3256767"/>
                <a:ext cx="609838" cy="523220"/>
              </a:xfrm>
              <a:prstGeom prst="rect">
                <a:avLst/>
              </a:prstGeom>
              <a:blipFill>
                <a:blip r:embed="rId13"/>
                <a:stretch>
                  <a:fillRect/>
                </a:stretch>
              </a:blipFill>
            </p:spPr>
            <p:txBody>
              <a:bodyPr/>
              <a:lstStyle/>
              <a:p>
                <a:r>
                  <a:rPr lang="ko-KR" altLang="en-US">
                    <a:noFill/>
                  </a:rPr>
                  <a:t> </a:t>
                </a:r>
              </a:p>
            </p:txBody>
          </p:sp>
        </mc:Fallback>
      </mc:AlternateContent>
      <p:sp>
        <p:nvSpPr>
          <p:cNvPr id="56" name="화살표: 오른쪽 55">
            <a:extLst>
              <a:ext uri="{FF2B5EF4-FFF2-40B4-BE49-F238E27FC236}">
                <a16:creationId xmlns:a16="http://schemas.microsoft.com/office/drawing/2014/main" id="{E7381CB0-2EF7-C8D9-913A-094A2ADF2340}"/>
              </a:ext>
            </a:extLst>
          </p:cNvPr>
          <p:cNvSpPr/>
          <p:nvPr/>
        </p:nvSpPr>
        <p:spPr>
          <a:xfrm>
            <a:off x="10897198" y="4303491"/>
            <a:ext cx="723443" cy="284605"/>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DB13328C-E39C-7365-9AE2-1A7752B20529}"/>
                  </a:ext>
                </a:extLst>
              </p:cNvPr>
              <p:cNvSpPr txBox="1"/>
              <p:nvPr/>
            </p:nvSpPr>
            <p:spPr>
              <a:xfrm>
                <a:off x="11064679" y="4588096"/>
                <a:ext cx="38847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solidFill>
                            <a:srgbClr val="FF0000"/>
                          </a:solidFill>
                          <a:latin typeface="Cambria Math" panose="02040503050406030204" pitchFamily="18" charset="0"/>
                        </a:rPr>
                        <m:t>𝑣</m:t>
                      </m:r>
                    </m:oMath>
                  </m:oMathPara>
                </a14:m>
                <a:endParaRPr lang="ko-KR" altLang="en-US" sz="2800" dirty="0"/>
              </a:p>
            </p:txBody>
          </p:sp>
        </mc:Choice>
        <mc:Fallback xmlns="">
          <p:sp>
            <p:nvSpPr>
              <p:cNvPr id="57" name="TextBox 56">
                <a:extLst>
                  <a:ext uri="{FF2B5EF4-FFF2-40B4-BE49-F238E27FC236}">
                    <a16:creationId xmlns:a16="http://schemas.microsoft.com/office/drawing/2014/main" id="{DB13328C-E39C-7365-9AE2-1A7752B20529}"/>
                  </a:ext>
                </a:extLst>
              </p:cNvPr>
              <p:cNvSpPr txBox="1">
                <a:spLocks noRot="1" noChangeAspect="1" noMove="1" noResize="1" noEditPoints="1" noAdjustHandles="1" noChangeArrowheads="1" noChangeShapeType="1" noTextEdit="1"/>
              </p:cNvSpPr>
              <p:nvPr/>
            </p:nvSpPr>
            <p:spPr>
              <a:xfrm>
                <a:off x="11064679" y="4588096"/>
                <a:ext cx="388479" cy="523220"/>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01FF9454-0A6C-F299-A4BA-3652FAB13E25}"/>
                  </a:ext>
                </a:extLst>
              </p:cNvPr>
              <p:cNvSpPr txBox="1"/>
              <p:nvPr/>
            </p:nvSpPr>
            <p:spPr>
              <a:xfrm>
                <a:off x="4103128" y="5837444"/>
                <a:ext cx="3040622" cy="9019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i="1" smtClean="0">
                              <a:solidFill>
                                <a:srgbClr val="FF0000"/>
                              </a:solidFill>
                              <a:latin typeface="Cambria Math" panose="02040503050406030204" pitchFamily="18" charset="0"/>
                            </a:rPr>
                          </m:ctrlPr>
                        </m:sSubPr>
                        <m:e>
                          <m:r>
                            <a:rPr lang="en-US" altLang="ko-KR" sz="2800" i="1">
                              <a:solidFill>
                                <a:srgbClr val="FF0000"/>
                              </a:solidFill>
                              <a:latin typeface="Cambria Math" panose="02040503050406030204" pitchFamily="18" charset="0"/>
                            </a:rPr>
                            <m:t>𝜔</m:t>
                          </m:r>
                        </m:e>
                        <m:sub>
                          <m:r>
                            <a:rPr lang="en-US" altLang="ko-KR" sz="2800" i="1">
                              <a:solidFill>
                                <a:srgbClr val="FF0000"/>
                              </a:solidFill>
                              <a:latin typeface="Cambria Math" panose="02040503050406030204" pitchFamily="18" charset="0"/>
                            </a:rPr>
                            <m:t>𝑔</m:t>
                          </m:r>
                        </m:sub>
                      </m:sSub>
                      <m:r>
                        <a:rPr lang="en-US" altLang="ko-KR" sz="2800" b="0" i="1" smtClean="0">
                          <a:solidFill>
                            <a:srgbClr val="FF0000"/>
                          </a:solidFill>
                          <a:latin typeface="Cambria Math" panose="02040503050406030204" pitchFamily="18" charset="0"/>
                        </a:rPr>
                        <m:t>→</m:t>
                      </m:r>
                      <m:sSub>
                        <m:sSubPr>
                          <m:ctrlPr>
                            <a:rPr lang="en-US" altLang="ko-KR" sz="2800" b="0" i="1" smtClean="0">
                              <a:solidFill>
                                <a:srgbClr val="FF0000"/>
                              </a:solidFill>
                              <a:latin typeface="Cambria Math" panose="02040503050406030204" pitchFamily="18" charset="0"/>
                            </a:rPr>
                          </m:ctrlPr>
                        </m:sSubPr>
                        <m:e>
                          <m:r>
                            <a:rPr lang="en-US" altLang="ko-KR" sz="2800" b="0" i="1" smtClean="0">
                              <a:solidFill>
                                <a:srgbClr val="FF0000"/>
                              </a:solidFill>
                              <a:latin typeface="Cambria Math" panose="02040503050406030204" pitchFamily="18" charset="0"/>
                            </a:rPr>
                            <m:t>𝜔</m:t>
                          </m:r>
                        </m:e>
                        <m:sub>
                          <m:r>
                            <a:rPr lang="en-US" altLang="ko-KR" sz="2800" b="0" i="1" smtClean="0">
                              <a:solidFill>
                                <a:srgbClr val="FF0000"/>
                              </a:solidFill>
                              <a:latin typeface="Cambria Math" panose="02040503050406030204" pitchFamily="18" charset="0"/>
                            </a:rPr>
                            <m:t>𝑔</m:t>
                          </m:r>
                        </m:sub>
                      </m:sSub>
                      <m:r>
                        <a:rPr lang="en-US" altLang="ko-KR" sz="2800" b="0" i="1" smtClean="0">
                          <a:solidFill>
                            <a:srgbClr val="FF0000"/>
                          </a:solidFill>
                          <a:latin typeface="Cambria Math" panose="02040503050406030204" pitchFamily="18" charset="0"/>
                        </a:rPr>
                        <m:t>−</m:t>
                      </m:r>
                      <m:f>
                        <m:fPr>
                          <m:ctrlPr>
                            <a:rPr lang="en-US" altLang="ko-KR" sz="2800" b="0" i="1" smtClean="0">
                              <a:solidFill>
                                <a:srgbClr val="FF0000"/>
                              </a:solidFill>
                              <a:latin typeface="Cambria Math" panose="02040503050406030204" pitchFamily="18" charset="0"/>
                            </a:rPr>
                          </m:ctrlPr>
                        </m:fPr>
                        <m:num>
                          <m:r>
                            <a:rPr lang="en-US" altLang="ko-KR" sz="2800" b="0" i="1" smtClean="0">
                              <a:solidFill>
                                <a:srgbClr val="FF0000"/>
                              </a:solidFill>
                              <a:latin typeface="Cambria Math" panose="02040503050406030204" pitchFamily="18" charset="0"/>
                            </a:rPr>
                            <m:t>2</m:t>
                          </m:r>
                          <m:r>
                            <a:rPr lang="en-US" altLang="ko-KR" sz="2800" b="0" i="1" smtClean="0">
                              <a:solidFill>
                                <a:srgbClr val="FF0000"/>
                              </a:solidFill>
                              <a:latin typeface="Cambria Math" panose="02040503050406030204" pitchFamily="18" charset="0"/>
                            </a:rPr>
                            <m:t>𝑣</m:t>
                          </m:r>
                        </m:num>
                        <m:den>
                          <m:r>
                            <a:rPr lang="en-US" altLang="ko-KR" sz="2800" b="0" i="1" smtClean="0">
                              <a:solidFill>
                                <a:srgbClr val="FF0000"/>
                              </a:solidFill>
                              <a:latin typeface="Cambria Math" panose="02040503050406030204" pitchFamily="18" charset="0"/>
                            </a:rPr>
                            <m:t>𝑐</m:t>
                          </m:r>
                        </m:den>
                      </m:f>
                    </m:oMath>
                  </m:oMathPara>
                </a14:m>
                <a:endParaRPr lang="ko-KR" altLang="en-US" sz="2800" dirty="0">
                  <a:solidFill>
                    <a:srgbClr val="FF0000"/>
                  </a:solidFill>
                </a:endParaRPr>
              </a:p>
            </p:txBody>
          </p:sp>
        </mc:Choice>
        <mc:Fallback xmlns="">
          <p:sp>
            <p:nvSpPr>
              <p:cNvPr id="59" name="TextBox 58">
                <a:extLst>
                  <a:ext uri="{FF2B5EF4-FFF2-40B4-BE49-F238E27FC236}">
                    <a16:creationId xmlns:a16="http://schemas.microsoft.com/office/drawing/2014/main" id="{01FF9454-0A6C-F299-A4BA-3652FAB13E25}"/>
                  </a:ext>
                </a:extLst>
              </p:cNvPr>
              <p:cNvSpPr txBox="1">
                <a:spLocks noRot="1" noChangeAspect="1" noMove="1" noResize="1" noEditPoints="1" noAdjustHandles="1" noChangeArrowheads="1" noChangeShapeType="1" noTextEdit="1"/>
              </p:cNvSpPr>
              <p:nvPr/>
            </p:nvSpPr>
            <p:spPr>
              <a:xfrm>
                <a:off x="4103128" y="5837444"/>
                <a:ext cx="3040622" cy="901914"/>
              </a:xfrm>
              <a:prstGeom prst="rect">
                <a:avLst/>
              </a:prstGeom>
              <a:blipFill>
                <a:blip r:embed="rId15"/>
                <a:stretch>
                  <a:fillRect/>
                </a:stretch>
              </a:blipFill>
            </p:spPr>
            <p:txBody>
              <a:bodyPr/>
              <a:lstStyle/>
              <a:p>
                <a:r>
                  <a:rPr lang="ko-KR" altLang="en-US">
                    <a:noFill/>
                  </a:rPr>
                  <a:t> </a:t>
                </a:r>
              </a:p>
            </p:txBody>
          </p:sp>
        </mc:Fallback>
      </mc:AlternateContent>
      <p:sp>
        <p:nvSpPr>
          <p:cNvPr id="60" name="TextBox 59">
            <a:extLst>
              <a:ext uri="{FF2B5EF4-FFF2-40B4-BE49-F238E27FC236}">
                <a16:creationId xmlns:a16="http://schemas.microsoft.com/office/drawing/2014/main" id="{6C776BEE-5B7B-EDEF-DFD5-03D1B2949A0B}"/>
              </a:ext>
            </a:extLst>
          </p:cNvPr>
          <p:cNvSpPr txBox="1"/>
          <p:nvPr/>
        </p:nvSpPr>
        <p:spPr>
          <a:xfrm>
            <a:off x="668225" y="3398466"/>
            <a:ext cx="4011531" cy="461665"/>
          </a:xfrm>
          <a:prstGeom prst="rect">
            <a:avLst/>
          </a:prstGeom>
          <a:noFill/>
        </p:spPr>
        <p:txBody>
          <a:bodyPr wrap="square">
            <a:spAutoFit/>
          </a:bodyPr>
          <a:lstStyle/>
          <a:p>
            <a:pPr algn="ctr"/>
            <a:r>
              <a:rPr lang="en-US" altLang="ko-KR" sz="2400" dirty="0">
                <a:solidFill>
                  <a:srgbClr val="FF0000"/>
                </a:solidFill>
                <a:latin typeface="Arial"/>
              </a:rPr>
              <a:t>Doppler-Frequency Shift</a:t>
            </a:r>
            <a:endParaRPr lang="ko-KR" altLang="en-US" sz="2400" dirty="0">
              <a:solidFill>
                <a:srgbClr val="FF0000"/>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E70EBC3-16A4-5A3E-F29B-F62A3A045192}"/>
                  </a:ext>
                </a:extLst>
              </p:cNvPr>
              <p:cNvSpPr txBox="1"/>
              <p:nvPr/>
            </p:nvSpPr>
            <p:spPr>
              <a:xfrm>
                <a:off x="131685" y="5075613"/>
                <a:ext cx="4051936" cy="644857"/>
              </a:xfrm>
              <a:prstGeom prst="rect">
                <a:avLst/>
              </a:prstGeom>
              <a:noFill/>
            </p:spPr>
            <p:txBody>
              <a:bodyPr wrap="squar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b="0" i="1" smtClean="0">
                              <a:solidFill>
                                <a:schemeClr val="tx1"/>
                              </a:solidFill>
                              <a:latin typeface="Cambria Math" panose="02040503050406030204" pitchFamily="18" charset="0"/>
                            </a:rPr>
                          </m:ctrlPr>
                        </m:funcPr>
                        <m:fName>
                          <m:r>
                            <m:rPr>
                              <m:sty m:val="p"/>
                            </m:rPr>
                            <a:rPr lang="en-US" altLang="ko-KR" sz="2800" b="0" i="0" smtClean="0">
                              <a:solidFill>
                                <a:schemeClr val="tx1"/>
                              </a:solidFill>
                              <a:latin typeface="Cambria Math" panose="02040503050406030204" pitchFamily="18" charset="0"/>
                            </a:rPr>
                            <m:t>cos</m:t>
                          </m:r>
                        </m:fName>
                        <m:e>
                          <m:d>
                            <m:dPr>
                              <m:ctrlPr>
                                <a:rPr lang="en-US" altLang="ko-KR" sz="2800" b="0" i="1" smtClean="0">
                                  <a:solidFill>
                                    <a:schemeClr val="tx1"/>
                                  </a:solidFill>
                                  <a:latin typeface="Cambria Math" panose="02040503050406030204" pitchFamily="18" charset="0"/>
                                </a:rPr>
                              </m:ctrlPr>
                            </m:dPr>
                            <m:e>
                              <m:sSub>
                                <m:sSubPr>
                                  <m:ctrlPr>
                                    <a:rPr lang="en-US" altLang="ko-KR" sz="2800" i="1">
                                      <a:solidFill>
                                        <a:schemeClr val="tx1"/>
                                      </a:solidFill>
                                      <a:latin typeface="Cambria Math" panose="02040503050406030204" pitchFamily="18" charset="0"/>
                                    </a:rPr>
                                  </m:ctrlPr>
                                </m:sSubPr>
                                <m:e>
                                  <m:r>
                                    <a:rPr lang="en-US" altLang="ko-KR" sz="2800" i="1">
                                      <a:solidFill>
                                        <a:schemeClr val="tx1"/>
                                      </a:solidFill>
                                      <a:latin typeface="Cambria Math" panose="02040503050406030204" pitchFamily="18" charset="0"/>
                                    </a:rPr>
                                    <m:t>𝜔</m:t>
                                  </m:r>
                                </m:e>
                                <m:sub>
                                  <m:r>
                                    <a:rPr lang="en-US" altLang="ko-KR" sz="2800" i="1">
                                      <a:solidFill>
                                        <a:schemeClr val="tx1"/>
                                      </a:solidFill>
                                      <a:latin typeface="Cambria Math" panose="02040503050406030204" pitchFamily="18" charset="0"/>
                                    </a:rPr>
                                    <m:t>𝑔</m:t>
                                  </m:r>
                                </m:sub>
                              </m:sSub>
                              <m:d>
                                <m:dPr>
                                  <m:ctrlPr>
                                    <a:rPr lang="en-US" altLang="ko-KR" sz="2800" i="1">
                                      <a:solidFill>
                                        <a:schemeClr val="tx1"/>
                                      </a:solidFill>
                                      <a:latin typeface="Cambria Math" panose="02040503050406030204" pitchFamily="18" charset="0"/>
                                    </a:rPr>
                                  </m:ctrlPr>
                                </m:dPr>
                                <m:e>
                                  <m:r>
                                    <a:rPr lang="en-US" altLang="ko-KR" sz="2800" i="1">
                                      <a:solidFill>
                                        <a:schemeClr val="tx1"/>
                                      </a:solidFill>
                                      <a:latin typeface="Cambria Math" panose="02040503050406030204" pitchFamily="18" charset="0"/>
                                    </a:rPr>
                                    <m:t>𝑡</m:t>
                                  </m:r>
                                  <m:r>
                                    <a:rPr lang="en-US" altLang="ko-KR" sz="2800" i="1">
                                      <a:solidFill>
                                        <a:schemeClr val="tx1"/>
                                      </a:solidFill>
                                      <a:latin typeface="Cambria Math" panose="02040503050406030204" pitchFamily="18" charset="0"/>
                                    </a:rPr>
                                    <m:t>−</m:t>
                                  </m:r>
                                  <m:d>
                                    <m:dPr>
                                      <m:begChr m:val="‖"/>
                                      <m:endChr m:val="‖"/>
                                      <m:ctrlPr>
                                        <a:rPr lang="en-US" altLang="ko-KR" sz="2800" i="1">
                                          <a:solidFill>
                                            <a:schemeClr val="tx1"/>
                                          </a:solidFill>
                                          <a:latin typeface="Cambria Math" panose="02040503050406030204" pitchFamily="18" charset="0"/>
                                        </a:rPr>
                                      </m:ctrlPr>
                                    </m:dPr>
                                    <m:e>
                                      <m:sSub>
                                        <m:sSubPr>
                                          <m:ctrlPr>
                                            <a:rPr lang="en-US" altLang="ko-KR" sz="2800" b="1" i="1">
                                              <a:solidFill>
                                                <a:schemeClr val="tx1"/>
                                              </a:solidFill>
                                              <a:latin typeface="Cambria Math" panose="02040503050406030204" pitchFamily="18" charset="0"/>
                                            </a:rPr>
                                          </m:ctrlPr>
                                        </m:sSubPr>
                                        <m:e>
                                          <m:acc>
                                            <m:accPr>
                                              <m:chr m:val="̅"/>
                                              <m:ctrlPr>
                                                <a:rPr lang="en-US" altLang="ko-KR" sz="2800" b="1" i="1">
                                                  <a:solidFill>
                                                    <a:schemeClr val="tx1"/>
                                                  </a:solidFill>
                                                  <a:latin typeface="Cambria Math" panose="02040503050406030204" pitchFamily="18" charset="0"/>
                                                </a:rPr>
                                              </m:ctrlPr>
                                            </m:accPr>
                                            <m:e>
                                              <m:r>
                                                <a:rPr lang="en-US" altLang="ko-KR" sz="2800" b="1">
                                                  <a:solidFill>
                                                    <a:schemeClr val="tx1"/>
                                                  </a:solidFill>
                                                  <a:latin typeface="Cambria Math" panose="02040503050406030204" pitchFamily="18" charset="0"/>
                                                </a:rPr>
                                                <m:t>𝐱</m:t>
                                              </m:r>
                                            </m:e>
                                          </m:acc>
                                        </m:e>
                                        <m:sub>
                                          <m:r>
                                            <a:rPr lang="en-US" altLang="ko-KR" sz="2800" i="1">
                                              <a:solidFill>
                                                <a:schemeClr val="tx1"/>
                                              </a:solidFill>
                                              <a:latin typeface="Cambria Math" panose="02040503050406030204" pitchFamily="18" charset="0"/>
                                            </a:rPr>
                                            <m:t>𝑡</m:t>
                                          </m:r>
                                        </m:sub>
                                      </m:sSub>
                                    </m:e>
                                  </m:d>
                                </m:e>
                              </m:d>
                            </m:e>
                          </m:d>
                        </m:e>
                      </m:func>
                    </m:oMath>
                  </m:oMathPara>
                </a14:m>
                <a:endParaRPr lang="ko-KR" altLang="en-US" sz="2800" dirty="0">
                  <a:solidFill>
                    <a:schemeClr val="tx1"/>
                  </a:solidFill>
                </a:endParaRPr>
              </a:p>
            </p:txBody>
          </p:sp>
        </mc:Choice>
        <mc:Fallback xmlns="">
          <p:sp>
            <p:nvSpPr>
              <p:cNvPr id="5" name="TextBox 4">
                <a:extLst>
                  <a:ext uri="{FF2B5EF4-FFF2-40B4-BE49-F238E27FC236}">
                    <a16:creationId xmlns:a16="http://schemas.microsoft.com/office/drawing/2014/main" id="{7E70EBC3-16A4-5A3E-F29B-F62A3A045192}"/>
                  </a:ext>
                </a:extLst>
              </p:cNvPr>
              <p:cNvSpPr txBox="1">
                <a:spLocks noRot="1" noChangeAspect="1" noMove="1" noResize="1" noEditPoints="1" noAdjustHandles="1" noChangeArrowheads="1" noChangeShapeType="1" noTextEdit="1"/>
              </p:cNvSpPr>
              <p:nvPr/>
            </p:nvSpPr>
            <p:spPr>
              <a:xfrm>
                <a:off x="131685" y="5075613"/>
                <a:ext cx="4051936" cy="644857"/>
              </a:xfrm>
              <a:prstGeom prst="rect">
                <a:avLst/>
              </a:prstGeom>
              <a:blipFill>
                <a:blip r:embed="rId16"/>
                <a:stretch>
                  <a:fillRect/>
                </a:stretch>
              </a:blipFill>
            </p:spPr>
            <p:txBody>
              <a:bodyPr/>
              <a:lstStyle/>
              <a:p>
                <a:r>
                  <a:rPr lang="ko-KR" altLang="en-US">
                    <a:noFill/>
                  </a:rPr>
                  <a:t> </a:t>
                </a:r>
              </a:p>
            </p:txBody>
          </p:sp>
        </mc:Fallback>
      </mc:AlternateContent>
      <p:sp>
        <p:nvSpPr>
          <p:cNvPr id="6" name="화살표: 오른쪽 5">
            <a:extLst>
              <a:ext uri="{FF2B5EF4-FFF2-40B4-BE49-F238E27FC236}">
                <a16:creationId xmlns:a16="http://schemas.microsoft.com/office/drawing/2014/main" id="{09C96C6C-F1AC-AF6D-8619-BD5A3903C366}"/>
              </a:ext>
            </a:extLst>
          </p:cNvPr>
          <p:cNvSpPr/>
          <p:nvPr/>
        </p:nvSpPr>
        <p:spPr>
          <a:xfrm>
            <a:off x="2163967" y="3961852"/>
            <a:ext cx="301422" cy="210789"/>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15F8D599-93B2-3643-E7AD-04AE965BC5AF}"/>
              </a:ext>
            </a:extLst>
          </p:cNvPr>
          <p:cNvSpPr txBox="1"/>
          <p:nvPr/>
        </p:nvSpPr>
        <p:spPr>
          <a:xfrm rot="16200000">
            <a:off x="-381583" y="1885520"/>
            <a:ext cx="1506879" cy="369332"/>
          </a:xfrm>
          <a:prstGeom prst="rect">
            <a:avLst/>
          </a:prstGeom>
          <a:noFill/>
        </p:spPr>
        <p:txBody>
          <a:bodyPr wrap="square" rtlCol="0">
            <a:spAutoFit/>
          </a:bodyPr>
          <a:lstStyle/>
          <a:p>
            <a:pPr algn="ctr"/>
            <a:r>
              <a:rPr lang="en-US" altLang="ko-KR" dirty="0"/>
              <a:t>Transmitted</a:t>
            </a:r>
            <a:endParaRPr lang="ko-KR" altLang="en-US" dirty="0"/>
          </a:p>
        </p:txBody>
      </p:sp>
      <p:sp>
        <p:nvSpPr>
          <p:cNvPr id="11" name="TextBox 10">
            <a:extLst>
              <a:ext uri="{FF2B5EF4-FFF2-40B4-BE49-F238E27FC236}">
                <a16:creationId xmlns:a16="http://schemas.microsoft.com/office/drawing/2014/main" id="{0A7A2715-FC90-E843-3797-FCC03559EF27}"/>
              </a:ext>
            </a:extLst>
          </p:cNvPr>
          <p:cNvSpPr txBox="1"/>
          <p:nvPr/>
        </p:nvSpPr>
        <p:spPr>
          <a:xfrm rot="16200000">
            <a:off x="-381583" y="4192861"/>
            <a:ext cx="1506879" cy="369332"/>
          </a:xfrm>
          <a:prstGeom prst="rect">
            <a:avLst/>
          </a:prstGeom>
          <a:noFill/>
        </p:spPr>
        <p:txBody>
          <a:bodyPr wrap="square" rtlCol="0">
            <a:spAutoFit/>
          </a:bodyPr>
          <a:lstStyle/>
          <a:p>
            <a:pPr algn="ctr"/>
            <a:r>
              <a:rPr lang="en-US" altLang="ko-KR" dirty="0"/>
              <a:t>Received</a:t>
            </a:r>
            <a:endParaRPr lang="ko-KR" altLang="en-US" dirty="0"/>
          </a:p>
        </p:txBody>
      </p:sp>
      <p:grpSp>
        <p:nvGrpSpPr>
          <p:cNvPr id="62" name="그룹 61">
            <a:extLst>
              <a:ext uri="{FF2B5EF4-FFF2-40B4-BE49-F238E27FC236}">
                <a16:creationId xmlns:a16="http://schemas.microsoft.com/office/drawing/2014/main" id="{8EE3369F-436B-A3AD-C7ED-53B490E8A6F8}"/>
              </a:ext>
            </a:extLst>
          </p:cNvPr>
          <p:cNvGrpSpPr/>
          <p:nvPr/>
        </p:nvGrpSpPr>
        <p:grpSpPr>
          <a:xfrm>
            <a:off x="8907673" y="2000186"/>
            <a:ext cx="3342279" cy="2322594"/>
            <a:chOff x="13148841" y="5075613"/>
            <a:chExt cx="3585168" cy="2491381"/>
          </a:xfrm>
        </p:grpSpPr>
        <p:pic>
          <p:nvPicPr>
            <p:cNvPr id="34" name="그림 33">
              <a:extLst>
                <a:ext uri="{FF2B5EF4-FFF2-40B4-BE49-F238E27FC236}">
                  <a16:creationId xmlns:a16="http://schemas.microsoft.com/office/drawing/2014/main" id="{C2291027-6A70-D5D1-B75B-79AA207E9F56}"/>
                </a:ext>
              </a:extLst>
            </p:cNvPr>
            <p:cNvPicPr>
              <a:picLocks noChangeAspect="1"/>
            </p:cNvPicPr>
            <p:nvPr/>
          </p:nvPicPr>
          <p:blipFill rotWithShape="1">
            <a:blip r:embed="rId17">
              <a:alphaModFix amt="20000"/>
            </a:blip>
            <a:srcRect l="6065" t="3426" r="7720" b="5620"/>
            <a:stretch/>
          </p:blipFill>
          <p:spPr>
            <a:xfrm>
              <a:off x="13148841" y="5075613"/>
              <a:ext cx="2543333" cy="2079347"/>
            </a:xfrm>
            <a:prstGeom prst="rect">
              <a:avLst/>
            </a:prstGeom>
          </p:spPr>
        </p:pic>
        <p:pic>
          <p:nvPicPr>
            <p:cNvPr id="52" name="그림 51">
              <a:extLst>
                <a:ext uri="{FF2B5EF4-FFF2-40B4-BE49-F238E27FC236}">
                  <a16:creationId xmlns:a16="http://schemas.microsoft.com/office/drawing/2014/main" id="{8D55DBF4-D5F1-718B-9CFD-59A3DE02B55C}"/>
                </a:ext>
              </a:extLst>
            </p:cNvPr>
            <p:cNvPicPr>
              <a:picLocks noChangeAspect="1"/>
            </p:cNvPicPr>
            <p:nvPr/>
          </p:nvPicPr>
          <p:blipFill rotWithShape="1">
            <a:blip r:embed="rId17">
              <a:alphaModFix amt="50000"/>
            </a:blip>
            <a:srcRect l="6065" t="3426" r="7720" b="5620"/>
            <a:stretch/>
          </p:blipFill>
          <p:spPr>
            <a:xfrm>
              <a:off x="13503683" y="5212958"/>
              <a:ext cx="2543333" cy="2079347"/>
            </a:xfrm>
            <a:prstGeom prst="rect">
              <a:avLst/>
            </a:prstGeom>
          </p:spPr>
        </p:pic>
        <p:pic>
          <p:nvPicPr>
            <p:cNvPr id="53" name="그림 52">
              <a:extLst>
                <a:ext uri="{FF2B5EF4-FFF2-40B4-BE49-F238E27FC236}">
                  <a16:creationId xmlns:a16="http://schemas.microsoft.com/office/drawing/2014/main" id="{6C558179-1391-BF1F-F2B4-9FFB3E643F4B}"/>
                </a:ext>
              </a:extLst>
            </p:cNvPr>
            <p:cNvPicPr>
              <a:picLocks noChangeAspect="1"/>
            </p:cNvPicPr>
            <p:nvPr/>
          </p:nvPicPr>
          <p:blipFill rotWithShape="1">
            <a:blip r:embed="rId17">
              <a:alphaModFix amt="75000"/>
            </a:blip>
            <a:srcRect l="6065" t="3426" r="7720" b="5620"/>
            <a:stretch/>
          </p:blipFill>
          <p:spPr>
            <a:xfrm>
              <a:off x="13858525" y="5350303"/>
              <a:ext cx="2543333" cy="2079347"/>
            </a:xfrm>
            <a:prstGeom prst="rect">
              <a:avLst/>
            </a:prstGeom>
          </p:spPr>
        </p:pic>
        <p:pic>
          <p:nvPicPr>
            <p:cNvPr id="58" name="그림 57">
              <a:extLst>
                <a:ext uri="{FF2B5EF4-FFF2-40B4-BE49-F238E27FC236}">
                  <a16:creationId xmlns:a16="http://schemas.microsoft.com/office/drawing/2014/main" id="{4AACA4E8-E04A-8EDE-3305-F7B1E45EBCF8}"/>
                </a:ext>
              </a:extLst>
            </p:cNvPr>
            <p:cNvPicPr>
              <a:picLocks noChangeAspect="1"/>
            </p:cNvPicPr>
            <p:nvPr/>
          </p:nvPicPr>
          <p:blipFill rotWithShape="1">
            <a:blip r:embed="rId17"/>
            <a:srcRect l="6065" t="3426" r="7720" b="5620"/>
            <a:stretch/>
          </p:blipFill>
          <p:spPr>
            <a:xfrm>
              <a:off x="14190676" y="5487647"/>
              <a:ext cx="2543333" cy="2079347"/>
            </a:xfrm>
            <a:prstGeom prst="rect">
              <a:avLst/>
            </a:prstGeom>
          </p:spPr>
        </p:pic>
      </p:grpSp>
      <p:cxnSp>
        <p:nvCxnSpPr>
          <p:cNvPr id="40" name="직선 화살표 연결선 39">
            <a:extLst>
              <a:ext uri="{FF2B5EF4-FFF2-40B4-BE49-F238E27FC236}">
                <a16:creationId xmlns:a16="http://schemas.microsoft.com/office/drawing/2014/main" id="{279D19DE-5C92-B643-3C97-DB0ABEF34186}"/>
              </a:ext>
            </a:extLst>
          </p:cNvPr>
          <p:cNvCxnSpPr>
            <a:cxnSpLocks/>
          </p:cNvCxnSpPr>
          <p:nvPr/>
        </p:nvCxnSpPr>
        <p:spPr>
          <a:xfrm>
            <a:off x="4813164" y="2264511"/>
            <a:ext cx="5389399" cy="1031354"/>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39" name="직선 화살표 연결선 38">
            <a:extLst>
              <a:ext uri="{FF2B5EF4-FFF2-40B4-BE49-F238E27FC236}">
                <a16:creationId xmlns:a16="http://schemas.microsoft.com/office/drawing/2014/main" id="{7FD202FD-DBCE-8997-102D-B599F3E48F4A}"/>
              </a:ext>
            </a:extLst>
          </p:cNvPr>
          <p:cNvCxnSpPr>
            <a:cxnSpLocks/>
          </p:cNvCxnSpPr>
          <p:nvPr/>
        </p:nvCxnSpPr>
        <p:spPr>
          <a:xfrm flipH="1">
            <a:off x="4813164" y="3295865"/>
            <a:ext cx="5391631" cy="1149929"/>
          </a:xfrm>
          <a:prstGeom prst="straightConnector1">
            <a:avLst/>
          </a:prstGeom>
          <a:noFill/>
          <a:ln w="38100" cap="flat" cmpd="sng" algn="ctr">
            <a:solidFill>
              <a:schemeClr val="accent1">
                <a:lumMod val="75000"/>
              </a:schemeClr>
            </a:solidFill>
            <a:prstDash val="solid"/>
            <a:miter lim="800000"/>
            <a:tailEnd type="triangle"/>
          </a:ln>
          <a:effectLst/>
        </p:spPr>
      </p:cxnSp>
    </p:spTree>
    <p:custDataLst>
      <p:tags r:id="rId1"/>
    </p:custDataLst>
    <p:extLst>
      <p:ext uri="{BB962C8B-B14F-4D97-AF65-F5344CB8AC3E}">
        <p14:creationId xmlns:p14="http://schemas.microsoft.com/office/powerpoint/2010/main" val="263365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0">
                                            <p:txEl>
                                              <p:pRg st="0" end="0"/>
                                            </p:txEl>
                                          </p:spTgt>
                                        </p:tgtEl>
                                        <p:attrNameLst>
                                          <p:attrName>style.visibility</p:attrName>
                                        </p:attrNameLst>
                                      </p:cBhvr>
                                      <p:to>
                                        <p:strVal val="visible"/>
                                      </p:to>
                                    </p:set>
                                    <p:animEffect transition="in" filter="fade">
                                      <p:cBhvr>
                                        <p:cTn id="38" dur="500"/>
                                        <p:tgtEl>
                                          <p:spTgt spid="60">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animBg="1"/>
      <p:bldP spid="57" grpId="0"/>
      <p:bldP spid="59"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 name="직선 화살표 연결선 76">
            <a:extLst>
              <a:ext uri="{FF2B5EF4-FFF2-40B4-BE49-F238E27FC236}">
                <a16:creationId xmlns:a16="http://schemas.microsoft.com/office/drawing/2014/main" id="{1F6AE79B-E783-7F99-833D-C9314B1395CC}"/>
              </a:ext>
            </a:extLst>
          </p:cNvPr>
          <p:cNvCxnSpPr>
            <a:cxnSpLocks/>
          </p:cNvCxnSpPr>
          <p:nvPr/>
        </p:nvCxnSpPr>
        <p:spPr>
          <a:xfrm>
            <a:off x="8030072" y="5659127"/>
            <a:ext cx="206339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제목 1">
            <a:extLst>
              <a:ext uri="{FF2B5EF4-FFF2-40B4-BE49-F238E27FC236}">
                <a16:creationId xmlns:a16="http://schemas.microsoft.com/office/drawing/2014/main" id="{183EF3B8-304A-5D78-77D3-07262B2016AB}"/>
              </a:ext>
            </a:extLst>
          </p:cNvPr>
          <p:cNvSpPr>
            <a:spLocks noGrp="1"/>
          </p:cNvSpPr>
          <p:nvPr>
            <p:ph type="title"/>
          </p:nvPr>
        </p:nvSpPr>
        <p:spPr/>
        <p:txBody>
          <a:bodyPr>
            <a:normAutofit/>
          </a:bodyPr>
          <a:lstStyle/>
          <a:p>
            <a:r>
              <a:rPr lang="en-US" altLang="ko-KR" dirty="0"/>
              <a:t>Backgrounds: D-</a:t>
            </a:r>
            <a:r>
              <a:rPr lang="en-US" altLang="ko-KR" dirty="0" err="1"/>
              <a:t>ToF</a:t>
            </a:r>
            <a:r>
              <a:rPr lang="en-US" altLang="ko-KR" dirty="0"/>
              <a:t> Camera</a:t>
            </a:r>
            <a:endParaRPr lang="ko-KR" altLang="en-US" dirty="0"/>
          </a:p>
        </p:txBody>
      </p:sp>
      <p:sp>
        <p:nvSpPr>
          <p:cNvPr id="4" name="슬라이드 번호 개체 틀 3">
            <a:extLst>
              <a:ext uri="{FF2B5EF4-FFF2-40B4-BE49-F238E27FC236}">
                <a16:creationId xmlns:a16="http://schemas.microsoft.com/office/drawing/2014/main" id="{D310BB4C-FED4-2733-B483-DB293FC2E0DF}"/>
              </a:ext>
            </a:extLst>
          </p:cNvPr>
          <p:cNvSpPr>
            <a:spLocks noGrp="1"/>
          </p:cNvSpPr>
          <p:nvPr>
            <p:ph type="sldNum" sz="quarter" idx="12"/>
          </p:nvPr>
        </p:nvSpPr>
        <p:spPr>
          <a:xfrm>
            <a:off x="9119300" y="6183564"/>
            <a:ext cx="2743200" cy="365125"/>
          </a:xfrm>
        </p:spPr>
        <p:txBody>
          <a:bodyPr/>
          <a:lstStyle/>
          <a:p>
            <a:fld id="{8DF240CA-39A6-8942-A819-E48F9D8A9D50}" type="slidenum">
              <a:rPr lang="en-KR" smtClean="0"/>
              <a:t>17</a:t>
            </a:fld>
            <a:endParaRPr lang="en-KR" dirty="0"/>
          </a:p>
        </p:txBody>
      </p:sp>
      <p:pic>
        <p:nvPicPr>
          <p:cNvPr id="3" name="Picture 2" descr="Red Led Icon On White Background Led Sign Light Emitting Diode Flat Style  Led Stock Illustration - Download Image Now - iStock">
            <a:extLst>
              <a:ext uri="{FF2B5EF4-FFF2-40B4-BE49-F238E27FC236}">
                <a16:creationId xmlns:a16="http://schemas.microsoft.com/office/drawing/2014/main" id="{A139F24C-F868-A9B7-F707-087869E18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764" y="1527213"/>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e Camera Clipart Transparent Background, Download Free Camera Clipart  Transparent Background png images, Free ClipArts on Clipart Library">
            <a:extLst>
              <a:ext uri="{FF2B5EF4-FFF2-40B4-BE49-F238E27FC236}">
                <a16:creationId xmlns:a16="http://schemas.microsoft.com/office/drawing/2014/main" id="{41401F70-7952-643D-6321-CFDBA5BAE1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0701" y="3880497"/>
            <a:ext cx="1482463" cy="113059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직선 화살표 연결선 8">
            <a:extLst>
              <a:ext uri="{FF2B5EF4-FFF2-40B4-BE49-F238E27FC236}">
                <a16:creationId xmlns:a16="http://schemas.microsoft.com/office/drawing/2014/main" id="{9B9A483C-3FD2-CF8A-833B-C626616D8822}"/>
              </a:ext>
            </a:extLst>
          </p:cNvPr>
          <p:cNvCxnSpPr/>
          <p:nvPr/>
        </p:nvCxnSpPr>
        <p:spPr>
          <a:xfrm>
            <a:off x="628639" y="2160260"/>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B37B0D36-45E7-9FE2-4EB2-EAA8059622E9}"/>
              </a:ext>
            </a:extLst>
          </p:cNvPr>
          <p:cNvCxnSpPr>
            <a:cxnSpLocks/>
          </p:cNvCxnSpPr>
          <p:nvPr/>
        </p:nvCxnSpPr>
        <p:spPr>
          <a:xfrm flipV="1">
            <a:off x="781039" y="1346409"/>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6" name="그룹 85">
            <a:extLst>
              <a:ext uri="{FF2B5EF4-FFF2-40B4-BE49-F238E27FC236}">
                <a16:creationId xmlns:a16="http://schemas.microsoft.com/office/drawing/2014/main" id="{2666E91B-1BDE-A487-0279-8E99C765E5A7}"/>
              </a:ext>
            </a:extLst>
          </p:cNvPr>
          <p:cNvGrpSpPr/>
          <p:nvPr/>
        </p:nvGrpSpPr>
        <p:grpSpPr>
          <a:xfrm>
            <a:off x="802121" y="1856937"/>
            <a:ext cx="2169822" cy="542142"/>
            <a:chOff x="802121" y="1856937"/>
            <a:chExt cx="1655000" cy="542142"/>
          </a:xfrm>
        </p:grpSpPr>
        <p:sp>
          <p:nvSpPr>
            <p:cNvPr id="23" name="Freeform: Shape 21">
              <a:extLst>
                <a:ext uri="{FF2B5EF4-FFF2-40B4-BE49-F238E27FC236}">
                  <a16:creationId xmlns:a16="http://schemas.microsoft.com/office/drawing/2014/main" id="{8A56567B-0A30-D414-1F81-8C96DC6945B3}"/>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2">
              <a:extLst>
                <a:ext uri="{FF2B5EF4-FFF2-40B4-BE49-F238E27FC236}">
                  <a16:creationId xmlns:a16="http://schemas.microsoft.com/office/drawing/2014/main" id="{A36AED57-D018-44EB-0D74-2D06E4F86422}"/>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24">
              <a:extLst>
                <a:ext uri="{FF2B5EF4-FFF2-40B4-BE49-F238E27FC236}">
                  <a16:creationId xmlns:a16="http://schemas.microsoft.com/office/drawing/2014/main" id="{B077F130-F171-9981-F58F-05ADEB97AD9D}"/>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직선 화살표 연결선 36">
            <a:extLst>
              <a:ext uri="{FF2B5EF4-FFF2-40B4-BE49-F238E27FC236}">
                <a16:creationId xmlns:a16="http://schemas.microsoft.com/office/drawing/2014/main" id="{DC9A081B-BC06-9B5D-0DFF-2847E333DDF6}"/>
              </a:ext>
            </a:extLst>
          </p:cNvPr>
          <p:cNvCxnSpPr/>
          <p:nvPr/>
        </p:nvCxnSpPr>
        <p:spPr>
          <a:xfrm>
            <a:off x="628639" y="4437938"/>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직선 화살표 연결선 37">
            <a:extLst>
              <a:ext uri="{FF2B5EF4-FFF2-40B4-BE49-F238E27FC236}">
                <a16:creationId xmlns:a16="http://schemas.microsoft.com/office/drawing/2014/main" id="{2CEC7B34-F391-78B4-4976-B3943B4F4F05}"/>
              </a:ext>
            </a:extLst>
          </p:cNvPr>
          <p:cNvCxnSpPr>
            <a:cxnSpLocks/>
          </p:cNvCxnSpPr>
          <p:nvPr/>
        </p:nvCxnSpPr>
        <p:spPr>
          <a:xfrm flipV="1">
            <a:off x="781039" y="3624087"/>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6DE447A8-AADE-A1A3-1EF4-B65DBE9FCC35}"/>
                  </a:ext>
                </a:extLst>
              </p:cNvPr>
              <p:cNvSpPr txBox="1"/>
              <p:nvPr/>
            </p:nvSpPr>
            <p:spPr>
              <a:xfrm>
                <a:off x="1204247" y="1073621"/>
                <a:ext cx="1475147" cy="465897"/>
              </a:xfrm>
              <a:prstGeom prst="rect">
                <a:avLst/>
              </a:prstGeom>
              <a:noFill/>
            </p:spPr>
            <p:txBody>
              <a:bodyPr wrap="non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r>
                            <a:rPr lang="en-US" altLang="ko-KR" sz="2800" b="0" i="1" smtClean="0">
                              <a:solidFill>
                                <a:prstClr val="black"/>
                              </a:solidFill>
                              <a:latin typeface="Cambria Math" panose="02040503050406030204" pitchFamily="18" charset="0"/>
                            </a:rPr>
                            <m:t>(</m:t>
                          </m:r>
                          <m:sSub>
                            <m:sSubPr>
                              <m:ctrlPr>
                                <a:rPr lang="en-US" altLang="ko-KR" sz="2800" b="0" i="1" smtClean="0">
                                  <a:solidFill>
                                    <a:prstClr val="black"/>
                                  </a:solidFill>
                                  <a:latin typeface="Cambria Math" panose="02040503050406030204" pitchFamily="18" charset="0"/>
                                </a:rPr>
                              </m:ctrlPr>
                            </m:sSubPr>
                            <m:e>
                              <m:r>
                                <a:rPr lang="en-US" altLang="ko-KR" sz="2800" b="0" i="1" smtClean="0">
                                  <a:solidFill>
                                    <a:prstClr val="black"/>
                                  </a:solidFill>
                                  <a:latin typeface="Cambria Math" panose="02040503050406030204" pitchFamily="18" charset="0"/>
                                </a:rPr>
                                <m:t>𝜔</m:t>
                              </m:r>
                            </m:e>
                            <m:sub>
                              <m:r>
                                <a:rPr lang="en-US" altLang="ko-KR" sz="2800" b="0" i="1" smtClean="0">
                                  <a:solidFill>
                                    <a:prstClr val="black"/>
                                  </a:solidFill>
                                  <a:latin typeface="Cambria Math" panose="02040503050406030204" pitchFamily="18" charset="0"/>
                                </a:rPr>
                                <m:t>𝑔</m:t>
                              </m:r>
                            </m:sub>
                          </m:sSub>
                          <m:r>
                            <a:rPr lang="en-US" altLang="ko-KR" sz="2800" b="0" i="1" smtClean="0">
                              <a:solidFill>
                                <a:prstClr val="black"/>
                              </a:solidFill>
                              <a:latin typeface="Cambria Math" panose="02040503050406030204" pitchFamily="18" charset="0"/>
                            </a:rPr>
                            <m:t>𝑡</m:t>
                          </m:r>
                          <m:r>
                            <a:rPr lang="en-US" altLang="ko-KR" sz="2800" b="0" i="1" smtClean="0">
                              <a:solidFill>
                                <a:prstClr val="black"/>
                              </a:solidFill>
                              <a:latin typeface="Cambria Math" panose="02040503050406030204" pitchFamily="18" charset="0"/>
                            </a:rPr>
                            <m:t>)</m:t>
                          </m:r>
                        </m:e>
                      </m:func>
                    </m:oMath>
                  </m:oMathPara>
                </a14:m>
                <a:endParaRPr lang="ko-KR" altLang="en-US" sz="2800" dirty="0">
                  <a:solidFill>
                    <a:prstClr val="black"/>
                  </a:solidFill>
                </a:endParaRPr>
              </a:p>
            </p:txBody>
          </p:sp>
        </mc:Choice>
        <mc:Fallback xmlns="">
          <p:sp>
            <p:nvSpPr>
              <p:cNvPr id="75" name="TextBox 74">
                <a:extLst>
                  <a:ext uri="{FF2B5EF4-FFF2-40B4-BE49-F238E27FC236}">
                    <a16:creationId xmlns:a16="http://schemas.microsoft.com/office/drawing/2014/main" id="{6DE447A8-AADE-A1A3-1EF4-B65DBE9FCC35}"/>
                  </a:ext>
                </a:extLst>
              </p:cNvPr>
              <p:cNvSpPr txBox="1">
                <a:spLocks noRot="1" noChangeAspect="1" noMove="1" noResize="1" noEditPoints="1" noAdjustHandles="1" noChangeArrowheads="1" noChangeShapeType="1" noTextEdit="1"/>
              </p:cNvSpPr>
              <p:nvPr/>
            </p:nvSpPr>
            <p:spPr>
              <a:xfrm>
                <a:off x="1204247" y="1073621"/>
                <a:ext cx="1475147" cy="465897"/>
              </a:xfrm>
              <a:prstGeom prst="rect">
                <a:avLst/>
              </a:prstGeom>
              <a:blipFill>
                <a:blip r:embed="rId9"/>
                <a:stretch>
                  <a:fillRect/>
                </a:stretch>
              </a:blipFill>
            </p:spPr>
            <p:txBody>
              <a:bodyPr/>
              <a:lstStyle/>
              <a:p>
                <a:r>
                  <a:rPr lang="ko-KR" altLang="en-US">
                    <a:noFill/>
                  </a:rPr>
                  <a:t> </a:t>
                </a:r>
              </a:p>
            </p:txBody>
          </p:sp>
        </mc:Fallback>
      </mc:AlternateContent>
      <p:grpSp>
        <p:nvGrpSpPr>
          <p:cNvPr id="87" name="그룹 86">
            <a:extLst>
              <a:ext uri="{FF2B5EF4-FFF2-40B4-BE49-F238E27FC236}">
                <a16:creationId xmlns:a16="http://schemas.microsoft.com/office/drawing/2014/main" id="{1B1B4654-E840-1B08-44E6-D0A40F2FFA2C}"/>
              </a:ext>
            </a:extLst>
          </p:cNvPr>
          <p:cNvGrpSpPr/>
          <p:nvPr/>
        </p:nvGrpSpPr>
        <p:grpSpPr>
          <a:xfrm rot="10800000">
            <a:off x="802121" y="4197164"/>
            <a:ext cx="2169822" cy="542142"/>
            <a:chOff x="802121" y="1856937"/>
            <a:chExt cx="1655000" cy="542142"/>
          </a:xfrm>
        </p:grpSpPr>
        <p:sp>
          <p:nvSpPr>
            <p:cNvPr id="88" name="Freeform: Shape 21">
              <a:extLst>
                <a:ext uri="{FF2B5EF4-FFF2-40B4-BE49-F238E27FC236}">
                  <a16:creationId xmlns:a16="http://schemas.microsoft.com/office/drawing/2014/main" id="{35597AB4-4A40-DAF3-F982-85BF1E4C43E1}"/>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22">
              <a:extLst>
                <a:ext uri="{FF2B5EF4-FFF2-40B4-BE49-F238E27FC236}">
                  <a16:creationId xmlns:a16="http://schemas.microsoft.com/office/drawing/2014/main" id="{061D462E-35C7-9998-19E0-54A036A779D8}"/>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24">
              <a:extLst>
                <a:ext uri="{FF2B5EF4-FFF2-40B4-BE49-F238E27FC236}">
                  <a16:creationId xmlns:a16="http://schemas.microsoft.com/office/drawing/2014/main" id="{9E14237F-9A4F-C587-331C-D23764598E81}"/>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 name="직선 화살표 연결선 5">
            <a:extLst>
              <a:ext uri="{FF2B5EF4-FFF2-40B4-BE49-F238E27FC236}">
                <a16:creationId xmlns:a16="http://schemas.microsoft.com/office/drawing/2014/main" id="{C8381796-64D1-3402-07D3-8A8645C9767A}"/>
              </a:ext>
            </a:extLst>
          </p:cNvPr>
          <p:cNvCxnSpPr/>
          <p:nvPr/>
        </p:nvCxnSpPr>
        <p:spPr>
          <a:xfrm>
            <a:off x="628639" y="6206888"/>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직선 화살표 연결선 6">
            <a:extLst>
              <a:ext uri="{FF2B5EF4-FFF2-40B4-BE49-F238E27FC236}">
                <a16:creationId xmlns:a16="http://schemas.microsoft.com/office/drawing/2014/main" id="{4C144866-FADE-781D-EE27-13A58B963881}"/>
              </a:ext>
            </a:extLst>
          </p:cNvPr>
          <p:cNvCxnSpPr>
            <a:cxnSpLocks/>
          </p:cNvCxnSpPr>
          <p:nvPr/>
        </p:nvCxnSpPr>
        <p:spPr>
          <a:xfrm flipV="1">
            <a:off x="781039" y="5393037"/>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9" name="그룹 18">
            <a:extLst>
              <a:ext uri="{FF2B5EF4-FFF2-40B4-BE49-F238E27FC236}">
                <a16:creationId xmlns:a16="http://schemas.microsoft.com/office/drawing/2014/main" id="{3E5C58C9-7AE1-78AE-15A3-7A6AA4DA9D65}"/>
              </a:ext>
            </a:extLst>
          </p:cNvPr>
          <p:cNvGrpSpPr/>
          <p:nvPr/>
        </p:nvGrpSpPr>
        <p:grpSpPr>
          <a:xfrm rot="10800000">
            <a:off x="802121" y="5935817"/>
            <a:ext cx="2169822" cy="542142"/>
            <a:chOff x="802121" y="1856937"/>
            <a:chExt cx="1655000" cy="542142"/>
          </a:xfrm>
        </p:grpSpPr>
        <p:sp>
          <p:nvSpPr>
            <p:cNvPr id="20" name="Freeform: Shape 21">
              <a:extLst>
                <a:ext uri="{FF2B5EF4-FFF2-40B4-BE49-F238E27FC236}">
                  <a16:creationId xmlns:a16="http://schemas.microsoft.com/office/drawing/2014/main" id="{E1C8B177-F6A9-2C6C-2B14-D26A7FA2340A}"/>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2">
              <a:extLst>
                <a:ext uri="{FF2B5EF4-FFF2-40B4-BE49-F238E27FC236}">
                  <a16:creationId xmlns:a16="http://schemas.microsoft.com/office/drawing/2014/main" id="{05789C01-84E9-65CF-EEE1-76B92E8E6D32}"/>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4">
              <a:extLst>
                <a:ext uri="{FF2B5EF4-FFF2-40B4-BE49-F238E27FC236}">
                  <a16:creationId xmlns:a16="http://schemas.microsoft.com/office/drawing/2014/main" id="{44DF5C87-7072-AA88-B1EF-EB3B678D87CA}"/>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5F6449D-1A3F-F2B2-78A3-859CB1416A7C}"/>
                  </a:ext>
                </a:extLst>
              </p:cNvPr>
              <p:cNvSpPr txBox="1"/>
              <p:nvPr/>
            </p:nvSpPr>
            <p:spPr>
              <a:xfrm>
                <a:off x="933440" y="5237411"/>
                <a:ext cx="2130648" cy="430887"/>
              </a:xfrm>
              <a:prstGeom prst="rect">
                <a:avLst/>
              </a:prstGeom>
              <a:noFill/>
            </p:spPr>
            <p:txBody>
              <a:bodyPr wrap="non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i="1" smtClean="0">
                              <a:solidFill>
                                <a:prstClr val="black"/>
                              </a:solidFill>
                              <a:latin typeface="Cambria Math" panose="02040503050406030204" pitchFamily="18" charset="0"/>
                            </a:rPr>
                          </m:ctrlPr>
                        </m:funcPr>
                        <m:fName>
                          <m:r>
                            <m:rPr>
                              <m:sty m:val="p"/>
                            </m:rPr>
                            <a:rPr lang="en-US" altLang="ko-KR" sz="2800">
                              <a:solidFill>
                                <a:prstClr val="black"/>
                              </a:solidFill>
                              <a:latin typeface="Cambria Math" panose="02040503050406030204" pitchFamily="18" charset="0"/>
                            </a:rPr>
                            <m:t>cos</m:t>
                          </m:r>
                        </m:fName>
                        <m:e>
                          <m:r>
                            <a:rPr lang="en-US" altLang="ko-KR" sz="2800" i="1">
                              <a:solidFill>
                                <a:prstClr val="black"/>
                              </a:solidFill>
                              <a:latin typeface="Cambria Math" panose="02040503050406030204" pitchFamily="18" charset="0"/>
                            </a:rPr>
                            <m:t>(</m:t>
                          </m:r>
                          <m:sSub>
                            <m:sSubPr>
                              <m:ctrlPr>
                                <a:rPr lang="en-US" altLang="ko-KR" sz="2800" i="1">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b="0" i="1" smtClean="0">
                                  <a:solidFill>
                                    <a:prstClr val="black"/>
                                  </a:solidFill>
                                  <a:latin typeface="Cambria Math" panose="02040503050406030204" pitchFamily="18" charset="0"/>
                                </a:rPr>
                                <m:t>𝑠</m:t>
                              </m:r>
                            </m:sub>
                          </m:sSub>
                          <m:r>
                            <a:rPr lang="en-US" altLang="ko-KR" sz="2800" b="0" i="1" smtClean="0">
                              <a:solidFill>
                                <a:prstClr val="black"/>
                              </a:solidFill>
                              <a:latin typeface="Cambria Math" panose="02040503050406030204" pitchFamily="18" charset="0"/>
                            </a:rPr>
                            <m:t>𝑡</m:t>
                          </m:r>
                          <m:r>
                            <a:rPr lang="en-US" altLang="ko-KR" sz="2800" b="0" i="1" smtClean="0">
                              <a:solidFill>
                                <a:prstClr val="black"/>
                              </a:solidFill>
                              <a:latin typeface="Cambria Math" panose="02040503050406030204" pitchFamily="18" charset="0"/>
                            </a:rPr>
                            <m:t>+</m:t>
                          </m:r>
                          <m:r>
                            <a:rPr lang="en-US" altLang="ko-KR" sz="2800" b="0" i="1" smtClean="0">
                              <a:solidFill>
                                <a:prstClr val="black"/>
                              </a:solidFill>
                              <a:latin typeface="Cambria Math" panose="02040503050406030204" pitchFamily="18" charset="0"/>
                            </a:rPr>
                            <m:t>𝜓</m:t>
                          </m:r>
                          <m:r>
                            <a:rPr lang="en-US" altLang="ko-KR" sz="2800" i="1">
                              <a:solidFill>
                                <a:prstClr val="black"/>
                              </a:solidFill>
                              <a:latin typeface="Cambria Math" panose="02040503050406030204" pitchFamily="18" charset="0"/>
                            </a:rPr>
                            <m:t>)</m:t>
                          </m:r>
                        </m:e>
                      </m:func>
                    </m:oMath>
                  </m:oMathPara>
                </a14:m>
                <a:endParaRPr lang="ko-KR" altLang="en-US" sz="2800" dirty="0">
                  <a:solidFill>
                    <a:prstClr val="black"/>
                  </a:solidFill>
                </a:endParaRPr>
              </a:p>
            </p:txBody>
          </p:sp>
        </mc:Choice>
        <mc:Fallback xmlns="">
          <p:sp>
            <p:nvSpPr>
              <p:cNvPr id="32" name="TextBox 31">
                <a:extLst>
                  <a:ext uri="{FF2B5EF4-FFF2-40B4-BE49-F238E27FC236}">
                    <a16:creationId xmlns:a16="http://schemas.microsoft.com/office/drawing/2014/main" id="{F5F6449D-1A3F-F2B2-78A3-859CB1416A7C}"/>
                  </a:ext>
                </a:extLst>
              </p:cNvPr>
              <p:cNvSpPr txBox="1">
                <a:spLocks noRot="1" noChangeAspect="1" noMove="1" noResize="1" noEditPoints="1" noAdjustHandles="1" noChangeArrowheads="1" noChangeShapeType="1" noTextEdit="1"/>
              </p:cNvSpPr>
              <p:nvPr/>
            </p:nvSpPr>
            <p:spPr>
              <a:xfrm>
                <a:off x="933440" y="5237411"/>
                <a:ext cx="2130648" cy="430887"/>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18FF0CE-A785-DA6B-1767-7D366F7788C1}"/>
                  </a:ext>
                </a:extLst>
              </p:cNvPr>
              <p:cNvSpPr txBox="1"/>
              <p:nvPr/>
            </p:nvSpPr>
            <p:spPr>
              <a:xfrm>
                <a:off x="827368" y="5075613"/>
                <a:ext cx="3031727" cy="644857"/>
              </a:xfrm>
              <a:prstGeom prst="rect">
                <a:avLst/>
              </a:prstGeom>
              <a:noFill/>
            </p:spPr>
            <p:txBody>
              <a:bodyPr wrap="none" lIns="0" tIns="0" rIns="0" bIns="0" rtlCol="0">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i="1" smtClean="0">
                              <a:solidFill>
                                <a:prstClr val="black"/>
                              </a:solidFill>
                              <a:latin typeface="Cambria Math" panose="02040503050406030204" pitchFamily="18" charset="0"/>
                            </a:rPr>
                          </m:ctrlPr>
                        </m:funcPr>
                        <m:fName>
                          <m:r>
                            <m:rPr>
                              <m:sty m:val="p"/>
                            </m:rPr>
                            <a:rPr lang="en-US" altLang="ko-KR" sz="2800">
                              <a:solidFill>
                                <a:prstClr val="black"/>
                              </a:solidFill>
                              <a:latin typeface="Cambria Math" panose="02040503050406030204" pitchFamily="18" charset="0"/>
                            </a:rPr>
                            <m:t>cos</m:t>
                          </m:r>
                        </m:fName>
                        <m:e>
                          <m:d>
                            <m:dPr>
                              <m:ctrlPr>
                                <a:rPr lang="en-US" altLang="ko-KR" sz="2800" i="1">
                                  <a:solidFill>
                                    <a:prstClr val="black"/>
                                  </a:solidFill>
                                  <a:latin typeface="Cambria Math" panose="02040503050406030204" pitchFamily="18" charset="0"/>
                                </a:rPr>
                              </m:ctrlPr>
                            </m:dPr>
                            <m:e>
                              <m:sSub>
                                <m:sSubPr>
                                  <m:ctrlPr>
                                    <a:rPr lang="en-US" altLang="ko-KR" sz="2800" i="1">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i="1">
                                      <a:solidFill>
                                        <a:prstClr val="black"/>
                                      </a:solidFill>
                                      <a:latin typeface="Cambria Math" panose="02040503050406030204" pitchFamily="18" charset="0"/>
                                    </a:rPr>
                                    <m:t>𝑔</m:t>
                                  </m:r>
                                </m:sub>
                              </m:sSub>
                              <m:d>
                                <m:dPr>
                                  <m:ctrlPr>
                                    <a:rPr lang="en-US" altLang="ko-KR" sz="2800" b="0" i="1" smtClean="0">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𝑡</m:t>
                                  </m:r>
                                  <m:r>
                                    <a:rPr lang="en-US" altLang="ko-KR" sz="2800" i="1">
                                      <a:solidFill>
                                        <a:prstClr val="black"/>
                                      </a:solidFill>
                                      <a:latin typeface="Cambria Math" panose="02040503050406030204" pitchFamily="18" charset="0"/>
                                    </a:rPr>
                                    <m:t>−</m:t>
                                  </m:r>
                                  <m:d>
                                    <m:dPr>
                                      <m:begChr m:val="‖"/>
                                      <m:endChr m:val="‖"/>
                                      <m:ctrlPr>
                                        <a:rPr lang="en-US" altLang="ko-KR" sz="2800" i="1" smtClean="0">
                                          <a:solidFill>
                                            <a:schemeClr val="tx1"/>
                                          </a:solidFill>
                                          <a:latin typeface="Cambria Math" panose="02040503050406030204" pitchFamily="18" charset="0"/>
                                        </a:rPr>
                                      </m:ctrlPr>
                                    </m:dPr>
                                    <m:e>
                                      <m:sSub>
                                        <m:sSubPr>
                                          <m:ctrlPr>
                                            <a:rPr lang="en-US" altLang="ko-KR" sz="2800" i="1">
                                              <a:solidFill>
                                                <a:schemeClr val="tx1"/>
                                              </a:solidFill>
                                              <a:latin typeface="Cambria Math" panose="02040503050406030204" pitchFamily="18" charset="0"/>
                                            </a:rPr>
                                          </m:ctrlPr>
                                        </m:sSubPr>
                                        <m:e>
                                          <m:acc>
                                            <m:accPr>
                                              <m:chr m:val="̅"/>
                                              <m:ctrlPr>
                                                <a:rPr lang="en-US" altLang="ko-KR" sz="2800" b="1" i="1">
                                                  <a:solidFill>
                                                    <a:schemeClr val="tx1"/>
                                                  </a:solidFill>
                                                  <a:latin typeface="Cambria Math" panose="02040503050406030204" pitchFamily="18" charset="0"/>
                                                </a:rPr>
                                              </m:ctrlPr>
                                            </m:accPr>
                                            <m:e>
                                              <m:r>
                                                <a:rPr lang="en-US" altLang="ko-KR" sz="2800" b="1">
                                                  <a:solidFill>
                                                    <a:schemeClr val="tx1"/>
                                                  </a:solidFill>
                                                  <a:latin typeface="Cambria Math" panose="02040503050406030204" pitchFamily="18" charset="0"/>
                                                </a:rPr>
                                                <m:t>𝐱</m:t>
                                              </m:r>
                                            </m:e>
                                          </m:acc>
                                        </m:e>
                                        <m:sub>
                                          <m:r>
                                            <a:rPr lang="en-US" altLang="ko-KR" sz="2800" i="1">
                                              <a:solidFill>
                                                <a:schemeClr val="tx1"/>
                                              </a:solidFill>
                                              <a:latin typeface="Cambria Math" panose="02040503050406030204" pitchFamily="18" charset="0"/>
                                            </a:rPr>
                                            <m:t>𝑡</m:t>
                                          </m:r>
                                        </m:sub>
                                      </m:sSub>
                                    </m:e>
                                  </m:d>
                                </m:e>
                              </m:d>
                            </m:e>
                          </m:d>
                        </m:e>
                      </m:func>
                    </m:oMath>
                  </m:oMathPara>
                </a14:m>
                <a:endParaRPr lang="ko-KR" altLang="en-US" sz="2800" dirty="0">
                  <a:solidFill>
                    <a:prstClr val="black"/>
                  </a:solidFill>
                </a:endParaRPr>
              </a:p>
            </p:txBody>
          </p:sp>
        </mc:Choice>
        <mc:Fallback xmlns="">
          <p:sp>
            <p:nvSpPr>
              <p:cNvPr id="34" name="TextBox 33">
                <a:extLst>
                  <a:ext uri="{FF2B5EF4-FFF2-40B4-BE49-F238E27FC236}">
                    <a16:creationId xmlns:a16="http://schemas.microsoft.com/office/drawing/2014/main" id="{F18FF0CE-A785-DA6B-1767-7D366F7788C1}"/>
                  </a:ext>
                </a:extLst>
              </p:cNvPr>
              <p:cNvSpPr txBox="1">
                <a:spLocks noRot="1" noChangeAspect="1" noMove="1" noResize="1" noEditPoints="1" noAdjustHandles="1" noChangeArrowheads="1" noChangeShapeType="1" noTextEdit="1"/>
              </p:cNvSpPr>
              <p:nvPr/>
            </p:nvSpPr>
            <p:spPr>
              <a:xfrm>
                <a:off x="827368" y="5075613"/>
                <a:ext cx="3031727" cy="644857"/>
              </a:xfrm>
              <a:prstGeom prst="rect">
                <a:avLst/>
              </a:prstGeom>
              <a:blipFill>
                <a:blip r:embed="rId11"/>
                <a:stretch>
                  <a:fillRect/>
                </a:stretch>
              </a:blipFill>
            </p:spPr>
            <p:txBody>
              <a:bodyPr/>
              <a:lstStyle/>
              <a:p>
                <a:r>
                  <a:rPr lang="ko-KR" altLang="en-US">
                    <a:noFill/>
                  </a:rPr>
                  <a:t> </a:t>
                </a:r>
              </a:p>
            </p:txBody>
          </p:sp>
        </mc:Fallback>
      </mc:AlternateContent>
      <p:sp>
        <p:nvSpPr>
          <p:cNvPr id="36" name="순서도: 가산 접합 35">
            <a:extLst>
              <a:ext uri="{FF2B5EF4-FFF2-40B4-BE49-F238E27FC236}">
                <a16:creationId xmlns:a16="http://schemas.microsoft.com/office/drawing/2014/main" id="{BAFB4CD1-0903-BDC9-C35F-C043CB9BC90E}"/>
              </a:ext>
            </a:extLst>
          </p:cNvPr>
          <p:cNvSpPr/>
          <p:nvPr/>
        </p:nvSpPr>
        <p:spPr>
          <a:xfrm>
            <a:off x="4466217" y="5366076"/>
            <a:ext cx="310670" cy="321057"/>
          </a:xfrm>
          <a:prstGeom prst="flowChartSummingJunction">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2000" b="0" i="0" u="none" strike="noStrike" kern="0" cap="none" spc="0" normalizeH="0" baseline="0" noProof="0">
              <a:ln>
                <a:noFill/>
              </a:ln>
              <a:solidFill>
                <a:prstClr val="white"/>
              </a:solidFill>
              <a:effectLst/>
              <a:uLnTx/>
              <a:uFillTx/>
              <a:latin typeface="Arial"/>
              <a:ea typeface="맑은 고딕"/>
              <a:cs typeface="+mn-cs"/>
            </a:endParaRPr>
          </a:p>
        </p:txBody>
      </p:sp>
      <p:cxnSp>
        <p:nvCxnSpPr>
          <p:cNvPr id="41" name="직선 화살표 연결선 40">
            <a:extLst>
              <a:ext uri="{FF2B5EF4-FFF2-40B4-BE49-F238E27FC236}">
                <a16:creationId xmlns:a16="http://schemas.microsoft.com/office/drawing/2014/main" id="{E80D6318-B2D8-A896-BFA8-97EBC64232EE}"/>
              </a:ext>
            </a:extLst>
          </p:cNvPr>
          <p:cNvCxnSpPr>
            <a:cxnSpLocks/>
            <a:endCxn id="36" idx="1"/>
          </p:cNvCxnSpPr>
          <p:nvPr/>
        </p:nvCxnSpPr>
        <p:spPr>
          <a:xfrm>
            <a:off x="3513186" y="4897009"/>
            <a:ext cx="998528" cy="5160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직선 화살표 연결선 45">
            <a:extLst>
              <a:ext uri="{FF2B5EF4-FFF2-40B4-BE49-F238E27FC236}">
                <a16:creationId xmlns:a16="http://schemas.microsoft.com/office/drawing/2014/main" id="{DA392191-D4A0-D3AA-CCA9-72BCCECB7BCF}"/>
              </a:ext>
            </a:extLst>
          </p:cNvPr>
          <p:cNvCxnSpPr>
            <a:cxnSpLocks/>
            <a:endCxn id="36" idx="3"/>
          </p:cNvCxnSpPr>
          <p:nvPr/>
        </p:nvCxnSpPr>
        <p:spPr>
          <a:xfrm flipV="1">
            <a:off x="3605331" y="5640115"/>
            <a:ext cx="906383" cy="56677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직선 화살표 연결선 50">
            <a:extLst>
              <a:ext uri="{FF2B5EF4-FFF2-40B4-BE49-F238E27FC236}">
                <a16:creationId xmlns:a16="http://schemas.microsoft.com/office/drawing/2014/main" id="{E8BFF5DF-B6F3-4DF6-77CA-7AF343D7D6F2}"/>
              </a:ext>
            </a:extLst>
          </p:cNvPr>
          <p:cNvCxnSpPr/>
          <p:nvPr/>
        </p:nvCxnSpPr>
        <p:spPr>
          <a:xfrm>
            <a:off x="5127921" y="5661152"/>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직선 화살표 연결선 51">
            <a:extLst>
              <a:ext uri="{FF2B5EF4-FFF2-40B4-BE49-F238E27FC236}">
                <a16:creationId xmlns:a16="http://schemas.microsoft.com/office/drawing/2014/main" id="{E6D0DEC2-EF67-8075-AF23-C5D355B2F87E}"/>
              </a:ext>
            </a:extLst>
          </p:cNvPr>
          <p:cNvCxnSpPr>
            <a:cxnSpLocks/>
          </p:cNvCxnSpPr>
          <p:nvPr/>
        </p:nvCxnSpPr>
        <p:spPr>
          <a:xfrm flipV="1">
            <a:off x="5280321" y="4847301"/>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9" name="그룹 68">
            <a:extLst>
              <a:ext uri="{FF2B5EF4-FFF2-40B4-BE49-F238E27FC236}">
                <a16:creationId xmlns:a16="http://schemas.microsoft.com/office/drawing/2014/main" id="{5518EF0B-4B7E-4770-80A7-B7E0BD7B3F49}"/>
              </a:ext>
            </a:extLst>
          </p:cNvPr>
          <p:cNvGrpSpPr/>
          <p:nvPr/>
        </p:nvGrpSpPr>
        <p:grpSpPr>
          <a:xfrm>
            <a:off x="5303520" y="5222215"/>
            <a:ext cx="2089211" cy="857109"/>
            <a:chOff x="5303520" y="5222215"/>
            <a:chExt cx="1729069" cy="857109"/>
          </a:xfrm>
        </p:grpSpPr>
        <p:sp>
          <p:nvSpPr>
            <p:cNvPr id="67" name="자유형: 도형 66">
              <a:extLst>
                <a:ext uri="{FF2B5EF4-FFF2-40B4-BE49-F238E27FC236}">
                  <a16:creationId xmlns:a16="http://schemas.microsoft.com/office/drawing/2014/main" id="{A38A372E-35E8-463B-73BC-4993366D7E47}"/>
                </a:ext>
              </a:extLst>
            </p:cNvPr>
            <p:cNvSpPr/>
            <p:nvPr/>
          </p:nvSpPr>
          <p:spPr>
            <a:xfrm>
              <a:off x="5303520" y="5222215"/>
              <a:ext cx="873760" cy="792879"/>
            </a:xfrm>
            <a:custGeom>
              <a:avLst/>
              <a:gdLst>
                <a:gd name="connsiteX0" fmla="*/ 0 w 873760"/>
                <a:gd name="connsiteY0" fmla="*/ 386105 h 792879"/>
                <a:gd name="connsiteX1" fmla="*/ 50800 w 873760"/>
                <a:gd name="connsiteY1" fmla="*/ 223545 h 792879"/>
                <a:gd name="connsiteX2" fmla="*/ 132080 w 873760"/>
                <a:gd name="connsiteY2" fmla="*/ 609625 h 792879"/>
                <a:gd name="connsiteX3" fmla="*/ 233680 w 873760"/>
                <a:gd name="connsiteY3" fmla="*/ 71145 h 792879"/>
                <a:gd name="connsiteX4" fmla="*/ 335280 w 873760"/>
                <a:gd name="connsiteY4" fmla="*/ 762025 h 792879"/>
                <a:gd name="connsiteX5" fmla="*/ 426720 w 873760"/>
                <a:gd name="connsiteY5" fmla="*/ 25 h 792879"/>
                <a:gd name="connsiteX6" fmla="*/ 528320 w 873760"/>
                <a:gd name="connsiteY6" fmla="*/ 792505 h 792879"/>
                <a:gd name="connsiteX7" fmla="*/ 619760 w 873760"/>
                <a:gd name="connsiteY7" fmla="*/ 111785 h 792879"/>
                <a:gd name="connsiteX8" fmla="*/ 711200 w 873760"/>
                <a:gd name="connsiteY8" fmla="*/ 690905 h 792879"/>
                <a:gd name="connsiteX9" fmla="*/ 782320 w 873760"/>
                <a:gd name="connsiteY9" fmla="*/ 193065 h 792879"/>
                <a:gd name="connsiteX10" fmla="*/ 873760 w 873760"/>
                <a:gd name="connsiteY10" fmla="*/ 477545 h 79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3760" h="792879">
                  <a:moveTo>
                    <a:pt x="0" y="386105"/>
                  </a:moveTo>
                  <a:cubicBezTo>
                    <a:pt x="14393" y="286198"/>
                    <a:pt x="28787" y="186292"/>
                    <a:pt x="50800" y="223545"/>
                  </a:cubicBezTo>
                  <a:cubicBezTo>
                    <a:pt x="72813" y="260798"/>
                    <a:pt x="101600" y="635025"/>
                    <a:pt x="132080" y="609625"/>
                  </a:cubicBezTo>
                  <a:cubicBezTo>
                    <a:pt x="162560" y="584225"/>
                    <a:pt x="199813" y="45745"/>
                    <a:pt x="233680" y="71145"/>
                  </a:cubicBezTo>
                  <a:cubicBezTo>
                    <a:pt x="267547" y="96545"/>
                    <a:pt x="303107" y="773878"/>
                    <a:pt x="335280" y="762025"/>
                  </a:cubicBezTo>
                  <a:cubicBezTo>
                    <a:pt x="367453" y="750172"/>
                    <a:pt x="394547" y="-5055"/>
                    <a:pt x="426720" y="25"/>
                  </a:cubicBezTo>
                  <a:cubicBezTo>
                    <a:pt x="458893" y="5105"/>
                    <a:pt x="496147" y="773878"/>
                    <a:pt x="528320" y="792505"/>
                  </a:cubicBezTo>
                  <a:cubicBezTo>
                    <a:pt x="560493" y="811132"/>
                    <a:pt x="589280" y="128718"/>
                    <a:pt x="619760" y="111785"/>
                  </a:cubicBezTo>
                  <a:cubicBezTo>
                    <a:pt x="650240" y="94852"/>
                    <a:pt x="684107" y="677358"/>
                    <a:pt x="711200" y="690905"/>
                  </a:cubicBezTo>
                  <a:cubicBezTo>
                    <a:pt x="738293" y="704452"/>
                    <a:pt x="755227" y="228625"/>
                    <a:pt x="782320" y="193065"/>
                  </a:cubicBezTo>
                  <a:cubicBezTo>
                    <a:pt x="809413" y="157505"/>
                    <a:pt x="841586" y="317525"/>
                    <a:pt x="873760" y="477545"/>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자유형: 도형 67">
              <a:extLst>
                <a:ext uri="{FF2B5EF4-FFF2-40B4-BE49-F238E27FC236}">
                  <a16:creationId xmlns:a16="http://schemas.microsoft.com/office/drawing/2014/main" id="{18B2D6C8-47D1-EB42-9EA8-79E15CA248ED}"/>
                </a:ext>
              </a:extLst>
            </p:cNvPr>
            <p:cNvSpPr/>
            <p:nvPr/>
          </p:nvSpPr>
          <p:spPr>
            <a:xfrm rot="10800000">
              <a:off x="6158829" y="5286445"/>
              <a:ext cx="873760" cy="792879"/>
            </a:xfrm>
            <a:custGeom>
              <a:avLst/>
              <a:gdLst>
                <a:gd name="connsiteX0" fmla="*/ 0 w 873760"/>
                <a:gd name="connsiteY0" fmla="*/ 386105 h 792879"/>
                <a:gd name="connsiteX1" fmla="*/ 50800 w 873760"/>
                <a:gd name="connsiteY1" fmla="*/ 223545 h 792879"/>
                <a:gd name="connsiteX2" fmla="*/ 132080 w 873760"/>
                <a:gd name="connsiteY2" fmla="*/ 609625 h 792879"/>
                <a:gd name="connsiteX3" fmla="*/ 233680 w 873760"/>
                <a:gd name="connsiteY3" fmla="*/ 71145 h 792879"/>
                <a:gd name="connsiteX4" fmla="*/ 335280 w 873760"/>
                <a:gd name="connsiteY4" fmla="*/ 762025 h 792879"/>
                <a:gd name="connsiteX5" fmla="*/ 426720 w 873760"/>
                <a:gd name="connsiteY5" fmla="*/ 25 h 792879"/>
                <a:gd name="connsiteX6" fmla="*/ 528320 w 873760"/>
                <a:gd name="connsiteY6" fmla="*/ 792505 h 792879"/>
                <a:gd name="connsiteX7" fmla="*/ 619760 w 873760"/>
                <a:gd name="connsiteY7" fmla="*/ 111785 h 792879"/>
                <a:gd name="connsiteX8" fmla="*/ 711200 w 873760"/>
                <a:gd name="connsiteY8" fmla="*/ 690905 h 792879"/>
                <a:gd name="connsiteX9" fmla="*/ 782320 w 873760"/>
                <a:gd name="connsiteY9" fmla="*/ 193065 h 792879"/>
                <a:gd name="connsiteX10" fmla="*/ 873760 w 873760"/>
                <a:gd name="connsiteY10" fmla="*/ 477545 h 79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3760" h="792879">
                  <a:moveTo>
                    <a:pt x="0" y="386105"/>
                  </a:moveTo>
                  <a:cubicBezTo>
                    <a:pt x="14393" y="286198"/>
                    <a:pt x="28787" y="186292"/>
                    <a:pt x="50800" y="223545"/>
                  </a:cubicBezTo>
                  <a:cubicBezTo>
                    <a:pt x="72813" y="260798"/>
                    <a:pt x="101600" y="635025"/>
                    <a:pt x="132080" y="609625"/>
                  </a:cubicBezTo>
                  <a:cubicBezTo>
                    <a:pt x="162560" y="584225"/>
                    <a:pt x="199813" y="45745"/>
                    <a:pt x="233680" y="71145"/>
                  </a:cubicBezTo>
                  <a:cubicBezTo>
                    <a:pt x="267547" y="96545"/>
                    <a:pt x="303107" y="773878"/>
                    <a:pt x="335280" y="762025"/>
                  </a:cubicBezTo>
                  <a:cubicBezTo>
                    <a:pt x="367453" y="750172"/>
                    <a:pt x="394547" y="-5055"/>
                    <a:pt x="426720" y="25"/>
                  </a:cubicBezTo>
                  <a:cubicBezTo>
                    <a:pt x="458893" y="5105"/>
                    <a:pt x="496147" y="773878"/>
                    <a:pt x="528320" y="792505"/>
                  </a:cubicBezTo>
                  <a:cubicBezTo>
                    <a:pt x="560493" y="811132"/>
                    <a:pt x="589280" y="128718"/>
                    <a:pt x="619760" y="111785"/>
                  </a:cubicBezTo>
                  <a:cubicBezTo>
                    <a:pt x="650240" y="94852"/>
                    <a:pt x="684107" y="677358"/>
                    <a:pt x="711200" y="690905"/>
                  </a:cubicBezTo>
                  <a:cubicBezTo>
                    <a:pt x="738293" y="704452"/>
                    <a:pt x="755227" y="228625"/>
                    <a:pt x="782320" y="193065"/>
                  </a:cubicBezTo>
                  <a:cubicBezTo>
                    <a:pt x="809413" y="157505"/>
                    <a:pt x="841586" y="317525"/>
                    <a:pt x="873760" y="477545"/>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D7665FCE-069E-BAE1-8AE8-1A120EFAC518}"/>
                  </a:ext>
                </a:extLst>
              </p:cNvPr>
              <p:cNvSpPr txBox="1"/>
              <p:nvPr/>
            </p:nvSpPr>
            <p:spPr>
              <a:xfrm>
                <a:off x="8753853" y="5154810"/>
                <a:ext cx="547971" cy="969048"/>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en-US" altLang="ko-KR" sz="2800" i="1">
                              <a:solidFill>
                                <a:schemeClr val="tx1"/>
                              </a:solidFill>
                              <a:latin typeface="Cambria Math" panose="02040503050406030204" pitchFamily="18" charset="0"/>
                            </a:rPr>
                          </m:ctrlPr>
                        </m:naryPr>
                        <m:sub>
                          <m:r>
                            <m:rPr>
                              <m:brk m:alnAt="23"/>
                            </m:rPr>
                            <a:rPr lang="en-US" altLang="ko-KR" sz="2800" i="1">
                              <a:solidFill>
                                <a:schemeClr val="tx1"/>
                              </a:solidFill>
                              <a:latin typeface="Cambria Math" panose="02040503050406030204" pitchFamily="18" charset="0"/>
                            </a:rPr>
                            <m:t>0</m:t>
                          </m:r>
                        </m:sub>
                        <m:sup>
                          <m:r>
                            <a:rPr lang="en-US" altLang="ko-KR" sz="2800" i="1">
                              <a:solidFill>
                                <a:schemeClr val="tx1"/>
                              </a:solidFill>
                              <a:latin typeface="Cambria Math" panose="02040503050406030204" pitchFamily="18" charset="0"/>
                            </a:rPr>
                            <m:t>𝑇</m:t>
                          </m:r>
                        </m:sup>
                        <m:e>
                          <m:r>
                            <a:rPr lang="en-US" altLang="ko-KR" sz="2800" i="1">
                              <a:solidFill>
                                <a:schemeClr val="tx1"/>
                              </a:solidFill>
                              <a:latin typeface="Cambria Math" panose="02040503050406030204" pitchFamily="18" charset="0"/>
                            </a:rPr>
                            <m:t> </m:t>
                          </m:r>
                        </m:e>
                      </m:nary>
                    </m:oMath>
                  </m:oMathPara>
                </a14:m>
                <a:endParaRPr lang="ko-KR" altLang="en-US" sz="2800" dirty="0"/>
              </a:p>
            </p:txBody>
          </p:sp>
        </mc:Choice>
        <mc:Fallback xmlns="">
          <p:sp>
            <p:nvSpPr>
              <p:cNvPr id="74" name="TextBox 73">
                <a:extLst>
                  <a:ext uri="{FF2B5EF4-FFF2-40B4-BE49-F238E27FC236}">
                    <a16:creationId xmlns:a16="http://schemas.microsoft.com/office/drawing/2014/main" id="{D7665FCE-069E-BAE1-8AE8-1A120EFAC518}"/>
                  </a:ext>
                </a:extLst>
              </p:cNvPr>
              <p:cNvSpPr txBox="1">
                <a:spLocks noRot="1" noChangeAspect="1" noMove="1" noResize="1" noEditPoints="1" noAdjustHandles="1" noChangeArrowheads="1" noChangeShapeType="1" noTextEdit="1"/>
              </p:cNvSpPr>
              <p:nvPr/>
            </p:nvSpPr>
            <p:spPr>
              <a:xfrm>
                <a:off x="8753853" y="5154810"/>
                <a:ext cx="547971" cy="969048"/>
              </a:xfrm>
              <a:prstGeom prst="rect">
                <a:avLst/>
              </a:prstGeom>
              <a:blipFill>
                <a:blip r:embed="rId12"/>
                <a:stretch>
                  <a:fillRect/>
                </a:stretch>
              </a:blipFill>
              <a:ln w="28575"/>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944BBCDB-5551-D61E-A8A6-28EFDDA21C7F}"/>
                  </a:ext>
                </a:extLst>
              </p:cNvPr>
              <p:cNvSpPr txBox="1"/>
              <p:nvPr/>
            </p:nvSpPr>
            <p:spPr>
              <a:xfrm>
                <a:off x="10302593" y="5357044"/>
                <a:ext cx="95596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solidFill>
                            <a:prstClr val="black"/>
                          </a:solidFill>
                          <a:latin typeface="Cambria Math" panose="02040503050406030204" pitchFamily="18" charset="0"/>
                        </a:rPr>
                        <m:t>𝑚</m:t>
                      </m:r>
                      <m:d>
                        <m:dPr>
                          <m:ctrlPr>
                            <a:rPr lang="en-US" altLang="ko-KR" sz="2800" b="0" i="1" smtClean="0">
                              <a:solidFill>
                                <a:prstClr val="black"/>
                              </a:solidFill>
                              <a:latin typeface="Cambria Math" panose="02040503050406030204" pitchFamily="18" charset="0"/>
                            </a:rPr>
                          </m:ctrlPr>
                        </m:dPr>
                        <m:e>
                          <m:r>
                            <a:rPr lang="en-US" altLang="ko-KR" sz="2800" b="0" i="1" smtClean="0">
                              <a:solidFill>
                                <a:prstClr val="black"/>
                              </a:solidFill>
                              <a:latin typeface="Cambria Math" panose="02040503050406030204" pitchFamily="18" charset="0"/>
                            </a:rPr>
                            <m:t>𝑇</m:t>
                          </m:r>
                        </m:e>
                      </m:d>
                    </m:oMath>
                  </m:oMathPara>
                </a14:m>
                <a:endParaRPr lang="ko-KR" altLang="en-US" sz="2800" dirty="0"/>
              </a:p>
            </p:txBody>
          </p:sp>
        </mc:Choice>
        <mc:Fallback xmlns="">
          <p:sp>
            <p:nvSpPr>
              <p:cNvPr id="82" name="TextBox 81">
                <a:extLst>
                  <a:ext uri="{FF2B5EF4-FFF2-40B4-BE49-F238E27FC236}">
                    <a16:creationId xmlns:a16="http://schemas.microsoft.com/office/drawing/2014/main" id="{944BBCDB-5551-D61E-A8A6-28EFDDA21C7F}"/>
                  </a:ext>
                </a:extLst>
              </p:cNvPr>
              <p:cNvSpPr txBox="1">
                <a:spLocks noRot="1" noChangeAspect="1" noMove="1" noResize="1" noEditPoints="1" noAdjustHandles="1" noChangeArrowheads="1" noChangeShapeType="1" noTextEdit="1"/>
              </p:cNvSpPr>
              <p:nvPr/>
            </p:nvSpPr>
            <p:spPr>
              <a:xfrm>
                <a:off x="10302593" y="5357044"/>
                <a:ext cx="955967" cy="523220"/>
              </a:xfrm>
              <a:prstGeom prst="rect">
                <a:avLst/>
              </a:prstGeom>
              <a:blipFill>
                <a:blip r:embed="rId13"/>
                <a:stretch>
                  <a:fillRect/>
                </a:stretch>
              </a:blipFill>
            </p:spPr>
            <p:txBody>
              <a:bodyPr/>
              <a:lstStyle/>
              <a:p>
                <a:r>
                  <a:rPr lang="ko-KR" altLang="en-US">
                    <a:noFill/>
                  </a:rPr>
                  <a:t> </a:t>
                </a:r>
              </a:p>
            </p:txBody>
          </p:sp>
        </mc:Fallback>
      </mc:AlternateContent>
      <p:grpSp>
        <p:nvGrpSpPr>
          <p:cNvPr id="92" name="Group 20">
            <a:extLst>
              <a:ext uri="{FF2B5EF4-FFF2-40B4-BE49-F238E27FC236}">
                <a16:creationId xmlns:a16="http://schemas.microsoft.com/office/drawing/2014/main" id="{D43C9413-7445-D08C-2C7F-FA565CB63393}"/>
              </a:ext>
            </a:extLst>
          </p:cNvPr>
          <p:cNvGrpSpPr/>
          <p:nvPr/>
        </p:nvGrpSpPr>
        <p:grpSpPr>
          <a:xfrm rot="11432863">
            <a:off x="4730101" y="2519129"/>
            <a:ext cx="5395672" cy="546374"/>
            <a:chOff x="-1206500" y="2511423"/>
            <a:chExt cx="19191516" cy="2049681"/>
          </a:xfrm>
        </p:grpSpPr>
        <p:sp>
          <p:nvSpPr>
            <p:cNvPr id="93" name="Freeform: Shape 21">
              <a:extLst>
                <a:ext uri="{FF2B5EF4-FFF2-40B4-BE49-F238E27FC236}">
                  <a16:creationId xmlns:a16="http://schemas.microsoft.com/office/drawing/2014/main" id="{EEA3FD0A-1F68-FA05-4BF7-609ECEFF65F8}"/>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reeform: Shape 22">
              <a:extLst>
                <a:ext uri="{FF2B5EF4-FFF2-40B4-BE49-F238E27FC236}">
                  <a16:creationId xmlns:a16="http://schemas.microsoft.com/office/drawing/2014/main" id="{BFB0E4A1-4EFC-A3EB-E9E9-D4CE418B3CEF}"/>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23">
              <a:extLst>
                <a:ext uri="{FF2B5EF4-FFF2-40B4-BE49-F238E27FC236}">
                  <a16:creationId xmlns:a16="http://schemas.microsoft.com/office/drawing/2014/main" id="{DCE98A1D-E6AB-792C-A7C6-5FD824F4861B}"/>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24">
              <a:extLst>
                <a:ext uri="{FF2B5EF4-FFF2-40B4-BE49-F238E27FC236}">
                  <a16:creationId xmlns:a16="http://schemas.microsoft.com/office/drawing/2014/main" id="{024A7ECD-0486-9715-2AE4-D2F35FFF265E}"/>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20">
            <a:extLst>
              <a:ext uri="{FF2B5EF4-FFF2-40B4-BE49-F238E27FC236}">
                <a16:creationId xmlns:a16="http://schemas.microsoft.com/office/drawing/2014/main" id="{710DEFFB-0605-DD1B-E206-2299C793503E}"/>
              </a:ext>
            </a:extLst>
          </p:cNvPr>
          <p:cNvGrpSpPr/>
          <p:nvPr/>
        </p:nvGrpSpPr>
        <p:grpSpPr>
          <a:xfrm rot="10068693">
            <a:off x="4810027" y="3570715"/>
            <a:ext cx="5395672" cy="546374"/>
            <a:chOff x="-1206500" y="2511423"/>
            <a:chExt cx="19191516" cy="2049681"/>
          </a:xfrm>
        </p:grpSpPr>
        <p:sp>
          <p:nvSpPr>
            <p:cNvPr id="98" name="Freeform: Shape 21">
              <a:extLst>
                <a:ext uri="{FF2B5EF4-FFF2-40B4-BE49-F238E27FC236}">
                  <a16:creationId xmlns:a16="http://schemas.microsoft.com/office/drawing/2014/main" id="{8EA046A5-E517-E94F-4C00-BF24BC88D364}"/>
                </a:ext>
              </a:extLst>
            </p:cNvPr>
            <p:cNvSpPr/>
            <p:nvPr/>
          </p:nvSpPr>
          <p:spPr>
            <a:xfrm>
              <a:off x="3365502" y="2527299"/>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Shape 22">
              <a:extLst>
                <a:ext uri="{FF2B5EF4-FFF2-40B4-BE49-F238E27FC236}">
                  <a16:creationId xmlns:a16="http://schemas.microsoft.com/office/drawing/2014/main" id="{69644706-73B7-AE20-0FC6-F3AFEE76C358}"/>
                </a:ext>
              </a:extLst>
            </p:cNvPr>
            <p:cNvSpPr/>
            <p:nvPr/>
          </p:nvSpPr>
          <p:spPr>
            <a:xfrm>
              <a:off x="-1206500" y="2511423"/>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Shape 23">
              <a:extLst>
                <a:ext uri="{FF2B5EF4-FFF2-40B4-BE49-F238E27FC236}">
                  <a16:creationId xmlns:a16="http://schemas.microsoft.com/office/drawing/2014/main" id="{FF2C516A-9C36-0767-7D47-37A7B4EB4AF9}"/>
                </a:ext>
              </a:extLst>
            </p:cNvPr>
            <p:cNvSpPr/>
            <p:nvPr/>
          </p:nvSpPr>
          <p:spPr>
            <a:xfrm>
              <a:off x="12498615" y="2556328"/>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Shape 24">
              <a:extLst>
                <a:ext uri="{FF2B5EF4-FFF2-40B4-BE49-F238E27FC236}">
                  <a16:creationId xmlns:a16="http://schemas.microsoft.com/office/drawing/2014/main" id="{717A3485-5546-83B3-1AAF-FCDEB7F9BEDB}"/>
                </a:ext>
              </a:extLst>
            </p:cNvPr>
            <p:cNvSpPr/>
            <p:nvPr/>
          </p:nvSpPr>
          <p:spPr>
            <a:xfrm>
              <a:off x="7926617" y="2540452"/>
              <a:ext cx="5486401" cy="2004776"/>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rgbClr val="4A7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84BE0A6-C1D2-4444-BE28-1E33FA1B7619}"/>
                  </a:ext>
                </a:extLst>
              </p:cNvPr>
              <p:cNvSpPr txBox="1"/>
              <p:nvPr/>
            </p:nvSpPr>
            <p:spPr>
              <a:xfrm>
                <a:off x="6931555" y="1732799"/>
                <a:ext cx="60983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1" i="1" smtClean="0">
                              <a:solidFill>
                                <a:schemeClr val="accent1"/>
                              </a:solidFill>
                              <a:latin typeface="Cambria Math" panose="02040503050406030204" pitchFamily="18" charset="0"/>
                            </a:rPr>
                          </m:ctrlPr>
                        </m:sSubPr>
                        <m:e>
                          <m:acc>
                            <m:accPr>
                              <m:chr m:val="̅"/>
                              <m:ctrlPr>
                                <a:rPr lang="en-US" altLang="ko-KR" sz="2800" b="1" i="1">
                                  <a:solidFill>
                                    <a:schemeClr val="accent1"/>
                                  </a:solidFill>
                                  <a:latin typeface="Cambria Math" panose="02040503050406030204" pitchFamily="18" charset="0"/>
                                </a:rPr>
                              </m:ctrlPr>
                            </m:accPr>
                            <m:e>
                              <m:r>
                                <a:rPr lang="en-US" altLang="ko-KR" sz="2800" b="1">
                                  <a:solidFill>
                                    <a:schemeClr val="accent1"/>
                                  </a:solidFill>
                                  <a:latin typeface="Cambria Math" panose="02040503050406030204" pitchFamily="18" charset="0"/>
                                </a:rPr>
                                <m:t>𝐱</m:t>
                              </m:r>
                            </m:e>
                          </m:acc>
                        </m:e>
                        <m:sub>
                          <m:r>
                            <a:rPr lang="en-US" altLang="ko-KR" sz="2800" i="1">
                              <a:solidFill>
                                <a:schemeClr val="accent1"/>
                              </a:solidFill>
                              <a:latin typeface="Cambria Math" panose="02040503050406030204" pitchFamily="18" charset="0"/>
                            </a:rPr>
                            <m:t>𝑡</m:t>
                          </m:r>
                        </m:sub>
                      </m:sSub>
                    </m:oMath>
                  </m:oMathPara>
                </a14:m>
                <a:endParaRPr lang="ko-KR" altLang="en-US" sz="2800" dirty="0">
                  <a:solidFill>
                    <a:schemeClr val="accent1"/>
                  </a:solidFill>
                </a:endParaRPr>
              </a:p>
            </p:txBody>
          </p:sp>
        </mc:Choice>
        <mc:Fallback xmlns="">
          <p:sp>
            <p:nvSpPr>
              <p:cNvPr id="102" name="TextBox 101">
                <a:extLst>
                  <a:ext uri="{FF2B5EF4-FFF2-40B4-BE49-F238E27FC236}">
                    <a16:creationId xmlns:a16="http://schemas.microsoft.com/office/drawing/2014/main" id="{084BE0A6-C1D2-4444-BE28-1E33FA1B7619}"/>
                  </a:ext>
                </a:extLst>
              </p:cNvPr>
              <p:cNvSpPr txBox="1">
                <a:spLocks noRot="1" noChangeAspect="1" noMove="1" noResize="1" noEditPoints="1" noAdjustHandles="1" noChangeArrowheads="1" noChangeShapeType="1" noTextEdit="1"/>
              </p:cNvSpPr>
              <p:nvPr/>
            </p:nvSpPr>
            <p:spPr>
              <a:xfrm>
                <a:off x="6931555" y="1732799"/>
                <a:ext cx="609838" cy="523220"/>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57A72FE5-DF4F-C501-909E-14EA1BC422C3}"/>
                  </a:ext>
                </a:extLst>
              </p:cNvPr>
              <p:cNvSpPr txBox="1"/>
              <p:nvPr/>
            </p:nvSpPr>
            <p:spPr>
              <a:xfrm>
                <a:off x="6731466" y="3256767"/>
                <a:ext cx="60983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1" i="1" smtClean="0">
                              <a:solidFill>
                                <a:schemeClr val="accent1"/>
                              </a:solidFill>
                              <a:latin typeface="Cambria Math" panose="02040503050406030204" pitchFamily="18" charset="0"/>
                            </a:rPr>
                          </m:ctrlPr>
                        </m:sSubPr>
                        <m:e>
                          <m:acc>
                            <m:accPr>
                              <m:chr m:val="̅"/>
                              <m:ctrlPr>
                                <a:rPr lang="en-US" altLang="ko-KR" sz="2800" b="1" i="1">
                                  <a:solidFill>
                                    <a:schemeClr val="accent1"/>
                                  </a:solidFill>
                                  <a:latin typeface="Cambria Math" panose="02040503050406030204" pitchFamily="18" charset="0"/>
                                </a:rPr>
                              </m:ctrlPr>
                            </m:accPr>
                            <m:e>
                              <m:r>
                                <a:rPr lang="en-US" altLang="ko-KR" sz="2800" b="1">
                                  <a:solidFill>
                                    <a:schemeClr val="accent1"/>
                                  </a:solidFill>
                                  <a:latin typeface="Cambria Math" panose="02040503050406030204" pitchFamily="18" charset="0"/>
                                </a:rPr>
                                <m:t>𝐱</m:t>
                              </m:r>
                            </m:e>
                          </m:acc>
                        </m:e>
                        <m:sub>
                          <m:r>
                            <a:rPr lang="en-US" altLang="ko-KR" sz="2800" i="1">
                              <a:solidFill>
                                <a:schemeClr val="accent1"/>
                              </a:solidFill>
                              <a:latin typeface="Cambria Math" panose="02040503050406030204" pitchFamily="18" charset="0"/>
                            </a:rPr>
                            <m:t>𝑡</m:t>
                          </m:r>
                        </m:sub>
                      </m:sSub>
                    </m:oMath>
                  </m:oMathPara>
                </a14:m>
                <a:endParaRPr lang="ko-KR" altLang="en-US" sz="2800" dirty="0">
                  <a:solidFill>
                    <a:schemeClr val="accent1"/>
                  </a:solidFill>
                </a:endParaRPr>
              </a:p>
            </p:txBody>
          </p:sp>
        </mc:Choice>
        <mc:Fallback xmlns="">
          <p:sp>
            <p:nvSpPr>
              <p:cNvPr id="103" name="TextBox 102">
                <a:extLst>
                  <a:ext uri="{FF2B5EF4-FFF2-40B4-BE49-F238E27FC236}">
                    <a16:creationId xmlns:a16="http://schemas.microsoft.com/office/drawing/2014/main" id="{57A72FE5-DF4F-C501-909E-14EA1BC422C3}"/>
                  </a:ext>
                </a:extLst>
              </p:cNvPr>
              <p:cNvSpPr txBox="1">
                <a:spLocks noRot="1" noChangeAspect="1" noMove="1" noResize="1" noEditPoints="1" noAdjustHandles="1" noChangeArrowheads="1" noChangeShapeType="1" noTextEdit="1"/>
              </p:cNvSpPr>
              <p:nvPr/>
            </p:nvSpPr>
            <p:spPr>
              <a:xfrm>
                <a:off x="6731466" y="3256767"/>
                <a:ext cx="609838" cy="523220"/>
              </a:xfrm>
              <a:prstGeom prst="rect">
                <a:avLst/>
              </a:prstGeom>
              <a:blipFill>
                <a:blip r:embed="rId15"/>
                <a:stretch>
                  <a:fillRect/>
                </a:stretch>
              </a:blipFill>
            </p:spPr>
            <p:txBody>
              <a:bodyPr/>
              <a:lstStyle/>
              <a:p>
                <a:r>
                  <a:rPr lang="ko-KR" altLang="en-US">
                    <a:noFill/>
                  </a:rPr>
                  <a:t> </a:t>
                </a:r>
              </a:p>
            </p:txBody>
          </p:sp>
        </mc:Fallback>
      </mc:AlternateContent>
      <p:sp>
        <p:nvSpPr>
          <p:cNvPr id="5" name="TextBox 4">
            <a:extLst>
              <a:ext uri="{FF2B5EF4-FFF2-40B4-BE49-F238E27FC236}">
                <a16:creationId xmlns:a16="http://schemas.microsoft.com/office/drawing/2014/main" id="{2C469EC5-B539-A5CE-9761-B24A926126B7}"/>
              </a:ext>
            </a:extLst>
          </p:cNvPr>
          <p:cNvSpPr txBox="1"/>
          <p:nvPr/>
        </p:nvSpPr>
        <p:spPr>
          <a:xfrm rot="16200000">
            <a:off x="-381583" y="1885520"/>
            <a:ext cx="1506879" cy="369332"/>
          </a:xfrm>
          <a:prstGeom prst="rect">
            <a:avLst/>
          </a:prstGeom>
          <a:noFill/>
        </p:spPr>
        <p:txBody>
          <a:bodyPr wrap="square" rtlCol="0">
            <a:spAutoFit/>
          </a:bodyPr>
          <a:lstStyle/>
          <a:p>
            <a:pPr algn="ctr"/>
            <a:r>
              <a:rPr lang="en-US" altLang="ko-KR" dirty="0"/>
              <a:t>Transmitted</a:t>
            </a:r>
            <a:endParaRPr lang="ko-KR" altLang="en-US" dirty="0"/>
          </a:p>
        </p:txBody>
      </p:sp>
      <p:sp>
        <p:nvSpPr>
          <p:cNvPr id="11" name="TextBox 10">
            <a:extLst>
              <a:ext uri="{FF2B5EF4-FFF2-40B4-BE49-F238E27FC236}">
                <a16:creationId xmlns:a16="http://schemas.microsoft.com/office/drawing/2014/main" id="{44362BBA-5613-A507-06BE-97A47CADE0F4}"/>
              </a:ext>
            </a:extLst>
          </p:cNvPr>
          <p:cNvSpPr txBox="1"/>
          <p:nvPr/>
        </p:nvSpPr>
        <p:spPr>
          <a:xfrm rot="16200000">
            <a:off x="-381583" y="4192861"/>
            <a:ext cx="1506879" cy="369332"/>
          </a:xfrm>
          <a:prstGeom prst="rect">
            <a:avLst/>
          </a:prstGeom>
          <a:noFill/>
        </p:spPr>
        <p:txBody>
          <a:bodyPr wrap="square" rtlCol="0">
            <a:spAutoFit/>
          </a:bodyPr>
          <a:lstStyle/>
          <a:p>
            <a:pPr algn="ctr"/>
            <a:r>
              <a:rPr lang="en-US" altLang="ko-KR" dirty="0"/>
              <a:t>Received</a:t>
            </a:r>
            <a:endParaRPr lang="ko-KR" altLang="en-US" dirty="0"/>
          </a:p>
        </p:txBody>
      </p:sp>
      <p:sp>
        <p:nvSpPr>
          <p:cNvPr id="12" name="TextBox 11">
            <a:extLst>
              <a:ext uri="{FF2B5EF4-FFF2-40B4-BE49-F238E27FC236}">
                <a16:creationId xmlns:a16="http://schemas.microsoft.com/office/drawing/2014/main" id="{A557169A-DBBD-E07A-076B-CABF4180B650}"/>
              </a:ext>
            </a:extLst>
          </p:cNvPr>
          <p:cNvSpPr txBox="1"/>
          <p:nvPr/>
        </p:nvSpPr>
        <p:spPr>
          <a:xfrm rot="16200000">
            <a:off x="-381583" y="5672935"/>
            <a:ext cx="1506879" cy="646331"/>
          </a:xfrm>
          <a:prstGeom prst="rect">
            <a:avLst/>
          </a:prstGeom>
          <a:noFill/>
        </p:spPr>
        <p:txBody>
          <a:bodyPr wrap="square" rtlCol="0">
            <a:spAutoFit/>
          </a:bodyPr>
          <a:lstStyle/>
          <a:p>
            <a:pPr algn="ctr"/>
            <a:r>
              <a:rPr lang="en-US" altLang="ko-KR" dirty="0"/>
              <a:t>Camera Modulation</a:t>
            </a:r>
            <a:endParaRPr lang="ko-KR" altLang="en-US"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D154CEC-7BDC-5BA9-BD36-EA37E9E96D2D}"/>
                  </a:ext>
                </a:extLst>
              </p:cNvPr>
              <p:cNvSpPr txBox="1"/>
              <p:nvPr/>
            </p:nvSpPr>
            <p:spPr>
              <a:xfrm>
                <a:off x="7866517" y="6270166"/>
                <a:ext cx="2543504" cy="400110"/>
              </a:xfrm>
              <a:prstGeom prst="rect">
                <a:avLst/>
              </a:prstGeom>
              <a:noFill/>
            </p:spPr>
            <p:txBody>
              <a:bodyPr wrap="square">
                <a:spAutoFit/>
              </a:bodyPr>
              <a:lstStyle/>
              <a:p>
                <a:pPr algn="ctr"/>
                <a14:m>
                  <m:oMath xmlns:m="http://schemas.openxmlformats.org/officeDocument/2006/math">
                    <m:r>
                      <a:rPr lang="en-US" altLang="ko-KR" sz="2000" b="0" i="1" smtClean="0">
                        <a:solidFill>
                          <a:prstClr val="black"/>
                        </a:solidFill>
                        <a:latin typeface="Cambria Math" panose="02040503050406030204" pitchFamily="18" charset="0"/>
                      </a:rPr>
                      <m:t>𝑇</m:t>
                    </m:r>
                  </m:oMath>
                </a14:m>
                <a:r>
                  <a:rPr lang="en-US" altLang="ko-KR" sz="2000" dirty="0"/>
                  <a:t>: exposure time</a:t>
                </a:r>
                <a:endParaRPr lang="ko-KR" altLang="en-US" sz="2000" dirty="0"/>
              </a:p>
            </p:txBody>
          </p:sp>
        </mc:Choice>
        <mc:Fallback xmlns="">
          <p:sp>
            <p:nvSpPr>
              <p:cNvPr id="16" name="TextBox 15">
                <a:extLst>
                  <a:ext uri="{FF2B5EF4-FFF2-40B4-BE49-F238E27FC236}">
                    <a16:creationId xmlns:a16="http://schemas.microsoft.com/office/drawing/2014/main" id="{DD154CEC-7BDC-5BA9-BD36-EA37E9E96D2D}"/>
                  </a:ext>
                </a:extLst>
              </p:cNvPr>
              <p:cNvSpPr txBox="1">
                <a:spLocks noRot="1" noChangeAspect="1" noMove="1" noResize="1" noEditPoints="1" noAdjustHandles="1" noChangeArrowheads="1" noChangeShapeType="1" noTextEdit="1"/>
              </p:cNvSpPr>
              <p:nvPr/>
            </p:nvSpPr>
            <p:spPr>
              <a:xfrm>
                <a:off x="7866517" y="6270166"/>
                <a:ext cx="2543504" cy="400110"/>
              </a:xfrm>
              <a:prstGeom prst="rect">
                <a:avLst/>
              </a:prstGeom>
              <a:blipFill>
                <a:blip r:embed="rId16"/>
                <a:stretch>
                  <a:fillRect t="-7692" b="-29231"/>
                </a:stretch>
              </a:blipFill>
            </p:spPr>
            <p:txBody>
              <a:bodyPr/>
              <a:lstStyle/>
              <a:p>
                <a:r>
                  <a:rPr lang="ko-KR" altLang="en-US">
                    <a:noFill/>
                  </a:rPr>
                  <a:t> </a:t>
                </a:r>
              </a:p>
            </p:txBody>
          </p:sp>
        </mc:Fallback>
      </mc:AlternateContent>
      <p:grpSp>
        <p:nvGrpSpPr>
          <p:cNvPr id="40" name="그룹 39">
            <a:extLst>
              <a:ext uri="{FF2B5EF4-FFF2-40B4-BE49-F238E27FC236}">
                <a16:creationId xmlns:a16="http://schemas.microsoft.com/office/drawing/2014/main" id="{C1AFD9FA-0DB9-DE2D-735C-FB6A579C6792}"/>
              </a:ext>
            </a:extLst>
          </p:cNvPr>
          <p:cNvGrpSpPr/>
          <p:nvPr/>
        </p:nvGrpSpPr>
        <p:grpSpPr>
          <a:xfrm>
            <a:off x="8907673" y="2000186"/>
            <a:ext cx="3342279" cy="2322594"/>
            <a:chOff x="13148841" y="5075613"/>
            <a:chExt cx="3585168" cy="2491381"/>
          </a:xfrm>
        </p:grpSpPr>
        <p:pic>
          <p:nvPicPr>
            <p:cNvPr id="42" name="그림 41">
              <a:extLst>
                <a:ext uri="{FF2B5EF4-FFF2-40B4-BE49-F238E27FC236}">
                  <a16:creationId xmlns:a16="http://schemas.microsoft.com/office/drawing/2014/main" id="{8CCAB79F-4202-0652-7347-5CA2C1932130}"/>
                </a:ext>
              </a:extLst>
            </p:cNvPr>
            <p:cNvPicPr>
              <a:picLocks noChangeAspect="1"/>
            </p:cNvPicPr>
            <p:nvPr/>
          </p:nvPicPr>
          <p:blipFill rotWithShape="1">
            <a:blip r:embed="rId17">
              <a:alphaModFix amt="20000"/>
            </a:blip>
            <a:srcRect l="6065" t="3426" r="7720" b="5620"/>
            <a:stretch/>
          </p:blipFill>
          <p:spPr>
            <a:xfrm>
              <a:off x="13148841" y="5075613"/>
              <a:ext cx="2543333" cy="2079347"/>
            </a:xfrm>
            <a:prstGeom prst="rect">
              <a:avLst/>
            </a:prstGeom>
          </p:spPr>
        </p:pic>
        <p:pic>
          <p:nvPicPr>
            <p:cNvPr id="43" name="그림 42">
              <a:extLst>
                <a:ext uri="{FF2B5EF4-FFF2-40B4-BE49-F238E27FC236}">
                  <a16:creationId xmlns:a16="http://schemas.microsoft.com/office/drawing/2014/main" id="{765E03FE-2DD5-7336-69F2-9A276844B247}"/>
                </a:ext>
              </a:extLst>
            </p:cNvPr>
            <p:cNvPicPr>
              <a:picLocks noChangeAspect="1"/>
            </p:cNvPicPr>
            <p:nvPr/>
          </p:nvPicPr>
          <p:blipFill rotWithShape="1">
            <a:blip r:embed="rId17">
              <a:alphaModFix amt="50000"/>
            </a:blip>
            <a:srcRect l="6065" t="3426" r="7720" b="5620"/>
            <a:stretch/>
          </p:blipFill>
          <p:spPr>
            <a:xfrm>
              <a:off x="13503683" y="5212958"/>
              <a:ext cx="2543333" cy="2079347"/>
            </a:xfrm>
            <a:prstGeom prst="rect">
              <a:avLst/>
            </a:prstGeom>
          </p:spPr>
        </p:pic>
        <p:pic>
          <p:nvPicPr>
            <p:cNvPr id="44" name="그림 43">
              <a:extLst>
                <a:ext uri="{FF2B5EF4-FFF2-40B4-BE49-F238E27FC236}">
                  <a16:creationId xmlns:a16="http://schemas.microsoft.com/office/drawing/2014/main" id="{9AF2D406-0D8C-840D-9BAD-3A6A690C61F1}"/>
                </a:ext>
              </a:extLst>
            </p:cNvPr>
            <p:cNvPicPr>
              <a:picLocks noChangeAspect="1"/>
            </p:cNvPicPr>
            <p:nvPr/>
          </p:nvPicPr>
          <p:blipFill rotWithShape="1">
            <a:blip r:embed="rId17">
              <a:alphaModFix amt="75000"/>
            </a:blip>
            <a:srcRect l="6065" t="3426" r="7720" b="5620"/>
            <a:stretch/>
          </p:blipFill>
          <p:spPr>
            <a:xfrm>
              <a:off x="13858525" y="5350303"/>
              <a:ext cx="2543333" cy="2079347"/>
            </a:xfrm>
            <a:prstGeom prst="rect">
              <a:avLst/>
            </a:prstGeom>
          </p:spPr>
        </p:pic>
        <p:pic>
          <p:nvPicPr>
            <p:cNvPr id="45" name="그림 44">
              <a:extLst>
                <a:ext uri="{FF2B5EF4-FFF2-40B4-BE49-F238E27FC236}">
                  <a16:creationId xmlns:a16="http://schemas.microsoft.com/office/drawing/2014/main" id="{6D341ED6-83D0-C5FE-3CA7-0AF45BADDE6B}"/>
                </a:ext>
              </a:extLst>
            </p:cNvPr>
            <p:cNvPicPr>
              <a:picLocks noChangeAspect="1"/>
            </p:cNvPicPr>
            <p:nvPr/>
          </p:nvPicPr>
          <p:blipFill rotWithShape="1">
            <a:blip r:embed="rId17"/>
            <a:srcRect l="6065" t="3426" r="7720" b="5620"/>
            <a:stretch/>
          </p:blipFill>
          <p:spPr>
            <a:xfrm>
              <a:off x="14190676" y="5487647"/>
              <a:ext cx="2543333" cy="2079347"/>
            </a:xfrm>
            <a:prstGeom prst="rect">
              <a:avLst/>
            </a:prstGeom>
          </p:spPr>
        </p:pic>
      </p:grpSp>
      <p:cxnSp>
        <p:nvCxnSpPr>
          <p:cNvPr id="84" name="직선 화살표 연결선 83">
            <a:extLst>
              <a:ext uri="{FF2B5EF4-FFF2-40B4-BE49-F238E27FC236}">
                <a16:creationId xmlns:a16="http://schemas.microsoft.com/office/drawing/2014/main" id="{BCB7B124-1C24-6742-41AC-D28B895EB770}"/>
              </a:ext>
            </a:extLst>
          </p:cNvPr>
          <p:cNvCxnSpPr>
            <a:cxnSpLocks/>
          </p:cNvCxnSpPr>
          <p:nvPr/>
        </p:nvCxnSpPr>
        <p:spPr>
          <a:xfrm flipH="1">
            <a:off x="4813164" y="3295865"/>
            <a:ext cx="5391631" cy="1149929"/>
          </a:xfrm>
          <a:prstGeom prst="straightConnector1">
            <a:avLst/>
          </a:prstGeom>
          <a:noFill/>
          <a:ln w="38100" cap="flat" cmpd="sng" algn="ctr">
            <a:solidFill>
              <a:schemeClr val="accent1">
                <a:lumMod val="75000"/>
              </a:schemeClr>
            </a:solidFill>
            <a:prstDash val="solid"/>
            <a:miter lim="800000"/>
            <a:tailEnd type="triangle"/>
          </a:ln>
          <a:effectLst/>
        </p:spPr>
      </p:cxnSp>
      <p:cxnSp>
        <p:nvCxnSpPr>
          <p:cNvPr id="91" name="직선 화살표 연결선 90">
            <a:extLst>
              <a:ext uri="{FF2B5EF4-FFF2-40B4-BE49-F238E27FC236}">
                <a16:creationId xmlns:a16="http://schemas.microsoft.com/office/drawing/2014/main" id="{2A2D4205-0084-56DC-189B-2E4823B9E83B}"/>
              </a:ext>
            </a:extLst>
          </p:cNvPr>
          <p:cNvCxnSpPr>
            <a:cxnSpLocks/>
          </p:cNvCxnSpPr>
          <p:nvPr/>
        </p:nvCxnSpPr>
        <p:spPr>
          <a:xfrm>
            <a:off x="4813164" y="2264511"/>
            <a:ext cx="5389399" cy="1031354"/>
          </a:xfrm>
          <a:prstGeom prst="straightConnector1">
            <a:avLst/>
          </a:prstGeom>
          <a:noFill/>
          <a:ln w="38100" cap="flat" cmpd="sng" algn="ctr">
            <a:solidFill>
              <a:schemeClr val="accent1">
                <a:lumMod val="75000"/>
              </a:schemeClr>
            </a:solidFill>
            <a:prstDash val="solid"/>
            <a:miter lim="800000"/>
            <a:tailEnd type="triangle"/>
          </a:ln>
          <a:effectLst/>
        </p:spPr>
      </p:cxnSp>
    </p:spTree>
    <p:custDataLst>
      <p:tags r:id="rId1"/>
    </p:custDataLst>
    <p:extLst>
      <p:ext uri="{BB962C8B-B14F-4D97-AF65-F5344CB8AC3E}">
        <p14:creationId xmlns:p14="http://schemas.microsoft.com/office/powerpoint/2010/main" val="327345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2.5E-6 2.96296E-6 L 2.5E-6 -0.25 " pathEditMode="relative" rAng="0" ptsTypes="AA">
                                      <p:cBhvr>
                                        <p:cTn id="6" dur="1000" fill="hold"/>
                                        <p:tgtEl>
                                          <p:spTgt spid="34"/>
                                        </p:tgtEl>
                                        <p:attrNameLst>
                                          <p:attrName>ppt_x</p:attrName>
                                          <p:attrName>ppt_y</p:attrName>
                                        </p:attrNameLst>
                                      </p:cBhvr>
                                      <p:rCtr x="0" y="-1250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par>
                                <p:cTn id="32" presetID="10"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fade">
                                      <p:cBhvr>
                                        <p:cTn id="50" dur="500"/>
                                        <p:tgtEl>
                                          <p:spTgt spid="74"/>
                                        </p:tgtEl>
                                      </p:cBhvr>
                                    </p:animEffect>
                                  </p:childTnLst>
                                </p:cTn>
                              </p:par>
                              <p:par>
                                <p:cTn id="51" presetID="10" presetClass="entr" presetSubtype="0" fill="hold" nodeType="with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fade">
                                      <p:cBhvr>
                                        <p:cTn id="53" dur="500"/>
                                        <p:tgtEl>
                                          <p:spTgt spid="7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6" grpId="0" animBg="1"/>
      <p:bldP spid="74" grpId="0" animBg="1"/>
      <p:bldP spid="82" grpId="0"/>
      <p:bldP spid="12"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34995E3-BD68-4339-5B80-F3D66DA831F4}"/>
              </a:ext>
            </a:extLst>
          </p:cNvPr>
          <p:cNvSpPr>
            <a:spLocks noGrp="1"/>
          </p:cNvSpPr>
          <p:nvPr>
            <p:ph type="title"/>
          </p:nvPr>
        </p:nvSpPr>
        <p:spPr/>
        <p:txBody>
          <a:bodyPr/>
          <a:lstStyle/>
          <a:p>
            <a:r>
              <a:rPr lang="en-US" altLang="ko-KR" dirty="0"/>
              <a:t>Backgrounds: D-</a:t>
            </a:r>
            <a:r>
              <a:rPr lang="en-US" altLang="ko-KR" dirty="0" err="1"/>
              <a:t>ToF</a:t>
            </a:r>
            <a:r>
              <a:rPr lang="en-US" altLang="ko-KR" dirty="0"/>
              <a:t> Measurement</a:t>
            </a:r>
            <a:endParaRPr lang="ko-KR" altLang="en-US" dirty="0"/>
          </a:p>
        </p:txBody>
      </p:sp>
      <p:sp>
        <p:nvSpPr>
          <p:cNvPr id="4" name="슬라이드 번호 개체 틀 3">
            <a:extLst>
              <a:ext uri="{FF2B5EF4-FFF2-40B4-BE49-F238E27FC236}">
                <a16:creationId xmlns:a16="http://schemas.microsoft.com/office/drawing/2014/main" id="{D1D7B353-47DB-CD03-032A-686C9AA83E6F}"/>
              </a:ext>
            </a:extLst>
          </p:cNvPr>
          <p:cNvSpPr>
            <a:spLocks noGrp="1"/>
          </p:cNvSpPr>
          <p:nvPr>
            <p:ph type="sldNum" sz="quarter" idx="12"/>
          </p:nvPr>
        </p:nvSpPr>
        <p:spPr/>
        <p:txBody>
          <a:bodyPr/>
          <a:lstStyle/>
          <a:p>
            <a:fld id="{8DF240CA-39A6-8942-A819-E48F9D8A9D50}" type="slidenum">
              <a:rPr lang="en-KR" smtClean="0"/>
              <a:pPr/>
              <a:t>18</a:t>
            </a:fld>
            <a:endParaRPr lang="en-KR"/>
          </a:p>
        </p:txBody>
      </p:sp>
      <p:cxnSp>
        <p:nvCxnSpPr>
          <p:cNvPr id="5" name="직선 화살표 연결선 4">
            <a:extLst>
              <a:ext uri="{FF2B5EF4-FFF2-40B4-BE49-F238E27FC236}">
                <a16:creationId xmlns:a16="http://schemas.microsoft.com/office/drawing/2014/main" id="{A41B9638-A327-9220-2556-2F9AA1986237}"/>
              </a:ext>
            </a:extLst>
          </p:cNvPr>
          <p:cNvCxnSpPr/>
          <p:nvPr/>
        </p:nvCxnSpPr>
        <p:spPr>
          <a:xfrm>
            <a:off x="784521" y="3598065"/>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직선 화살표 연결선 5">
            <a:extLst>
              <a:ext uri="{FF2B5EF4-FFF2-40B4-BE49-F238E27FC236}">
                <a16:creationId xmlns:a16="http://schemas.microsoft.com/office/drawing/2014/main" id="{7C038CFD-FDAD-E06C-F71C-BC7222C4A536}"/>
              </a:ext>
            </a:extLst>
          </p:cNvPr>
          <p:cNvCxnSpPr>
            <a:cxnSpLocks/>
          </p:cNvCxnSpPr>
          <p:nvPr/>
        </p:nvCxnSpPr>
        <p:spPr>
          <a:xfrm flipV="1">
            <a:off x="936921" y="2784214"/>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그룹 6">
            <a:extLst>
              <a:ext uri="{FF2B5EF4-FFF2-40B4-BE49-F238E27FC236}">
                <a16:creationId xmlns:a16="http://schemas.microsoft.com/office/drawing/2014/main" id="{CA8BEEAC-A014-A090-4449-97F3F8D87641}"/>
              </a:ext>
            </a:extLst>
          </p:cNvPr>
          <p:cNvGrpSpPr/>
          <p:nvPr/>
        </p:nvGrpSpPr>
        <p:grpSpPr>
          <a:xfrm>
            <a:off x="960120" y="3159128"/>
            <a:ext cx="2089211" cy="857109"/>
            <a:chOff x="5303520" y="5222215"/>
            <a:chExt cx="1729069" cy="857109"/>
          </a:xfrm>
        </p:grpSpPr>
        <p:sp>
          <p:nvSpPr>
            <p:cNvPr id="8" name="자유형: 도형 7">
              <a:extLst>
                <a:ext uri="{FF2B5EF4-FFF2-40B4-BE49-F238E27FC236}">
                  <a16:creationId xmlns:a16="http://schemas.microsoft.com/office/drawing/2014/main" id="{F46D6E10-05F6-D882-BF2A-39E97CB35BA2}"/>
                </a:ext>
              </a:extLst>
            </p:cNvPr>
            <p:cNvSpPr/>
            <p:nvPr/>
          </p:nvSpPr>
          <p:spPr>
            <a:xfrm>
              <a:off x="5303520" y="5222215"/>
              <a:ext cx="873760" cy="792879"/>
            </a:xfrm>
            <a:custGeom>
              <a:avLst/>
              <a:gdLst>
                <a:gd name="connsiteX0" fmla="*/ 0 w 873760"/>
                <a:gd name="connsiteY0" fmla="*/ 386105 h 792879"/>
                <a:gd name="connsiteX1" fmla="*/ 50800 w 873760"/>
                <a:gd name="connsiteY1" fmla="*/ 223545 h 792879"/>
                <a:gd name="connsiteX2" fmla="*/ 132080 w 873760"/>
                <a:gd name="connsiteY2" fmla="*/ 609625 h 792879"/>
                <a:gd name="connsiteX3" fmla="*/ 233680 w 873760"/>
                <a:gd name="connsiteY3" fmla="*/ 71145 h 792879"/>
                <a:gd name="connsiteX4" fmla="*/ 335280 w 873760"/>
                <a:gd name="connsiteY4" fmla="*/ 762025 h 792879"/>
                <a:gd name="connsiteX5" fmla="*/ 426720 w 873760"/>
                <a:gd name="connsiteY5" fmla="*/ 25 h 792879"/>
                <a:gd name="connsiteX6" fmla="*/ 528320 w 873760"/>
                <a:gd name="connsiteY6" fmla="*/ 792505 h 792879"/>
                <a:gd name="connsiteX7" fmla="*/ 619760 w 873760"/>
                <a:gd name="connsiteY7" fmla="*/ 111785 h 792879"/>
                <a:gd name="connsiteX8" fmla="*/ 711200 w 873760"/>
                <a:gd name="connsiteY8" fmla="*/ 690905 h 792879"/>
                <a:gd name="connsiteX9" fmla="*/ 782320 w 873760"/>
                <a:gd name="connsiteY9" fmla="*/ 193065 h 792879"/>
                <a:gd name="connsiteX10" fmla="*/ 873760 w 873760"/>
                <a:gd name="connsiteY10" fmla="*/ 477545 h 79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3760" h="792879">
                  <a:moveTo>
                    <a:pt x="0" y="386105"/>
                  </a:moveTo>
                  <a:cubicBezTo>
                    <a:pt x="14393" y="286198"/>
                    <a:pt x="28787" y="186292"/>
                    <a:pt x="50800" y="223545"/>
                  </a:cubicBezTo>
                  <a:cubicBezTo>
                    <a:pt x="72813" y="260798"/>
                    <a:pt x="101600" y="635025"/>
                    <a:pt x="132080" y="609625"/>
                  </a:cubicBezTo>
                  <a:cubicBezTo>
                    <a:pt x="162560" y="584225"/>
                    <a:pt x="199813" y="45745"/>
                    <a:pt x="233680" y="71145"/>
                  </a:cubicBezTo>
                  <a:cubicBezTo>
                    <a:pt x="267547" y="96545"/>
                    <a:pt x="303107" y="773878"/>
                    <a:pt x="335280" y="762025"/>
                  </a:cubicBezTo>
                  <a:cubicBezTo>
                    <a:pt x="367453" y="750172"/>
                    <a:pt x="394547" y="-5055"/>
                    <a:pt x="426720" y="25"/>
                  </a:cubicBezTo>
                  <a:cubicBezTo>
                    <a:pt x="458893" y="5105"/>
                    <a:pt x="496147" y="773878"/>
                    <a:pt x="528320" y="792505"/>
                  </a:cubicBezTo>
                  <a:cubicBezTo>
                    <a:pt x="560493" y="811132"/>
                    <a:pt x="589280" y="128718"/>
                    <a:pt x="619760" y="111785"/>
                  </a:cubicBezTo>
                  <a:cubicBezTo>
                    <a:pt x="650240" y="94852"/>
                    <a:pt x="684107" y="677358"/>
                    <a:pt x="711200" y="690905"/>
                  </a:cubicBezTo>
                  <a:cubicBezTo>
                    <a:pt x="738293" y="704452"/>
                    <a:pt x="755227" y="228625"/>
                    <a:pt x="782320" y="193065"/>
                  </a:cubicBezTo>
                  <a:cubicBezTo>
                    <a:pt x="809413" y="157505"/>
                    <a:pt x="841586" y="317525"/>
                    <a:pt x="873760" y="477545"/>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자유형: 도형 8">
              <a:extLst>
                <a:ext uri="{FF2B5EF4-FFF2-40B4-BE49-F238E27FC236}">
                  <a16:creationId xmlns:a16="http://schemas.microsoft.com/office/drawing/2014/main" id="{6E7231DE-F456-2002-201E-A6210F5145E7}"/>
                </a:ext>
              </a:extLst>
            </p:cNvPr>
            <p:cNvSpPr/>
            <p:nvPr/>
          </p:nvSpPr>
          <p:spPr>
            <a:xfrm rot="10800000">
              <a:off x="6158829" y="5286445"/>
              <a:ext cx="873760" cy="792879"/>
            </a:xfrm>
            <a:custGeom>
              <a:avLst/>
              <a:gdLst>
                <a:gd name="connsiteX0" fmla="*/ 0 w 873760"/>
                <a:gd name="connsiteY0" fmla="*/ 386105 h 792879"/>
                <a:gd name="connsiteX1" fmla="*/ 50800 w 873760"/>
                <a:gd name="connsiteY1" fmla="*/ 223545 h 792879"/>
                <a:gd name="connsiteX2" fmla="*/ 132080 w 873760"/>
                <a:gd name="connsiteY2" fmla="*/ 609625 h 792879"/>
                <a:gd name="connsiteX3" fmla="*/ 233680 w 873760"/>
                <a:gd name="connsiteY3" fmla="*/ 71145 h 792879"/>
                <a:gd name="connsiteX4" fmla="*/ 335280 w 873760"/>
                <a:gd name="connsiteY4" fmla="*/ 762025 h 792879"/>
                <a:gd name="connsiteX5" fmla="*/ 426720 w 873760"/>
                <a:gd name="connsiteY5" fmla="*/ 25 h 792879"/>
                <a:gd name="connsiteX6" fmla="*/ 528320 w 873760"/>
                <a:gd name="connsiteY6" fmla="*/ 792505 h 792879"/>
                <a:gd name="connsiteX7" fmla="*/ 619760 w 873760"/>
                <a:gd name="connsiteY7" fmla="*/ 111785 h 792879"/>
                <a:gd name="connsiteX8" fmla="*/ 711200 w 873760"/>
                <a:gd name="connsiteY8" fmla="*/ 690905 h 792879"/>
                <a:gd name="connsiteX9" fmla="*/ 782320 w 873760"/>
                <a:gd name="connsiteY9" fmla="*/ 193065 h 792879"/>
                <a:gd name="connsiteX10" fmla="*/ 873760 w 873760"/>
                <a:gd name="connsiteY10" fmla="*/ 477545 h 79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3760" h="792879">
                  <a:moveTo>
                    <a:pt x="0" y="386105"/>
                  </a:moveTo>
                  <a:cubicBezTo>
                    <a:pt x="14393" y="286198"/>
                    <a:pt x="28787" y="186292"/>
                    <a:pt x="50800" y="223545"/>
                  </a:cubicBezTo>
                  <a:cubicBezTo>
                    <a:pt x="72813" y="260798"/>
                    <a:pt x="101600" y="635025"/>
                    <a:pt x="132080" y="609625"/>
                  </a:cubicBezTo>
                  <a:cubicBezTo>
                    <a:pt x="162560" y="584225"/>
                    <a:pt x="199813" y="45745"/>
                    <a:pt x="233680" y="71145"/>
                  </a:cubicBezTo>
                  <a:cubicBezTo>
                    <a:pt x="267547" y="96545"/>
                    <a:pt x="303107" y="773878"/>
                    <a:pt x="335280" y="762025"/>
                  </a:cubicBezTo>
                  <a:cubicBezTo>
                    <a:pt x="367453" y="750172"/>
                    <a:pt x="394547" y="-5055"/>
                    <a:pt x="426720" y="25"/>
                  </a:cubicBezTo>
                  <a:cubicBezTo>
                    <a:pt x="458893" y="5105"/>
                    <a:pt x="496147" y="773878"/>
                    <a:pt x="528320" y="792505"/>
                  </a:cubicBezTo>
                  <a:cubicBezTo>
                    <a:pt x="560493" y="811132"/>
                    <a:pt x="589280" y="128718"/>
                    <a:pt x="619760" y="111785"/>
                  </a:cubicBezTo>
                  <a:cubicBezTo>
                    <a:pt x="650240" y="94852"/>
                    <a:pt x="684107" y="677358"/>
                    <a:pt x="711200" y="690905"/>
                  </a:cubicBezTo>
                  <a:cubicBezTo>
                    <a:pt x="738293" y="704452"/>
                    <a:pt x="755227" y="228625"/>
                    <a:pt x="782320" y="193065"/>
                  </a:cubicBezTo>
                  <a:cubicBezTo>
                    <a:pt x="809413" y="157505"/>
                    <a:pt x="841586" y="317525"/>
                    <a:pt x="873760" y="477545"/>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D522BF8-2129-790C-D8E4-53F4EA5322BF}"/>
                  </a:ext>
                </a:extLst>
              </p:cNvPr>
              <p:cNvSpPr txBox="1"/>
              <p:nvPr/>
            </p:nvSpPr>
            <p:spPr>
              <a:xfrm>
                <a:off x="960120" y="4501237"/>
                <a:ext cx="1998562" cy="523220"/>
              </a:xfrm>
              <a:prstGeom prst="rect">
                <a:avLst/>
              </a:prstGeom>
              <a:noFill/>
            </p:spPr>
            <p:txBody>
              <a:bodyPr wrap="square">
                <a:spAutoFit/>
              </a:bodyPr>
              <a:lstStyle/>
              <a:p>
                <a:pPr latinLnBrk="1"/>
                <a14:m>
                  <m:oMathPara xmlns:m="http://schemas.openxmlformats.org/officeDocument/2006/math">
                    <m:oMathParaPr>
                      <m:jc m:val="centerGroup"/>
                    </m:oMathParaPr>
                    <m:oMath xmlns:m="http://schemas.openxmlformats.org/officeDocument/2006/math">
                      <m:func>
                        <m:funcPr>
                          <m:ctrlPr>
                            <a:rPr lang="en-US" altLang="ko-KR" sz="2800" i="1" smtClean="0">
                              <a:solidFill>
                                <a:prstClr val="black"/>
                              </a:solidFill>
                              <a:latin typeface="Cambria Math" panose="02040503050406030204" pitchFamily="18" charset="0"/>
                            </a:rPr>
                          </m:ctrlPr>
                        </m:funcPr>
                        <m:fName>
                          <m:r>
                            <m:rPr>
                              <m:sty m:val="p"/>
                            </m:rPr>
                            <a:rPr lang="en-US" altLang="ko-KR" sz="2800">
                              <a:solidFill>
                                <a:prstClr val="black"/>
                              </a:solidFill>
                              <a:latin typeface="Cambria Math" panose="02040503050406030204" pitchFamily="18" charset="0"/>
                            </a:rPr>
                            <m:t>cos</m:t>
                          </m:r>
                        </m:fName>
                        <m:e>
                          <m:r>
                            <a:rPr lang="en-US" altLang="ko-KR" sz="2800" b="0" i="1" smtClean="0">
                              <a:solidFill>
                                <a:prstClr val="black"/>
                              </a:solidFill>
                              <a:latin typeface="Cambria Math" panose="02040503050406030204" pitchFamily="18" charset="0"/>
                            </a:rPr>
                            <m:t>𝐴</m:t>
                          </m:r>
                        </m:e>
                      </m:func>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r>
                            <a:rPr lang="en-US" altLang="ko-KR" sz="2800" b="0" i="1" smtClean="0">
                              <a:solidFill>
                                <a:prstClr val="black"/>
                              </a:solidFill>
                              <a:latin typeface="Cambria Math" panose="02040503050406030204" pitchFamily="18" charset="0"/>
                            </a:rPr>
                            <m:t>𝐵</m:t>
                          </m:r>
                        </m:e>
                      </m:func>
                      <m:r>
                        <a:rPr lang="en-US" altLang="ko-KR" sz="2800" b="0" i="1" smtClean="0">
                          <a:solidFill>
                            <a:prstClr val="black"/>
                          </a:solidFill>
                          <a:latin typeface="Cambria Math" panose="02040503050406030204" pitchFamily="18" charset="0"/>
                        </a:rPr>
                        <m:t> </m:t>
                      </m:r>
                    </m:oMath>
                  </m:oMathPara>
                </a14:m>
                <a:endParaRPr lang="ko-KR" altLang="en-US" sz="2800" dirty="0">
                  <a:solidFill>
                    <a:prstClr val="black"/>
                  </a:solidFill>
                </a:endParaRPr>
              </a:p>
            </p:txBody>
          </p:sp>
        </mc:Choice>
        <mc:Fallback xmlns="">
          <p:sp>
            <p:nvSpPr>
              <p:cNvPr id="11" name="TextBox 10">
                <a:extLst>
                  <a:ext uri="{FF2B5EF4-FFF2-40B4-BE49-F238E27FC236}">
                    <a16:creationId xmlns:a16="http://schemas.microsoft.com/office/drawing/2014/main" id="{DD522BF8-2129-790C-D8E4-53F4EA5322BF}"/>
                  </a:ext>
                </a:extLst>
              </p:cNvPr>
              <p:cNvSpPr txBox="1">
                <a:spLocks noRot="1" noChangeAspect="1" noMove="1" noResize="1" noEditPoints="1" noAdjustHandles="1" noChangeArrowheads="1" noChangeShapeType="1" noTextEdit="1"/>
              </p:cNvSpPr>
              <p:nvPr/>
            </p:nvSpPr>
            <p:spPr>
              <a:xfrm>
                <a:off x="960120" y="4501237"/>
                <a:ext cx="1998562" cy="523220"/>
              </a:xfrm>
              <a:prstGeom prst="rect">
                <a:avLst/>
              </a:prstGeom>
              <a:blipFill>
                <a:blip r:embed="rId6"/>
                <a:stretch>
                  <a:fillRect/>
                </a:stretch>
              </a:blipFill>
            </p:spPr>
            <p:txBody>
              <a:bodyPr/>
              <a:lstStyle/>
              <a:p>
                <a:r>
                  <a:rPr lang="ko-KR" altLang="en-US">
                    <a:noFill/>
                  </a:rPr>
                  <a:t> </a:t>
                </a:r>
              </a:p>
            </p:txBody>
          </p:sp>
        </mc:Fallback>
      </mc:AlternateContent>
      <p:cxnSp>
        <p:nvCxnSpPr>
          <p:cNvPr id="13" name="직선 화살표 연결선 12">
            <a:extLst>
              <a:ext uri="{FF2B5EF4-FFF2-40B4-BE49-F238E27FC236}">
                <a16:creationId xmlns:a16="http://schemas.microsoft.com/office/drawing/2014/main" id="{5316992B-9610-7230-52DE-0D584483AA25}"/>
              </a:ext>
            </a:extLst>
          </p:cNvPr>
          <p:cNvCxnSpPr/>
          <p:nvPr/>
        </p:nvCxnSpPr>
        <p:spPr>
          <a:xfrm>
            <a:off x="4855325" y="2399975"/>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직선 화살표 연결선 13">
            <a:extLst>
              <a:ext uri="{FF2B5EF4-FFF2-40B4-BE49-F238E27FC236}">
                <a16:creationId xmlns:a16="http://schemas.microsoft.com/office/drawing/2014/main" id="{CA2A5AB1-D055-5332-D986-01CEEA884B53}"/>
              </a:ext>
            </a:extLst>
          </p:cNvPr>
          <p:cNvCxnSpPr>
            <a:cxnSpLocks/>
          </p:cNvCxnSpPr>
          <p:nvPr/>
        </p:nvCxnSpPr>
        <p:spPr>
          <a:xfrm flipV="1">
            <a:off x="5007725" y="1586124"/>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그룹 76">
            <a:extLst>
              <a:ext uri="{FF2B5EF4-FFF2-40B4-BE49-F238E27FC236}">
                <a16:creationId xmlns:a16="http://schemas.microsoft.com/office/drawing/2014/main" id="{17BF291B-2742-E0C2-5F9C-3A75D5768ECB}"/>
              </a:ext>
            </a:extLst>
          </p:cNvPr>
          <p:cNvGrpSpPr/>
          <p:nvPr/>
        </p:nvGrpSpPr>
        <p:grpSpPr>
          <a:xfrm>
            <a:off x="5028807" y="2122625"/>
            <a:ext cx="1957868" cy="562462"/>
            <a:chOff x="4188819" y="2159201"/>
            <a:chExt cx="1957868" cy="562462"/>
          </a:xfrm>
        </p:grpSpPr>
        <p:grpSp>
          <p:nvGrpSpPr>
            <p:cNvPr id="15" name="그룹 14">
              <a:extLst>
                <a:ext uri="{FF2B5EF4-FFF2-40B4-BE49-F238E27FC236}">
                  <a16:creationId xmlns:a16="http://schemas.microsoft.com/office/drawing/2014/main" id="{DC9A9F10-C99E-F6AE-C20F-2FE44ACEE6FB}"/>
                </a:ext>
              </a:extLst>
            </p:cNvPr>
            <p:cNvGrpSpPr/>
            <p:nvPr/>
          </p:nvGrpSpPr>
          <p:grpSpPr>
            <a:xfrm rot="10800000">
              <a:off x="4188819" y="2159201"/>
              <a:ext cx="676958" cy="542142"/>
              <a:chOff x="802121" y="1856937"/>
              <a:chExt cx="1655000" cy="542142"/>
            </a:xfrm>
          </p:grpSpPr>
          <p:sp>
            <p:nvSpPr>
              <p:cNvPr id="16" name="Freeform: Shape 21">
                <a:extLst>
                  <a:ext uri="{FF2B5EF4-FFF2-40B4-BE49-F238E27FC236}">
                    <a16:creationId xmlns:a16="http://schemas.microsoft.com/office/drawing/2014/main" id="{C7574560-DCDD-EB04-9144-9C3CFB5C7D52}"/>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22">
                <a:extLst>
                  <a:ext uri="{FF2B5EF4-FFF2-40B4-BE49-F238E27FC236}">
                    <a16:creationId xmlns:a16="http://schemas.microsoft.com/office/drawing/2014/main" id="{5C9D8191-C3AC-B29C-F6F9-B9173924BC46}"/>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24">
                <a:extLst>
                  <a:ext uri="{FF2B5EF4-FFF2-40B4-BE49-F238E27FC236}">
                    <a16:creationId xmlns:a16="http://schemas.microsoft.com/office/drawing/2014/main" id="{D78599E7-9A6B-8B31-FE37-09E4FD3D7E2D}"/>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그룹 18">
              <a:extLst>
                <a:ext uri="{FF2B5EF4-FFF2-40B4-BE49-F238E27FC236}">
                  <a16:creationId xmlns:a16="http://schemas.microsoft.com/office/drawing/2014/main" id="{920DD5D5-E6B0-C244-742B-E2436B7E36DC}"/>
                </a:ext>
              </a:extLst>
            </p:cNvPr>
            <p:cNvGrpSpPr/>
            <p:nvPr/>
          </p:nvGrpSpPr>
          <p:grpSpPr>
            <a:xfrm rot="10800000">
              <a:off x="4833804" y="2169361"/>
              <a:ext cx="676958" cy="542142"/>
              <a:chOff x="802121" y="1856937"/>
              <a:chExt cx="1655000" cy="542142"/>
            </a:xfrm>
          </p:grpSpPr>
          <p:sp>
            <p:nvSpPr>
              <p:cNvPr id="20" name="Freeform: Shape 21">
                <a:extLst>
                  <a:ext uri="{FF2B5EF4-FFF2-40B4-BE49-F238E27FC236}">
                    <a16:creationId xmlns:a16="http://schemas.microsoft.com/office/drawing/2014/main" id="{CE70420C-0FD1-E6B3-157B-9A5987D7903D}"/>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2">
                <a:extLst>
                  <a:ext uri="{FF2B5EF4-FFF2-40B4-BE49-F238E27FC236}">
                    <a16:creationId xmlns:a16="http://schemas.microsoft.com/office/drawing/2014/main" id="{2B74141D-1324-6967-95D4-227795981832}"/>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4">
                <a:extLst>
                  <a:ext uri="{FF2B5EF4-FFF2-40B4-BE49-F238E27FC236}">
                    <a16:creationId xmlns:a16="http://schemas.microsoft.com/office/drawing/2014/main" id="{790D7113-1915-67AC-090C-748805C66E56}"/>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그룹 22">
              <a:extLst>
                <a:ext uri="{FF2B5EF4-FFF2-40B4-BE49-F238E27FC236}">
                  <a16:creationId xmlns:a16="http://schemas.microsoft.com/office/drawing/2014/main" id="{4A1D94B1-C8CF-C7B3-52F5-E21B42BF1C4E}"/>
                </a:ext>
              </a:extLst>
            </p:cNvPr>
            <p:cNvGrpSpPr/>
            <p:nvPr/>
          </p:nvGrpSpPr>
          <p:grpSpPr>
            <a:xfrm rot="10800000">
              <a:off x="5469729" y="2179521"/>
              <a:ext cx="676958" cy="542142"/>
              <a:chOff x="802121" y="1856937"/>
              <a:chExt cx="1655000" cy="542142"/>
            </a:xfrm>
          </p:grpSpPr>
          <p:sp>
            <p:nvSpPr>
              <p:cNvPr id="24" name="Freeform: Shape 21">
                <a:extLst>
                  <a:ext uri="{FF2B5EF4-FFF2-40B4-BE49-F238E27FC236}">
                    <a16:creationId xmlns:a16="http://schemas.microsoft.com/office/drawing/2014/main" id="{C623A8C6-25D7-8B99-D699-85CC38910711}"/>
                  </a:ext>
                </a:extLst>
              </p:cNvPr>
              <p:cNvSpPr/>
              <p:nvPr/>
            </p:nvSpPr>
            <p:spPr>
              <a:xfrm>
                <a:off x="1319694" y="1861169"/>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2">
                <a:extLst>
                  <a:ext uri="{FF2B5EF4-FFF2-40B4-BE49-F238E27FC236}">
                    <a16:creationId xmlns:a16="http://schemas.microsoft.com/office/drawing/2014/main" id="{D73C445C-A62D-E84D-A88A-6BAD4C2D3DBD}"/>
                  </a:ext>
                </a:extLst>
              </p:cNvPr>
              <p:cNvSpPr/>
              <p:nvPr/>
            </p:nvSpPr>
            <p:spPr>
              <a:xfrm>
                <a:off x="802121" y="1856937"/>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4">
                <a:extLst>
                  <a:ext uri="{FF2B5EF4-FFF2-40B4-BE49-F238E27FC236}">
                    <a16:creationId xmlns:a16="http://schemas.microsoft.com/office/drawing/2014/main" id="{2A615406-DE06-4681-E846-DCCF1B3812DB}"/>
                  </a:ext>
                </a:extLst>
              </p:cNvPr>
              <p:cNvSpPr/>
              <p:nvPr/>
            </p:nvSpPr>
            <p:spPr>
              <a:xfrm>
                <a:off x="1836034" y="1864675"/>
                <a:ext cx="621087" cy="534404"/>
              </a:xfrm>
              <a:custGeom>
                <a:avLst/>
                <a:gdLst>
                  <a:gd name="connsiteX0" fmla="*/ 0 w 5486400"/>
                  <a:gd name="connsiteY0" fmla="*/ 1803402 h 2004778"/>
                  <a:gd name="connsiteX1" fmla="*/ 914400 w 5486400"/>
                  <a:gd name="connsiteY1" fmla="*/ 1816102 h 2004778"/>
                  <a:gd name="connsiteX2" fmla="*/ 2743200 w 5486400"/>
                  <a:gd name="connsiteY2" fmla="*/ 2 h 2004778"/>
                  <a:gd name="connsiteX3" fmla="*/ 4584700 w 5486400"/>
                  <a:gd name="connsiteY3" fmla="*/ 1828802 h 2004778"/>
                  <a:gd name="connsiteX4" fmla="*/ 5486400 w 5486400"/>
                  <a:gd name="connsiteY4" fmla="*/ 1828802 h 2004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6400" h="2004778">
                    <a:moveTo>
                      <a:pt x="0" y="1803402"/>
                    </a:moveTo>
                    <a:cubicBezTo>
                      <a:pt x="228600" y="1960035"/>
                      <a:pt x="457200" y="2116669"/>
                      <a:pt x="914400" y="1816102"/>
                    </a:cubicBezTo>
                    <a:cubicBezTo>
                      <a:pt x="1371600" y="1515535"/>
                      <a:pt x="2131483" y="-2115"/>
                      <a:pt x="2743200" y="2"/>
                    </a:cubicBezTo>
                    <a:cubicBezTo>
                      <a:pt x="3354917" y="2119"/>
                      <a:pt x="4127500" y="1524002"/>
                      <a:pt x="4584700" y="1828802"/>
                    </a:cubicBezTo>
                    <a:cubicBezTo>
                      <a:pt x="5041900" y="2133602"/>
                      <a:pt x="5264150" y="1981202"/>
                      <a:pt x="5486400" y="1828802"/>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0" name="직선 화살표 연결선 49">
            <a:extLst>
              <a:ext uri="{FF2B5EF4-FFF2-40B4-BE49-F238E27FC236}">
                <a16:creationId xmlns:a16="http://schemas.microsoft.com/office/drawing/2014/main" id="{5F8E982F-8EBD-8EA0-D9C7-4B098B07DBCA}"/>
              </a:ext>
            </a:extLst>
          </p:cNvPr>
          <p:cNvCxnSpPr/>
          <p:nvPr/>
        </p:nvCxnSpPr>
        <p:spPr>
          <a:xfrm>
            <a:off x="4876407" y="4938675"/>
            <a:ext cx="25435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직선 화살표 연결선 50">
            <a:extLst>
              <a:ext uri="{FF2B5EF4-FFF2-40B4-BE49-F238E27FC236}">
                <a16:creationId xmlns:a16="http://schemas.microsoft.com/office/drawing/2014/main" id="{4A6ED1C1-436B-06DD-802C-527424C279CA}"/>
              </a:ext>
            </a:extLst>
          </p:cNvPr>
          <p:cNvCxnSpPr>
            <a:cxnSpLocks/>
          </p:cNvCxnSpPr>
          <p:nvPr/>
        </p:nvCxnSpPr>
        <p:spPr>
          <a:xfrm flipV="1">
            <a:off x="5028807" y="4124824"/>
            <a:ext cx="0" cy="13870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5E4D0D37-2810-FB78-C063-3432C02A3451}"/>
                  </a:ext>
                </a:extLst>
              </p:cNvPr>
              <p:cNvSpPr txBox="1"/>
              <p:nvPr/>
            </p:nvSpPr>
            <p:spPr>
              <a:xfrm>
                <a:off x="4867367" y="946980"/>
                <a:ext cx="2216726"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d>
                            <m:dPr>
                              <m:ctrlPr>
                                <a:rPr lang="en-US" altLang="ko-KR" sz="2800" i="1">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𝐴</m:t>
                              </m:r>
                              <m:r>
                                <a:rPr lang="en-US" altLang="ko-KR" sz="2800" i="1">
                                  <a:solidFill>
                                    <a:prstClr val="black"/>
                                  </a:solidFill>
                                  <a:latin typeface="Cambria Math" panose="02040503050406030204" pitchFamily="18" charset="0"/>
                                </a:rPr>
                                <m:t>+</m:t>
                              </m:r>
                              <m:r>
                                <a:rPr lang="en-US" altLang="ko-KR" sz="2800" i="1">
                                  <a:solidFill>
                                    <a:prstClr val="black"/>
                                  </a:solidFill>
                                  <a:latin typeface="Cambria Math" panose="02040503050406030204" pitchFamily="18" charset="0"/>
                                </a:rPr>
                                <m:t>𝐵</m:t>
                              </m:r>
                            </m:e>
                          </m:d>
                        </m:e>
                      </m:func>
                    </m:oMath>
                  </m:oMathPara>
                </a14:m>
                <a:endParaRPr lang="ko-KR" altLang="en-US" sz="2800" dirty="0"/>
              </a:p>
            </p:txBody>
          </p:sp>
        </mc:Choice>
        <mc:Fallback xmlns="">
          <p:sp>
            <p:nvSpPr>
              <p:cNvPr id="65" name="TextBox 64">
                <a:extLst>
                  <a:ext uri="{FF2B5EF4-FFF2-40B4-BE49-F238E27FC236}">
                    <a16:creationId xmlns:a16="http://schemas.microsoft.com/office/drawing/2014/main" id="{5E4D0D37-2810-FB78-C063-3432C02A3451}"/>
                  </a:ext>
                </a:extLst>
              </p:cNvPr>
              <p:cNvSpPr txBox="1">
                <a:spLocks noRot="1" noChangeAspect="1" noMove="1" noResize="1" noEditPoints="1" noAdjustHandles="1" noChangeArrowheads="1" noChangeShapeType="1" noTextEdit="1"/>
              </p:cNvSpPr>
              <p:nvPr/>
            </p:nvSpPr>
            <p:spPr>
              <a:xfrm>
                <a:off x="4867367" y="946980"/>
                <a:ext cx="2216726" cy="523220"/>
              </a:xfrm>
              <a:prstGeom prst="rect">
                <a:avLst/>
              </a:prstGeom>
              <a:blipFill>
                <a:blip r:embed="rId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6075776A-532B-313D-67B3-C7362F50F140}"/>
                  </a:ext>
                </a:extLst>
              </p:cNvPr>
              <p:cNvSpPr txBox="1"/>
              <p:nvPr/>
            </p:nvSpPr>
            <p:spPr>
              <a:xfrm>
                <a:off x="4988339" y="5718929"/>
                <a:ext cx="2216726"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d>
                            <m:dPr>
                              <m:ctrlPr>
                                <a:rPr lang="en-US" altLang="ko-KR" sz="2800" i="1">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𝐴</m:t>
                              </m:r>
                              <m:r>
                                <a:rPr lang="en-US" altLang="ko-KR" sz="2800" b="0" i="1" smtClean="0">
                                  <a:solidFill>
                                    <a:prstClr val="black"/>
                                  </a:solidFill>
                                  <a:latin typeface="Cambria Math" panose="02040503050406030204" pitchFamily="18" charset="0"/>
                                </a:rPr>
                                <m:t>−</m:t>
                              </m:r>
                              <m:r>
                                <a:rPr lang="en-US" altLang="ko-KR" sz="2800" i="1">
                                  <a:solidFill>
                                    <a:prstClr val="black"/>
                                  </a:solidFill>
                                  <a:latin typeface="Cambria Math" panose="02040503050406030204" pitchFamily="18" charset="0"/>
                                </a:rPr>
                                <m:t>𝐵</m:t>
                              </m:r>
                            </m:e>
                          </m:d>
                        </m:e>
                      </m:func>
                    </m:oMath>
                  </m:oMathPara>
                </a14:m>
                <a:endParaRPr lang="ko-KR" altLang="en-US" sz="2800" dirty="0"/>
              </a:p>
            </p:txBody>
          </p:sp>
        </mc:Choice>
        <mc:Fallback xmlns="">
          <p:sp>
            <p:nvSpPr>
              <p:cNvPr id="66" name="TextBox 65">
                <a:extLst>
                  <a:ext uri="{FF2B5EF4-FFF2-40B4-BE49-F238E27FC236}">
                    <a16:creationId xmlns:a16="http://schemas.microsoft.com/office/drawing/2014/main" id="{6075776A-532B-313D-67B3-C7362F50F140}"/>
                  </a:ext>
                </a:extLst>
              </p:cNvPr>
              <p:cNvSpPr txBox="1">
                <a:spLocks noRot="1" noChangeAspect="1" noMove="1" noResize="1" noEditPoints="1" noAdjustHandles="1" noChangeArrowheads="1" noChangeShapeType="1" noTextEdit="1"/>
              </p:cNvSpPr>
              <p:nvPr/>
            </p:nvSpPr>
            <p:spPr>
              <a:xfrm>
                <a:off x="4988339" y="5718929"/>
                <a:ext cx="2216726" cy="523220"/>
              </a:xfrm>
              <a:prstGeom prst="rect">
                <a:avLst/>
              </a:prstGeom>
              <a:blipFill>
                <a:blip r:embed="rId8"/>
                <a:stretch>
                  <a:fillRect/>
                </a:stretch>
              </a:blipFill>
            </p:spPr>
            <p:txBody>
              <a:bodyPr/>
              <a:lstStyle/>
              <a:p>
                <a:r>
                  <a:rPr lang="ko-KR" altLang="en-US">
                    <a:noFill/>
                  </a:rPr>
                  <a:t> </a:t>
                </a:r>
              </a:p>
            </p:txBody>
          </p:sp>
        </mc:Fallback>
      </mc:AlternateContent>
      <p:cxnSp>
        <p:nvCxnSpPr>
          <p:cNvPr id="67" name="직선 화살표 연결선 66">
            <a:extLst>
              <a:ext uri="{FF2B5EF4-FFF2-40B4-BE49-F238E27FC236}">
                <a16:creationId xmlns:a16="http://schemas.microsoft.com/office/drawing/2014/main" id="{74BE3214-3536-8261-8CC2-18A101D5C89A}"/>
              </a:ext>
            </a:extLst>
          </p:cNvPr>
          <p:cNvCxnSpPr>
            <a:cxnSpLocks/>
          </p:cNvCxnSpPr>
          <p:nvPr/>
        </p:nvCxnSpPr>
        <p:spPr>
          <a:xfrm>
            <a:off x="7679877" y="2417931"/>
            <a:ext cx="206339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E0E832B1-16EA-EB78-F1DA-DF966F19EFC0}"/>
                  </a:ext>
                </a:extLst>
              </p:cNvPr>
              <p:cNvSpPr txBox="1"/>
              <p:nvPr/>
            </p:nvSpPr>
            <p:spPr>
              <a:xfrm>
                <a:off x="8403658" y="1895632"/>
                <a:ext cx="635815" cy="969048"/>
              </a:xfrm>
              <a:prstGeom prst="rect">
                <a:avLst/>
              </a:prstGeom>
              <a:ln w="28575"/>
            </p:spPr>
            <p:style>
              <a:lnRef idx="2">
                <a:schemeClr val="accent1"/>
              </a:lnRef>
              <a:fillRef idx="1">
                <a:schemeClr val="lt1"/>
              </a:fillRef>
              <a:effectRef idx="0">
                <a:schemeClr val="accent1"/>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en-US" altLang="ko-KR" sz="2800" i="1">
                              <a:solidFill>
                                <a:schemeClr val="tx1"/>
                              </a:solidFill>
                              <a:latin typeface="Cambria Math" panose="02040503050406030204" pitchFamily="18" charset="0"/>
                            </a:rPr>
                          </m:ctrlPr>
                        </m:naryPr>
                        <m:sub>
                          <m:r>
                            <m:rPr>
                              <m:brk m:alnAt="23"/>
                            </m:rPr>
                            <a:rPr lang="en-US" altLang="ko-KR" sz="2800" i="1">
                              <a:solidFill>
                                <a:schemeClr val="tx1"/>
                              </a:solidFill>
                              <a:latin typeface="Cambria Math" panose="02040503050406030204" pitchFamily="18" charset="0"/>
                            </a:rPr>
                            <m:t>0</m:t>
                          </m:r>
                        </m:sub>
                        <m:sup>
                          <m:r>
                            <a:rPr lang="en-US" altLang="ko-KR" sz="2800" i="1">
                              <a:solidFill>
                                <a:schemeClr val="tx1"/>
                              </a:solidFill>
                              <a:latin typeface="Cambria Math" panose="02040503050406030204" pitchFamily="18" charset="0"/>
                            </a:rPr>
                            <m:t>𝑇</m:t>
                          </m:r>
                        </m:sup>
                        <m:e>
                          <m:r>
                            <a:rPr lang="en-US" altLang="ko-KR" sz="2800" i="1">
                              <a:solidFill>
                                <a:schemeClr val="tx1"/>
                              </a:solidFill>
                              <a:latin typeface="Cambria Math" panose="02040503050406030204" pitchFamily="18" charset="0"/>
                            </a:rPr>
                            <m:t> </m:t>
                          </m:r>
                        </m:e>
                      </m:nary>
                    </m:oMath>
                  </m:oMathPara>
                </a14:m>
                <a:endParaRPr lang="ko-KR" altLang="en-US" sz="2800" dirty="0"/>
              </a:p>
            </p:txBody>
          </p:sp>
        </mc:Choice>
        <mc:Fallback xmlns="">
          <p:sp>
            <p:nvSpPr>
              <p:cNvPr id="68" name="TextBox 67">
                <a:extLst>
                  <a:ext uri="{FF2B5EF4-FFF2-40B4-BE49-F238E27FC236}">
                    <a16:creationId xmlns:a16="http://schemas.microsoft.com/office/drawing/2014/main" id="{E0E832B1-16EA-EB78-F1DA-DF966F19EFC0}"/>
                  </a:ext>
                </a:extLst>
              </p:cNvPr>
              <p:cNvSpPr txBox="1">
                <a:spLocks noRot="1" noChangeAspect="1" noMove="1" noResize="1" noEditPoints="1" noAdjustHandles="1" noChangeArrowheads="1" noChangeShapeType="1" noTextEdit="1"/>
              </p:cNvSpPr>
              <p:nvPr/>
            </p:nvSpPr>
            <p:spPr>
              <a:xfrm>
                <a:off x="8403658" y="1895632"/>
                <a:ext cx="635815" cy="969048"/>
              </a:xfrm>
              <a:prstGeom prst="rect">
                <a:avLst/>
              </a:prstGeom>
              <a:blipFill>
                <a:blip r:embed="rId9"/>
                <a:stretch>
                  <a:fillRect/>
                </a:stretch>
              </a:blipFill>
              <a:ln w="28575"/>
            </p:spPr>
            <p:txBody>
              <a:bodyPr/>
              <a:lstStyle/>
              <a:p>
                <a:r>
                  <a:rPr lang="ko-KR" altLang="en-US">
                    <a:noFill/>
                  </a:rPr>
                  <a:t> </a:t>
                </a:r>
              </a:p>
            </p:txBody>
          </p:sp>
        </mc:Fallback>
      </mc:AlternateContent>
      <p:cxnSp>
        <p:nvCxnSpPr>
          <p:cNvPr id="69" name="직선 화살표 연결선 68">
            <a:extLst>
              <a:ext uri="{FF2B5EF4-FFF2-40B4-BE49-F238E27FC236}">
                <a16:creationId xmlns:a16="http://schemas.microsoft.com/office/drawing/2014/main" id="{C1C208AB-9D1D-6F93-58B7-BB7C3AC8E801}"/>
              </a:ext>
            </a:extLst>
          </p:cNvPr>
          <p:cNvCxnSpPr>
            <a:cxnSpLocks/>
          </p:cNvCxnSpPr>
          <p:nvPr/>
        </p:nvCxnSpPr>
        <p:spPr>
          <a:xfrm>
            <a:off x="7679877" y="4938675"/>
            <a:ext cx="206339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C6F32541-1B67-FA79-3DA3-244A47B9DE6C}"/>
                  </a:ext>
                </a:extLst>
              </p:cNvPr>
              <p:cNvSpPr txBox="1"/>
              <p:nvPr/>
            </p:nvSpPr>
            <p:spPr>
              <a:xfrm>
                <a:off x="8403658" y="4434510"/>
                <a:ext cx="635815" cy="969048"/>
              </a:xfrm>
              <a:prstGeom prst="rect">
                <a:avLst/>
              </a:prstGeom>
              <a:ln w="28575"/>
            </p:spPr>
            <p:style>
              <a:lnRef idx="2">
                <a:schemeClr val="accent1"/>
              </a:lnRef>
              <a:fillRef idx="1">
                <a:schemeClr val="lt1"/>
              </a:fillRef>
              <a:effectRef idx="0">
                <a:schemeClr val="accent1"/>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en-US" altLang="ko-KR" sz="2800" i="1">
                              <a:solidFill>
                                <a:schemeClr val="tx1"/>
                              </a:solidFill>
                              <a:latin typeface="Cambria Math" panose="02040503050406030204" pitchFamily="18" charset="0"/>
                            </a:rPr>
                          </m:ctrlPr>
                        </m:naryPr>
                        <m:sub>
                          <m:r>
                            <m:rPr>
                              <m:brk m:alnAt="23"/>
                            </m:rPr>
                            <a:rPr lang="en-US" altLang="ko-KR" sz="2800" i="1">
                              <a:solidFill>
                                <a:schemeClr val="tx1"/>
                              </a:solidFill>
                              <a:latin typeface="Cambria Math" panose="02040503050406030204" pitchFamily="18" charset="0"/>
                            </a:rPr>
                            <m:t>0</m:t>
                          </m:r>
                        </m:sub>
                        <m:sup>
                          <m:r>
                            <a:rPr lang="en-US" altLang="ko-KR" sz="2800" i="1">
                              <a:solidFill>
                                <a:schemeClr val="tx1"/>
                              </a:solidFill>
                              <a:latin typeface="Cambria Math" panose="02040503050406030204" pitchFamily="18" charset="0"/>
                            </a:rPr>
                            <m:t>𝑇</m:t>
                          </m:r>
                        </m:sup>
                        <m:e>
                          <m:r>
                            <a:rPr lang="en-US" altLang="ko-KR" sz="2800" i="1">
                              <a:solidFill>
                                <a:schemeClr val="tx1"/>
                              </a:solidFill>
                              <a:latin typeface="Cambria Math" panose="02040503050406030204" pitchFamily="18" charset="0"/>
                            </a:rPr>
                            <m:t> </m:t>
                          </m:r>
                        </m:e>
                      </m:nary>
                    </m:oMath>
                  </m:oMathPara>
                </a14:m>
                <a:endParaRPr lang="ko-KR" altLang="en-US" sz="2800" dirty="0"/>
              </a:p>
            </p:txBody>
          </p:sp>
        </mc:Choice>
        <mc:Fallback xmlns="">
          <p:sp>
            <p:nvSpPr>
              <p:cNvPr id="70" name="TextBox 69">
                <a:extLst>
                  <a:ext uri="{FF2B5EF4-FFF2-40B4-BE49-F238E27FC236}">
                    <a16:creationId xmlns:a16="http://schemas.microsoft.com/office/drawing/2014/main" id="{C6F32541-1B67-FA79-3DA3-244A47B9DE6C}"/>
                  </a:ext>
                </a:extLst>
              </p:cNvPr>
              <p:cNvSpPr txBox="1">
                <a:spLocks noRot="1" noChangeAspect="1" noMove="1" noResize="1" noEditPoints="1" noAdjustHandles="1" noChangeArrowheads="1" noChangeShapeType="1" noTextEdit="1"/>
              </p:cNvSpPr>
              <p:nvPr/>
            </p:nvSpPr>
            <p:spPr>
              <a:xfrm>
                <a:off x="8403658" y="4434510"/>
                <a:ext cx="635815" cy="969048"/>
              </a:xfrm>
              <a:prstGeom prst="rect">
                <a:avLst/>
              </a:prstGeom>
              <a:blipFill>
                <a:blip r:embed="rId10"/>
                <a:stretch>
                  <a:fillRect/>
                </a:stretch>
              </a:blipFill>
              <a:ln w="28575"/>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D656BDFB-BCFB-D987-A6C4-48DA09A7E83E}"/>
                  </a:ext>
                </a:extLst>
              </p:cNvPr>
              <p:cNvSpPr txBox="1"/>
              <p:nvPr/>
            </p:nvSpPr>
            <p:spPr>
              <a:xfrm>
                <a:off x="352443" y="1957307"/>
                <a:ext cx="3151730" cy="55823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ko-KR" sz="2800" b="0" i="1" smtClean="0">
                          <a:solidFill>
                            <a:prstClr val="black"/>
                          </a:solidFill>
                          <a:latin typeface="Cambria Math" panose="02040503050406030204" pitchFamily="18" charset="0"/>
                        </a:rPr>
                        <m:t>𝐵</m:t>
                      </m:r>
                      <m:r>
                        <a:rPr lang="en-US" altLang="ko-KR" sz="2800" b="0" i="1" smtClean="0">
                          <a:solidFill>
                            <a:prstClr val="black"/>
                          </a:solidFill>
                          <a:latin typeface="Cambria Math" panose="02040503050406030204" pitchFamily="18" charset="0"/>
                        </a:rPr>
                        <m:t>=</m:t>
                      </m:r>
                      <m:sSub>
                        <m:sSubPr>
                          <m:ctrlPr>
                            <a:rPr lang="en-US" altLang="ko-KR" sz="2800" i="1" smtClean="0">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i="1">
                              <a:solidFill>
                                <a:prstClr val="black"/>
                              </a:solidFill>
                              <a:latin typeface="Cambria Math" panose="02040503050406030204" pitchFamily="18" charset="0"/>
                            </a:rPr>
                            <m:t>𝑔</m:t>
                          </m:r>
                        </m:sub>
                      </m:sSub>
                      <m:d>
                        <m:dPr>
                          <m:ctrlPr>
                            <a:rPr lang="en-US" altLang="ko-KR" sz="2800" b="0" i="1" smtClean="0">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𝑡</m:t>
                          </m:r>
                          <m:r>
                            <a:rPr lang="en-US" altLang="ko-KR" sz="2800" i="1">
                              <a:solidFill>
                                <a:prstClr val="black"/>
                              </a:solidFill>
                              <a:latin typeface="Cambria Math" panose="02040503050406030204" pitchFamily="18" charset="0"/>
                            </a:rPr>
                            <m:t>−</m:t>
                          </m:r>
                          <m:d>
                            <m:dPr>
                              <m:begChr m:val="‖"/>
                              <m:endChr m:val="‖"/>
                              <m:ctrlPr>
                                <a:rPr lang="en-US" altLang="ko-KR" sz="2800" i="1" smtClean="0">
                                  <a:solidFill>
                                    <a:schemeClr val="tx1"/>
                                  </a:solidFill>
                                  <a:latin typeface="Cambria Math" panose="02040503050406030204" pitchFamily="18" charset="0"/>
                                </a:rPr>
                              </m:ctrlPr>
                            </m:dPr>
                            <m:e>
                              <m:sSub>
                                <m:sSubPr>
                                  <m:ctrlPr>
                                    <a:rPr lang="en-US" altLang="ko-KR" sz="2800" i="1">
                                      <a:solidFill>
                                        <a:schemeClr val="tx1"/>
                                      </a:solidFill>
                                      <a:latin typeface="Cambria Math" panose="02040503050406030204" pitchFamily="18" charset="0"/>
                                    </a:rPr>
                                  </m:ctrlPr>
                                </m:sSubPr>
                                <m:e>
                                  <m:acc>
                                    <m:accPr>
                                      <m:chr m:val="̅"/>
                                      <m:ctrlPr>
                                        <a:rPr lang="en-US" altLang="ko-KR" sz="2800" b="1" i="1">
                                          <a:solidFill>
                                            <a:schemeClr val="tx1"/>
                                          </a:solidFill>
                                          <a:latin typeface="Cambria Math" panose="02040503050406030204" pitchFamily="18" charset="0"/>
                                        </a:rPr>
                                      </m:ctrlPr>
                                    </m:accPr>
                                    <m:e>
                                      <m:r>
                                        <a:rPr lang="en-US" altLang="ko-KR" sz="2800" b="1">
                                          <a:solidFill>
                                            <a:schemeClr val="tx1"/>
                                          </a:solidFill>
                                          <a:latin typeface="Cambria Math" panose="02040503050406030204" pitchFamily="18" charset="0"/>
                                        </a:rPr>
                                        <m:t>𝐱</m:t>
                                      </m:r>
                                    </m:e>
                                  </m:acc>
                                </m:e>
                                <m:sub>
                                  <m:r>
                                    <a:rPr lang="en-US" altLang="ko-KR" sz="2800" i="1">
                                      <a:solidFill>
                                        <a:schemeClr val="tx1"/>
                                      </a:solidFill>
                                      <a:latin typeface="Cambria Math" panose="02040503050406030204" pitchFamily="18" charset="0"/>
                                    </a:rPr>
                                    <m:t>𝑡</m:t>
                                  </m:r>
                                </m:sub>
                              </m:sSub>
                            </m:e>
                          </m:d>
                        </m:e>
                      </m:d>
                    </m:oMath>
                  </m:oMathPara>
                </a14:m>
                <a:endParaRPr lang="ko-KR" altLang="en-US" sz="2800" dirty="0"/>
              </a:p>
            </p:txBody>
          </p:sp>
        </mc:Choice>
        <mc:Fallback xmlns="">
          <p:sp>
            <p:nvSpPr>
              <p:cNvPr id="72" name="TextBox 71">
                <a:extLst>
                  <a:ext uri="{FF2B5EF4-FFF2-40B4-BE49-F238E27FC236}">
                    <a16:creationId xmlns:a16="http://schemas.microsoft.com/office/drawing/2014/main" id="{D656BDFB-BCFB-D987-A6C4-48DA09A7E83E}"/>
                  </a:ext>
                </a:extLst>
              </p:cNvPr>
              <p:cNvSpPr txBox="1">
                <a:spLocks noRot="1" noChangeAspect="1" noMove="1" noResize="1" noEditPoints="1" noAdjustHandles="1" noChangeArrowheads="1" noChangeShapeType="1" noTextEdit="1"/>
              </p:cNvSpPr>
              <p:nvPr/>
            </p:nvSpPr>
            <p:spPr>
              <a:xfrm>
                <a:off x="352443" y="1957307"/>
                <a:ext cx="3151730" cy="558230"/>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44ECE916-1C8A-7C38-9E1A-1311E87CCF33}"/>
                  </a:ext>
                </a:extLst>
              </p:cNvPr>
              <p:cNvSpPr txBox="1"/>
              <p:nvPr/>
            </p:nvSpPr>
            <p:spPr>
              <a:xfrm>
                <a:off x="352443" y="1404614"/>
                <a:ext cx="3151730" cy="52322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ko-KR" sz="2800" b="0" i="1" smtClean="0">
                          <a:solidFill>
                            <a:prstClr val="black"/>
                          </a:solidFill>
                          <a:latin typeface="Cambria Math" panose="02040503050406030204" pitchFamily="18" charset="0"/>
                        </a:rPr>
                        <m:t>𝐴</m:t>
                      </m:r>
                      <m:r>
                        <a:rPr lang="en-US" altLang="ko-KR" sz="2800" b="0" i="1" smtClean="0">
                          <a:solidFill>
                            <a:prstClr val="black"/>
                          </a:solidFill>
                          <a:latin typeface="Cambria Math" panose="02040503050406030204" pitchFamily="18" charset="0"/>
                        </a:rPr>
                        <m:t>=</m:t>
                      </m:r>
                      <m:sSub>
                        <m:sSubPr>
                          <m:ctrlPr>
                            <a:rPr lang="en-US" altLang="ko-KR" sz="2800" i="1">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i="1">
                              <a:solidFill>
                                <a:prstClr val="black"/>
                              </a:solidFill>
                              <a:latin typeface="Cambria Math" panose="02040503050406030204" pitchFamily="18" charset="0"/>
                            </a:rPr>
                            <m:t>𝑠</m:t>
                          </m:r>
                        </m:sub>
                      </m:sSub>
                      <m:r>
                        <a:rPr lang="en-US" altLang="ko-KR" sz="2800" i="1">
                          <a:solidFill>
                            <a:prstClr val="black"/>
                          </a:solidFill>
                          <a:latin typeface="Cambria Math" panose="02040503050406030204" pitchFamily="18" charset="0"/>
                        </a:rPr>
                        <m:t>𝑡</m:t>
                      </m:r>
                      <m:r>
                        <a:rPr lang="en-US" altLang="ko-KR" sz="2800" i="1">
                          <a:solidFill>
                            <a:prstClr val="black"/>
                          </a:solidFill>
                          <a:latin typeface="Cambria Math" panose="02040503050406030204" pitchFamily="18" charset="0"/>
                        </a:rPr>
                        <m:t>+</m:t>
                      </m:r>
                      <m:r>
                        <a:rPr lang="en-US" altLang="ko-KR" sz="2800" i="1">
                          <a:solidFill>
                            <a:prstClr val="black"/>
                          </a:solidFill>
                          <a:latin typeface="Cambria Math" panose="02040503050406030204" pitchFamily="18" charset="0"/>
                        </a:rPr>
                        <m:t>𝜓</m:t>
                      </m:r>
                    </m:oMath>
                  </m:oMathPara>
                </a14:m>
                <a:endParaRPr lang="ko-KR" altLang="en-US" sz="2800" dirty="0"/>
              </a:p>
            </p:txBody>
          </p:sp>
        </mc:Choice>
        <mc:Fallback xmlns="">
          <p:sp>
            <p:nvSpPr>
              <p:cNvPr id="73" name="TextBox 72">
                <a:extLst>
                  <a:ext uri="{FF2B5EF4-FFF2-40B4-BE49-F238E27FC236}">
                    <a16:creationId xmlns:a16="http://schemas.microsoft.com/office/drawing/2014/main" id="{44ECE916-1C8A-7C38-9E1A-1311E87CCF33}"/>
                  </a:ext>
                </a:extLst>
              </p:cNvPr>
              <p:cNvSpPr txBox="1">
                <a:spLocks noRot="1" noChangeAspect="1" noMove="1" noResize="1" noEditPoints="1" noAdjustHandles="1" noChangeArrowheads="1" noChangeShapeType="1" noTextEdit="1"/>
              </p:cNvSpPr>
              <p:nvPr/>
            </p:nvSpPr>
            <p:spPr>
              <a:xfrm>
                <a:off x="352443" y="1404614"/>
                <a:ext cx="3151730" cy="523220"/>
              </a:xfrm>
              <a:prstGeom prst="rect">
                <a:avLst/>
              </a:prstGeom>
              <a:blipFill>
                <a:blip r:embed="rId12"/>
                <a:stretch>
                  <a:fillRect/>
                </a:stretch>
              </a:blipFill>
            </p:spPr>
            <p:txBody>
              <a:bodyPr/>
              <a:lstStyle/>
              <a:p>
                <a:r>
                  <a:rPr lang="ko-KR" altLang="en-US">
                    <a:noFill/>
                  </a:rPr>
                  <a:t> </a:t>
                </a:r>
              </a:p>
            </p:txBody>
          </p:sp>
        </mc:Fallback>
      </mc:AlternateContent>
      <p:sp>
        <p:nvSpPr>
          <p:cNvPr id="75" name="TextBox 74">
            <a:extLst>
              <a:ext uri="{FF2B5EF4-FFF2-40B4-BE49-F238E27FC236}">
                <a16:creationId xmlns:a16="http://schemas.microsoft.com/office/drawing/2014/main" id="{2FDE7411-596F-93AF-113B-F6608A8BF7E5}"/>
              </a:ext>
            </a:extLst>
          </p:cNvPr>
          <p:cNvSpPr txBox="1"/>
          <p:nvPr/>
        </p:nvSpPr>
        <p:spPr>
          <a:xfrm>
            <a:off x="9969544" y="2203308"/>
            <a:ext cx="1679977" cy="461665"/>
          </a:xfrm>
          <a:prstGeom prst="rect">
            <a:avLst/>
          </a:prstGeom>
          <a:noFill/>
        </p:spPr>
        <p:txBody>
          <a:bodyPr wrap="square">
            <a:spAutoFit/>
          </a:bodyPr>
          <a:lstStyle/>
          <a:p>
            <a:r>
              <a:rPr lang="en-US" altLang="ko-KR" sz="2400" b="1" dirty="0">
                <a:solidFill>
                  <a:srgbClr val="FF0000"/>
                </a:solidFill>
              </a:rPr>
              <a:t>Vanish</a:t>
            </a:r>
            <a:endParaRPr lang="ko-KR" altLang="en-US" sz="2400" dirty="0"/>
          </a:p>
        </p:txBody>
      </p:sp>
      <p:sp>
        <p:nvSpPr>
          <p:cNvPr id="76" name="TextBox 75">
            <a:extLst>
              <a:ext uri="{FF2B5EF4-FFF2-40B4-BE49-F238E27FC236}">
                <a16:creationId xmlns:a16="http://schemas.microsoft.com/office/drawing/2014/main" id="{E6EAED33-4474-9BBF-E085-38E8E6B99E72}"/>
              </a:ext>
            </a:extLst>
          </p:cNvPr>
          <p:cNvSpPr txBox="1"/>
          <p:nvPr/>
        </p:nvSpPr>
        <p:spPr>
          <a:xfrm>
            <a:off x="9969545" y="4688202"/>
            <a:ext cx="377684" cy="461665"/>
          </a:xfrm>
          <a:prstGeom prst="rect">
            <a:avLst/>
          </a:prstGeom>
          <a:noFill/>
        </p:spPr>
        <p:txBody>
          <a:bodyPr wrap="square">
            <a:spAutoFit/>
          </a:bodyPr>
          <a:lstStyle/>
          <a:p>
            <a:r>
              <a:rPr lang="en-US" altLang="ko-KR" sz="2400" b="1" dirty="0">
                <a:solidFill>
                  <a:srgbClr val="FF0000"/>
                </a:solidFill>
              </a:rPr>
              <a:t>?</a:t>
            </a:r>
            <a:endParaRPr lang="ko-KR" altLang="en-US" sz="2400" dirty="0">
              <a:solidFill>
                <a:srgbClr val="FF0000"/>
              </a:solidFill>
            </a:endParaRPr>
          </a:p>
        </p:txBody>
      </p:sp>
      <p:graphicFrame>
        <p:nvGraphicFramePr>
          <p:cNvPr id="79" name="차트 78">
            <a:extLst>
              <a:ext uri="{FF2B5EF4-FFF2-40B4-BE49-F238E27FC236}">
                <a16:creationId xmlns:a16="http://schemas.microsoft.com/office/drawing/2014/main" id="{4473AE1E-AF92-5F29-EE30-57818DF09E0B}"/>
              </a:ext>
            </a:extLst>
          </p:cNvPr>
          <p:cNvGraphicFramePr>
            <a:graphicFrameLocks/>
          </p:cNvGraphicFramePr>
          <p:nvPr>
            <p:extLst>
              <p:ext uri="{D42A27DB-BD31-4B8C-83A1-F6EECF244321}">
                <p14:modId xmlns:p14="http://schemas.microsoft.com/office/powerpoint/2010/main" val="2886058369"/>
              </p:ext>
            </p:extLst>
          </p:nvPr>
        </p:nvGraphicFramePr>
        <p:xfrm>
          <a:off x="4928136" y="4210551"/>
          <a:ext cx="2167766" cy="1508378"/>
        </p:xfrm>
        <a:graphic>
          <a:graphicData uri="http://schemas.openxmlformats.org/drawingml/2006/chart">
            <c:chart xmlns:c="http://schemas.openxmlformats.org/drawingml/2006/chart" xmlns:r="http://schemas.openxmlformats.org/officeDocument/2006/relationships" r:id="rId13"/>
          </a:graphicData>
        </a:graphic>
      </p:graphicFrame>
      <p:sp>
        <p:nvSpPr>
          <p:cNvPr id="35" name="TextBox 34">
            <a:extLst>
              <a:ext uri="{FF2B5EF4-FFF2-40B4-BE49-F238E27FC236}">
                <a16:creationId xmlns:a16="http://schemas.microsoft.com/office/drawing/2014/main" id="{983ED78E-4C6E-AE3E-1B0F-104261F433BF}"/>
              </a:ext>
            </a:extLst>
          </p:cNvPr>
          <p:cNvSpPr txBox="1"/>
          <p:nvPr/>
        </p:nvSpPr>
        <p:spPr>
          <a:xfrm>
            <a:off x="3864681" y="3265855"/>
            <a:ext cx="885432" cy="707886"/>
          </a:xfrm>
          <a:prstGeom prst="rect">
            <a:avLst/>
          </a:prstGeom>
          <a:noFill/>
        </p:spPr>
        <p:txBody>
          <a:bodyPr wrap="square" rtlCol="0">
            <a:spAutoFit/>
          </a:bodyPr>
          <a:lstStyle/>
          <a:p>
            <a:r>
              <a:rPr lang="en-US" altLang="ko-KR" sz="4000" dirty="0"/>
              <a:t>=</a:t>
            </a:r>
            <a:endParaRPr lang="ko-KR" altLang="en-US" sz="4000" dirty="0"/>
          </a:p>
        </p:txBody>
      </p:sp>
      <p:sp>
        <p:nvSpPr>
          <p:cNvPr id="36" name="TextBox 35">
            <a:extLst>
              <a:ext uri="{FF2B5EF4-FFF2-40B4-BE49-F238E27FC236}">
                <a16:creationId xmlns:a16="http://schemas.microsoft.com/office/drawing/2014/main" id="{4789B195-C3E4-9CCC-1BA0-76A0DE81E6A5}"/>
              </a:ext>
            </a:extLst>
          </p:cNvPr>
          <p:cNvSpPr txBox="1"/>
          <p:nvPr/>
        </p:nvSpPr>
        <p:spPr>
          <a:xfrm>
            <a:off x="5678333" y="3265855"/>
            <a:ext cx="885432" cy="707886"/>
          </a:xfrm>
          <a:prstGeom prst="rect">
            <a:avLst/>
          </a:prstGeom>
          <a:noFill/>
        </p:spPr>
        <p:txBody>
          <a:bodyPr wrap="square" rtlCol="0">
            <a:spAutoFit/>
          </a:bodyPr>
          <a:lstStyle/>
          <a:p>
            <a:r>
              <a:rPr lang="en-US" altLang="ko-KR" sz="4000" dirty="0"/>
              <a:t>+</a:t>
            </a:r>
            <a:endParaRPr lang="ko-KR" altLang="en-US" sz="4000" dirty="0"/>
          </a:p>
        </p:txBody>
      </p:sp>
    </p:spTree>
    <p:custDataLst>
      <p:tags r:id="rId1"/>
    </p:custDataLst>
    <p:extLst>
      <p:ext uri="{BB962C8B-B14F-4D97-AF65-F5344CB8AC3E}">
        <p14:creationId xmlns:p14="http://schemas.microsoft.com/office/powerpoint/2010/main" val="424502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fade">
                                      <p:cBhvr>
                                        <p:cTn id="30" dur="500"/>
                                        <p:tgtEl>
                                          <p:spTgt spid="7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500"/>
                                        <p:tgtEl>
                                          <p:spTgt spid="6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8" grpId="0" animBg="1"/>
      <p:bldP spid="70" grpId="0" animBg="1"/>
      <p:bldP spid="75" grpId="0"/>
      <p:bldP spid="76" grpId="0"/>
      <p:bldGraphic spid="79" grpId="0">
        <p:bldAsOne/>
      </p:bldGraphic>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ED34F51-ACBD-89DA-3191-DB4C8AB0EAED}"/>
              </a:ext>
            </a:extLst>
          </p:cNvPr>
          <p:cNvSpPr>
            <a:spLocks noGrp="1"/>
          </p:cNvSpPr>
          <p:nvPr>
            <p:ph type="title"/>
          </p:nvPr>
        </p:nvSpPr>
        <p:spPr/>
        <p:txBody>
          <a:bodyPr/>
          <a:lstStyle/>
          <a:p>
            <a:r>
              <a:rPr lang="en-US" altLang="ko-KR" dirty="0"/>
              <a:t>Backgrounds: D-</a:t>
            </a:r>
            <a:r>
              <a:rPr lang="en-US" altLang="ko-KR" dirty="0" err="1"/>
              <a:t>ToF</a:t>
            </a:r>
            <a:r>
              <a:rPr lang="en-US" altLang="ko-KR" dirty="0"/>
              <a:t> Measurement</a:t>
            </a:r>
            <a:endParaRPr lang="ko-KR" altLang="en-US" dirty="0"/>
          </a:p>
        </p:txBody>
      </p:sp>
      <p:sp>
        <p:nvSpPr>
          <p:cNvPr id="4" name="슬라이드 번호 개체 틀 3">
            <a:extLst>
              <a:ext uri="{FF2B5EF4-FFF2-40B4-BE49-F238E27FC236}">
                <a16:creationId xmlns:a16="http://schemas.microsoft.com/office/drawing/2014/main" id="{AFD14D47-DA71-E30A-FABE-881ADE3DB335}"/>
              </a:ext>
            </a:extLst>
          </p:cNvPr>
          <p:cNvSpPr>
            <a:spLocks noGrp="1"/>
          </p:cNvSpPr>
          <p:nvPr>
            <p:ph type="sldNum" sz="quarter" idx="12"/>
          </p:nvPr>
        </p:nvSpPr>
        <p:spPr/>
        <p:txBody>
          <a:bodyPr/>
          <a:lstStyle/>
          <a:p>
            <a:fld id="{8DF240CA-39A6-8942-A819-E48F9D8A9D50}" type="slidenum">
              <a:rPr lang="en-KR" smtClean="0"/>
              <a:pPr/>
              <a:t>19</a:t>
            </a:fld>
            <a:endParaRPr lang="en-KR"/>
          </a:p>
        </p:txBody>
      </p:sp>
      <p:cxnSp>
        <p:nvCxnSpPr>
          <p:cNvPr id="5" name="직선 화살표 연결선 4">
            <a:extLst>
              <a:ext uri="{FF2B5EF4-FFF2-40B4-BE49-F238E27FC236}">
                <a16:creationId xmlns:a16="http://schemas.microsoft.com/office/drawing/2014/main" id="{6B463B8F-5C62-C66F-C376-79DC1EEE9294}"/>
              </a:ext>
            </a:extLst>
          </p:cNvPr>
          <p:cNvCxnSpPr>
            <a:cxnSpLocks/>
          </p:cNvCxnSpPr>
          <p:nvPr/>
        </p:nvCxnSpPr>
        <p:spPr>
          <a:xfrm>
            <a:off x="870487" y="3671938"/>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직선 화살표 연결선 5">
            <a:extLst>
              <a:ext uri="{FF2B5EF4-FFF2-40B4-BE49-F238E27FC236}">
                <a16:creationId xmlns:a16="http://schemas.microsoft.com/office/drawing/2014/main" id="{5FDFF0D4-010B-54BD-646B-E88BA5FF15C3}"/>
              </a:ext>
            </a:extLst>
          </p:cNvPr>
          <p:cNvCxnSpPr>
            <a:cxnSpLocks/>
          </p:cNvCxnSpPr>
          <p:nvPr/>
        </p:nvCxnSpPr>
        <p:spPr>
          <a:xfrm flipV="1">
            <a:off x="942582" y="1471669"/>
            <a:ext cx="0" cy="442906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 name="차트 6">
            <a:extLst>
              <a:ext uri="{FF2B5EF4-FFF2-40B4-BE49-F238E27FC236}">
                <a16:creationId xmlns:a16="http://schemas.microsoft.com/office/drawing/2014/main" id="{2B2CE6CA-7B2D-C76C-A245-000264CA8800}"/>
              </a:ext>
            </a:extLst>
          </p:cNvPr>
          <p:cNvGraphicFramePr>
            <a:graphicFrameLocks/>
          </p:cNvGraphicFramePr>
          <p:nvPr>
            <p:extLst>
              <p:ext uri="{D42A27DB-BD31-4B8C-83A1-F6EECF244321}">
                <p14:modId xmlns:p14="http://schemas.microsoft.com/office/powerpoint/2010/main" val="231653597"/>
              </p:ext>
            </p:extLst>
          </p:nvPr>
        </p:nvGraphicFramePr>
        <p:xfrm>
          <a:off x="829259" y="1571679"/>
          <a:ext cx="3630075" cy="4343342"/>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80B7F2C-362C-C294-8386-CF89B8716809}"/>
                  </a:ext>
                </a:extLst>
              </p:cNvPr>
              <p:cNvSpPr txBox="1"/>
              <p:nvPr/>
            </p:nvSpPr>
            <p:spPr>
              <a:xfrm>
                <a:off x="480225" y="3429000"/>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9" name="TextBox 8">
                <a:extLst>
                  <a:ext uri="{FF2B5EF4-FFF2-40B4-BE49-F238E27FC236}">
                    <a16:creationId xmlns:a16="http://schemas.microsoft.com/office/drawing/2014/main" id="{180B7F2C-362C-C294-8386-CF89B8716809}"/>
                  </a:ext>
                </a:extLst>
              </p:cNvPr>
              <p:cNvSpPr txBox="1">
                <a:spLocks noRot="1" noChangeAspect="1" noMove="1" noResize="1" noEditPoints="1" noAdjustHandles="1" noChangeArrowheads="1" noChangeShapeType="1" noTextEdit="1"/>
              </p:cNvSpPr>
              <p:nvPr/>
            </p:nvSpPr>
            <p:spPr>
              <a:xfrm>
                <a:off x="480225" y="3429000"/>
                <a:ext cx="325845" cy="553998"/>
              </a:xfrm>
              <a:prstGeom prst="rect">
                <a:avLst/>
              </a:prstGeom>
              <a:blipFill>
                <a:blip r:embed="rId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AB3A0F6-2224-CDDF-16B3-4F9FD5744905}"/>
                  </a:ext>
                </a:extLst>
              </p:cNvPr>
              <p:cNvSpPr txBox="1"/>
              <p:nvPr/>
            </p:nvSpPr>
            <p:spPr>
              <a:xfrm>
                <a:off x="4370465" y="3646980"/>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10" name="TextBox 9">
                <a:extLst>
                  <a:ext uri="{FF2B5EF4-FFF2-40B4-BE49-F238E27FC236}">
                    <a16:creationId xmlns:a16="http://schemas.microsoft.com/office/drawing/2014/main" id="{4AB3A0F6-2224-CDDF-16B3-4F9FD5744905}"/>
                  </a:ext>
                </a:extLst>
              </p:cNvPr>
              <p:cNvSpPr txBox="1">
                <a:spLocks noRot="1" noChangeAspect="1" noMove="1" noResize="1" noEditPoints="1" noAdjustHandles="1" noChangeArrowheads="1" noChangeShapeType="1" noTextEdit="1"/>
              </p:cNvSpPr>
              <p:nvPr/>
            </p:nvSpPr>
            <p:spPr>
              <a:xfrm>
                <a:off x="4370465" y="3646980"/>
                <a:ext cx="350821" cy="553998"/>
              </a:xfrm>
              <a:prstGeom prst="rect">
                <a:avLst/>
              </a:prstGeom>
              <a:blipFill>
                <a:blip r:embed="rId8"/>
                <a:stretch>
                  <a:fillRect/>
                </a:stretch>
              </a:blipFill>
            </p:spPr>
            <p:txBody>
              <a:bodyPr/>
              <a:lstStyle/>
              <a:p>
                <a:r>
                  <a:rPr lang="ko-KR" altLang="en-US">
                    <a:noFill/>
                  </a:rPr>
                  <a:t> </a:t>
                </a:r>
              </a:p>
            </p:txBody>
          </p:sp>
        </mc:Fallback>
      </mc:AlternateContent>
      <p:sp>
        <p:nvSpPr>
          <p:cNvPr id="16" name="TextBox 15">
            <a:extLst>
              <a:ext uri="{FF2B5EF4-FFF2-40B4-BE49-F238E27FC236}">
                <a16:creationId xmlns:a16="http://schemas.microsoft.com/office/drawing/2014/main" id="{046A7D70-07C7-7F6D-89C5-ECE5F8FFF88F}"/>
              </a:ext>
            </a:extLst>
          </p:cNvPr>
          <p:cNvSpPr txBox="1"/>
          <p:nvPr/>
        </p:nvSpPr>
        <p:spPr>
          <a:xfrm>
            <a:off x="5492074" y="4748622"/>
            <a:ext cx="5757344" cy="461665"/>
          </a:xfrm>
          <a:prstGeom prst="rect">
            <a:avLst/>
          </a:prstGeom>
          <a:noFill/>
        </p:spPr>
        <p:txBody>
          <a:bodyPr wrap="square">
            <a:spAutoFit/>
          </a:bodyPr>
          <a:lstStyle/>
          <a:p>
            <a:pPr algn="ctr"/>
            <a:r>
              <a:rPr lang="en-US" altLang="ko-KR" sz="2400" dirty="0">
                <a:solidFill>
                  <a:srgbClr val="FF0000"/>
                </a:solidFill>
              </a:rPr>
              <a:t>One-period sinusoidal [Heide 2015]</a:t>
            </a:r>
            <a:endParaRPr lang="ko-KR" altLang="en-US" sz="2400" dirty="0">
              <a:solidFill>
                <a:srgbClr val="FF0000"/>
              </a:solidFill>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B7D2962-CCE4-80DD-6E15-56E208128E05}"/>
                  </a:ext>
                </a:extLst>
              </p:cNvPr>
              <p:cNvSpPr txBox="1"/>
              <p:nvPr/>
            </p:nvSpPr>
            <p:spPr>
              <a:xfrm>
                <a:off x="7244910" y="5328041"/>
                <a:ext cx="1808515" cy="89896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i="1" smtClean="0">
                              <a:latin typeface="Cambria Math" panose="02040503050406030204" pitchFamily="18" charset="0"/>
                            </a:rPr>
                          </m:ctrlPr>
                        </m:sSubPr>
                        <m:e>
                          <m:r>
                            <a:rPr lang="en-US" altLang="ko-KR" sz="2800" i="1">
                              <a:latin typeface="Cambria Math" panose="02040503050406030204" pitchFamily="18" charset="0"/>
                            </a:rPr>
                            <m:t>𝜔</m:t>
                          </m:r>
                        </m:e>
                        <m:sub>
                          <m:r>
                            <m:rPr>
                              <m:sty m:val="p"/>
                            </m:rPr>
                            <a:rPr lang="en-US" altLang="ko-KR" sz="2800">
                              <a:latin typeface="Cambria Math" panose="02040503050406030204" pitchFamily="18" charset="0"/>
                            </a:rPr>
                            <m:t>d</m:t>
                          </m:r>
                        </m:sub>
                      </m:sSub>
                      <m:r>
                        <a:rPr lang="en-US" altLang="ko-KR" sz="2800" b="0" i="1" smtClean="0">
                          <a:latin typeface="Cambria Math" panose="02040503050406030204" pitchFamily="18" charset="0"/>
                        </a:rPr>
                        <m:t>=</m:t>
                      </m:r>
                      <m:f>
                        <m:fPr>
                          <m:ctrlPr>
                            <a:rPr lang="en-US" altLang="ko-KR" sz="2800" b="0" i="1" smtClean="0">
                              <a:latin typeface="Cambria Math" panose="02040503050406030204" pitchFamily="18" charset="0"/>
                            </a:rPr>
                          </m:ctrlPr>
                        </m:fPr>
                        <m:num>
                          <m:r>
                            <a:rPr lang="en-US" altLang="ko-KR" sz="2800" b="0" i="1" smtClean="0">
                              <a:latin typeface="Cambria Math" panose="02040503050406030204" pitchFamily="18" charset="0"/>
                            </a:rPr>
                            <m:t>2</m:t>
                          </m:r>
                          <m:r>
                            <a:rPr lang="en-US" altLang="ko-KR" sz="2800" b="0" i="1" smtClean="0">
                              <a:latin typeface="Cambria Math" panose="02040503050406030204" pitchFamily="18" charset="0"/>
                            </a:rPr>
                            <m:t>𝜋</m:t>
                          </m:r>
                        </m:num>
                        <m:den>
                          <m:r>
                            <a:rPr lang="en-US" altLang="ko-KR" sz="2800" b="0" i="1" smtClean="0">
                              <a:latin typeface="Cambria Math" panose="02040503050406030204" pitchFamily="18" charset="0"/>
                            </a:rPr>
                            <m:t>𝑇</m:t>
                          </m:r>
                        </m:den>
                      </m:f>
                    </m:oMath>
                  </m:oMathPara>
                </a14:m>
                <a:endParaRPr lang="ko-KR" altLang="en-US" sz="2800" dirty="0"/>
              </a:p>
            </p:txBody>
          </p:sp>
        </mc:Choice>
        <mc:Fallback xmlns="">
          <p:sp>
            <p:nvSpPr>
              <p:cNvPr id="17" name="TextBox 16">
                <a:extLst>
                  <a:ext uri="{FF2B5EF4-FFF2-40B4-BE49-F238E27FC236}">
                    <a16:creationId xmlns:a16="http://schemas.microsoft.com/office/drawing/2014/main" id="{8B7D2962-CCE4-80DD-6E15-56E208128E05}"/>
                  </a:ext>
                </a:extLst>
              </p:cNvPr>
              <p:cNvSpPr txBox="1">
                <a:spLocks noRot="1" noChangeAspect="1" noMove="1" noResize="1" noEditPoints="1" noAdjustHandles="1" noChangeArrowheads="1" noChangeShapeType="1" noTextEdit="1"/>
              </p:cNvSpPr>
              <p:nvPr/>
            </p:nvSpPr>
            <p:spPr>
              <a:xfrm>
                <a:off x="7244910" y="5328041"/>
                <a:ext cx="1808515" cy="898964"/>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3DBF4C9-5907-7F40-BC2F-8B1BF7A81C24}"/>
                  </a:ext>
                </a:extLst>
              </p:cNvPr>
              <p:cNvSpPr txBox="1"/>
              <p:nvPr/>
            </p:nvSpPr>
            <p:spPr>
              <a:xfrm>
                <a:off x="7922348" y="3332339"/>
                <a:ext cx="2358566" cy="5582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i="1" smtClean="0">
                              <a:latin typeface="Cambria Math" panose="02040503050406030204" pitchFamily="18" charset="0"/>
                            </a:rPr>
                          </m:ctrlPr>
                        </m:sSubPr>
                        <m:e>
                          <m:r>
                            <a:rPr lang="en-US" altLang="ko-KR" sz="2800" i="1">
                              <a:latin typeface="Cambria Math" panose="02040503050406030204" pitchFamily="18" charset="0"/>
                            </a:rPr>
                            <m:t>𝜔</m:t>
                          </m:r>
                        </m:e>
                        <m:sub>
                          <m:r>
                            <m:rPr>
                              <m:sty m:val="p"/>
                            </m:rPr>
                            <a:rPr lang="en-US" altLang="ko-KR" sz="2800">
                              <a:latin typeface="Cambria Math" panose="02040503050406030204" pitchFamily="18" charset="0"/>
                            </a:rPr>
                            <m:t>d</m:t>
                          </m:r>
                        </m:sub>
                      </m:sSub>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a:rPr lang="en-US" altLang="ko-KR" sz="2800" b="0" i="1" smtClean="0">
                              <a:latin typeface="Cambria Math" panose="02040503050406030204" pitchFamily="18" charset="0"/>
                            </a:rPr>
                            <m:t>𝑠</m:t>
                          </m:r>
                        </m:sub>
                      </m:sSub>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a:rPr lang="en-US" altLang="ko-KR" sz="2800" b="0" i="1" smtClean="0">
                              <a:latin typeface="Cambria Math" panose="02040503050406030204" pitchFamily="18" charset="0"/>
                            </a:rPr>
                            <m:t>𝑔</m:t>
                          </m:r>
                        </m:sub>
                      </m:sSub>
                    </m:oMath>
                  </m:oMathPara>
                </a14:m>
                <a:endParaRPr lang="ko-KR" altLang="en-US" sz="2800" dirty="0"/>
              </a:p>
            </p:txBody>
          </p:sp>
        </mc:Choice>
        <mc:Fallback xmlns="">
          <p:sp>
            <p:nvSpPr>
              <p:cNvPr id="18" name="TextBox 17">
                <a:extLst>
                  <a:ext uri="{FF2B5EF4-FFF2-40B4-BE49-F238E27FC236}">
                    <a16:creationId xmlns:a16="http://schemas.microsoft.com/office/drawing/2014/main" id="{43DBF4C9-5907-7F40-BC2F-8B1BF7A81C24}"/>
                  </a:ext>
                </a:extLst>
              </p:cNvPr>
              <p:cNvSpPr txBox="1">
                <a:spLocks noRot="1" noChangeAspect="1" noMove="1" noResize="1" noEditPoints="1" noAdjustHandles="1" noChangeArrowheads="1" noChangeShapeType="1" noTextEdit="1"/>
              </p:cNvSpPr>
              <p:nvPr/>
            </p:nvSpPr>
            <p:spPr>
              <a:xfrm>
                <a:off x="7922348" y="3332339"/>
                <a:ext cx="2358566" cy="558230"/>
              </a:xfrm>
              <a:prstGeom prst="rect">
                <a:avLst/>
              </a:prstGeom>
              <a:blipFill>
                <a:blip r:embed="rId10"/>
                <a:stretch>
                  <a:fillRect/>
                </a:stretch>
              </a:blipFill>
            </p:spPr>
            <p:txBody>
              <a:bodyPr/>
              <a:lstStyle/>
              <a:p>
                <a:r>
                  <a:rPr lang="ko-KR" altLang="en-US">
                    <a:noFill/>
                  </a:rPr>
                  <a:t> </a:t>
                </a:r>
              </a:p>
            </p:txBody>
          </p:sp>
        </mc:Fallback>
      </mc:AlternateContent>
      <p:sp>
        <p:nvSpPr>
          <p:cNvPr id="19" name="TextBox 18">
            <a:extLst>
              <a:ext uri="{FF2B5EF4-FFF2-40B4-BE49-F238E27FC236}">
                <a16:creationId xmlns:a16="http://schemas.microsoft.com/office/drawing/2014/main" id="{8756A319-6236-5E03-D229-7DD717EF01BE}"/>
              </a:ext>
            </a:extLst>
          </p:cNvPr>
          <p:cNvSpPr txBox="1"/>
          <p:nvPr/>
        </p:nvSpPr>
        <p:spPr>
          <a:xfrm>
            <a:off x="5883191" y="3165071"/>
            <a:ext cx="2152106" cy="830997"/>
          </a:xfrm>
          <a:prstGeom prst="rect">
            <a:avLst/>
          </a:prstGeom>
          <a:noFill/>
        </p:spPr>
        <p:txBody>
          <a:bodyPr wrap="square">
            <a:spAutoFit/>
          </a:bodyPr>
          <a:lstStyle/>
          <a:p>
            <a:pPr algn="ctr"/>
            <a:r>
              <a:rPr lang="en-US" altLang="ko-KR" sz="2400" dirty="0"/>
              <a:t>Heterodyne frequency </a:t>
            </a:r>
            <a:endParaRPr lang="ko-KR" altLang="en-US" sz="2400"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7E20F23-29D9-D690-D086-42FFBEE28AA5}"/>
                  </a:ext>
                </a:extLst>
              </p:cNvPr>
              <p:cNvSpPr txBox="1"/>
              <p:nvPr/>
            </p:nvSpPr>
            <p:spPr>
              <a:xfrm>
                <a:off x="1752828" y="1279160"/>
                <a:ext cx="2216726"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800" b="0" i="1" smtClean="0">
                              <a:solidFill>
                                <a:prstClr val="black"/>
                              </a:solidFill>
                              <a:latin typeface="Cambria Math" panose="02040503050406030204" pitchFamily="18" charset="0"/>
                            </a:rPr>
                          </m:ctrlPr>
                        </m:funcPr>
                        <m:fName>
                          <m:r>
                            <m:rPr>
                              <m:sty m:val="p"/>
                            </m:rPr>
                            <a:rPr lang="en-US" altLang="ko-KR" sz="2800" b="0" i="0" smtClean="0">
                              <a:solidFill>
                                <a:prstClr val="black"/>
                              </a:solidFill>
                              <a:latin typeface="Cambria Math" panose="02040503050406030204" pitchFamily="18" charset="0"/>
                            </a:rPr>
                            <m:t>cos</m:t>
                          </m:r>
                        </m:fName>
                        <m:e>
                          <m:d>
                            <m:dPr>
                              <m:ctrlPr>
                                <a:rPr lang="en-US" altLang="ko-KR" sz="2800" i="1">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𝐴</m:t>
                              </m:r>
                              <m:r>
                                <a:rPr lang="en-US" altLang="ko-KR" sz="2800" b="0" i="1" smtClean="0">
                                  <a:solidFill>
                                    <a:prstClr val="black"/>
                                  </a:solidFill>
                                  <a:latin typeface="Cambria Math" panose="02040503050406030204" pitchFamily="18" charset="0"/>
                                </a:rPr>
                                <m:t>−</m:t>
                              </m:r>
                              <m:r>
                                <a:rPr lang="en-US" altLang="ko-KR" sz="2800" i="1">
                                  <a:solidFill>
                                    <a:prstClr val="black"/>
                                  </a:solidFill>
                                  <a:latin typeface="Cambria Math" panose="02040503050406030204" pitchFamily="18" charset="0"/>
                                </a:rPr>
                                <m:t>𝐵</m:t>
                              </m:r>
                            </m:e>
                          </m:d>
                        </m:e>
                      </m:func>
                    </m:oMath>
                  </m:oMathPara>
                </a14:m>
                <a:endParaRPr lang="ko-KR" altLang="en-US" sz="2800" dirty="0"/>
              </a:p>
            </p:txBody>
          </p:sp>
        </mc:Choice>
        <mc:Fallback xmlns="">
          <p:sp>
            <p:nvSpPr>
              <p:cNvPr id="23" name="TextBox 22">
                <a:extLst>
                  <a:ext uri="{FF2B5EF4-FFF2-40B4-BE49-F238E27FC236}">
                    <a16:creationId xmlns:a16="http://schemas.microsoft.com/office/drawing/2014/main" id="{97E20F23-29D9-D690-D086-42FFBEE28AA5}"/>
                  </a:ext>
                </a:extLst>
              </p:cNvPr>
              <p:cNvSpPr txBox="1">
                <a:spLocks noRot="1" noChangeAspect="1" noMove="1" noResize="1" noEditPoints="1" noAdjustHandles="1" noChangeArrowheads="1" noChangeShapeType="1" noTextEdit="1"/>
              </p:cNvSpPr>
              <p:nvPr/>
            </p:nvSpPr>
            <p:spPr>
              <a:xfrm>
                <a:off x="1752828" y="1279160"/>
                <a:ext cx="2216726" cy="523220"/>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824575C-07CD-953B-2A6F-97802C37AA56}"/>
                  </a:ext>
                </a:extLst>
              </p:cNvPr>
              <p:cNvSpPr txBox="1"/>
              <p:nvPr/>
            </p:nvSpPr>
            <p:spPr>
              <a:xfrm>
                <a:off x="4988488" y="2022893"/>
                <a:ext cx="6093618" cy="7371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800" i="1" smtClean="0">
                              <a:solidFill>
                                <a:schemeClr val="tx1"/>
                              </a:solidFill>
                              <a:latin typeface="Cambria Math" panose="02040503050406030204" pitchFamily="18" charset="0"/>
                            </a:rPr>
                          </m:ctrlPr>
                        </m:funcPr>
                        <m:fName>
                          <m:r>
                            <m:rPr>
                              <m:sty m:val="p"/>
                            </m:rPr>
                            <a:rPr lang="en-US" altLang="ko-KR" sz="2800" b="0" i="0" smtClean="0">
                              <a:solidFill>
                                <a:schemeClr val="tx1"/>
                              </a:solidFill>
                              <a:latin typeface="Cambria Math" panose="02040503050406030204" pitchFamily="18" charset="0"/>
                            </a:rPr>
                            <m:t>cos</m:t>
                          </m:r>
                        </m:fName>
                        <m:e>
                          <m:d>
                            <m:dPr>
                              <m:ctrlPr>
                                <a:rPr lang="en-US" altLang="ko-KR" sz="2800" i="1">
                                  <a:solidFill>
                                    <a:schemeClr val="tx1"/>
                                  </a:solidFill>
                                  <a:latin typeface="Cambria Math" panose="02040503050406030204" pitchFamily="18" charset="0"/>
                                </a:rPr>
                              </m:ctrlPr>
                            </m:dPr>
                            <m:e>
                              <m:d>
                                <m:dPr>
                                  <m:ctrlPr>
                                    <a:rPr lang="en-US" altLang="ko-KR" sz="2800" i="1" smtClean="0">
                                      <a:solidFill>
                                        <a:schemeClr val="tx1"/>
                                      </a:solidFill>
                                      <a:latin typeface="Cambria Math" panose="02040503050406030204" pitchFamily="18" charset="0"/>
                                    </a:rPr>
                                  </m:ctrlPr>
                                </m:dPr>
                                <m:e>
                                  <m:sSub>
                                    <m:sSubPr>
                                      <m:ctrlPr>
                                        <a:rPr lang="en-US" altLang="ko-KR" sz="2800" i="1">
                                          <a:latin typeface="Cambria Math" panose="02040503050406030204" pitchFamily="18" charset="0"/>
                                        </a:rPr>
                                      </m:ctrlPr>
                                    </m:sSubPr>
                                    <m:e>
                                      <m:r>
                                        <a:rPr lang="en-US" altLang="ko-KR" sz="2800" i="1">
                                          <a:latin typeface="Cambria Math" panose="02040503050406030204" pitchFamily="18" charset="0"/>
                                        </a:rPr>
                                        <m:t>𝜔</m:t>
                                      </m:r>
                                    </m:e>
                                    <m:sub>
                                      <m:r>
                                        <a:rPr lang="en-US" altLang="ko-KR" sz="2800" i="1">
                                          <a:latin typeface="Cambria Math" panose="02040503050406030204" pitchFamily="18" charset="0"/>
                                        </a:rPr>
                                        <m:t>𝑠</m:t>
                                      </m:r>
                                    </m:sub>
                                  </m:sSub>
                                  <m:r>
                                    <a:rPr lang="en-US" altLang="ko-KR" sz="2800" i="1">
                                      <a:latin typeface="Cambria Math" panose="02040503050406030204" pitchFamily="18" charset="0"/>
                                    </a:rPr>
                                    <m:t>−</m:t>
                                  </m:r>
                                  <m:sSub>
                                    <m:sSubPr>
                                      <m:ctrlPr>
                                        <a:rPr lang="en-US" altLang="ko-KR" sz="2800" i="1">
                                          <a:latin typeface="Cambria Math" panose="02040503050406030204" pitchFamily="18" charset="0"/>
                                        </a:rPr>
                                      </m:ctrlPr>
                                    </m:sSubPr>
                                    <m:e>
                                      <m:r>
                                        <a:rPr lang="en-US" altLang="ko-KR" sz="2800" i="1">
                                          <a:latin typeface="Cambria Math" panose="02040503050406030204" pitchFamily="18" charset="0"/>
                                        </a:rPr>
                                        <m:t>𝜔</m:t>
                                      </m:r>
                                    </m:e>
                                    <m:sub>
                                      <m:r>
                                        <a:rPr lang="en-US" altLang="ko-KR" sz="2800" i="1">
                                          <a:latin typeface="Cambria Math" panose="02040503050406030204" pitchFamily="18" charset="0"/>
                                        </a:rPr>
                                        <m:t>𝑔</m:t>
                                      </m:r>
                                    </m:sub>
                                  </m:sSub>
                                </m:e>
                              </m:d>
                              <m:r>
                                <a:rPr lang="en-US" altLang="ko-KR" sz="2800" b="0" i="1" smtClean="0">
                                  <a:solidFill>
                                    <a:schemeClr val="tx1"/>
                                  </a:solidFill>
                                  <a:latin typeface="Cambria Math" panose="02040503050406030204" pitchFamily="18" charset="0"/>
                                </a:rPr>
                                <m:t>𝑡</m:t>
                              </m:r>
                              <m:r>
                                <a:rPr lang="en-US" altLang="ko-KR" sz="2800" b="0" i="1" smtClean="0">
                                  <a:solidFill>
                                    <a:schemeClr val="tx1"/>
                                  </a:solidFill>
                                  <a:latin typeface="Cambria Math" panose="02040503050406030204" pitchFamily="18" charset="0"/>
                                </a:rPr>
                                <m:t>+</m:t>
                              </m:r>
                              <m:r>
                                <a:rPr lang="en-US" altLang="ko-KR" sz="2800" b="0" i="1" smtClean="0">
                                  <a:solidFill>
                                    <a:schemeClr val="tx1"/>
                                  </a:solidFill>
                                  <a:latin typeface="Cambria Math" panose="02040503050406030204" pitchFamily="18" charset="0"/>
                                </a:rPr>
                                <m:t>𝜓</m:t>
                              </m:r>
                              <m:r>
                                <a:rPr lang="en-US" altLang="ko-KR" sz="2800" b="0" i="1" smtClean="0">
                                  <a:solidFill>
                                    <a:schemeClr val="tx1"/>
                                  </a:solidFill>
                                  <a:latin typeface="Cambria Math" panose="02040503050406030204" pitchFamily="18" charset="0"/>
                                </a:rPr>
                                <m:t>−</m:t>
                              </m:r>
                              <m:sSub>
                                <m:sSubPr>
                                  <m:ctrlPr>
                                    <a:rPr lang="en-US" altLang="ko-KR" sz="2800" i="1" smtClean="0">
                                      <a:solidFill>
                                        <a:schemeClr val="tx1"/>
                                      </a:solidFill>
                                      <a:latin typeface="Cambria Math" panose="02040503050406030204" pitchFamily="18" charset="0"/>
                                    </a:rPr>
                                  </m:ctrlPr>
                                </m:sSubPr>
                                <m:e>
                                  <m:r>
                                    <a:rPr lang="en-US" altLang="ko-KR" sz="2800" b="0" i="1" smtClean="0">
                                      <a:solidFill>
                                        <a:schemeClr val="tx1"/>
                                      </a:solidFill>
                                      <a:latin typeface="Cambria Math" panose="02040503050406030204" pitchFamily="18" charset="0"/>
                                    </a:rPr>
                                    <m:t>𝜔</m:t>
                                  </m:r>
                                </m:e>
                                <m:sub>
                                  <m:r>
                                    <a:rPr lang="en-US" altLang="ko-KR" sz="2800" b="0" i="1" smtClean="0">
                                      <a:solidFill>
                                        <a:schemeClr val="tx1"/>
                                      </a:solidFill>
                                      <a:latin typeface="Cambria Math" panose="02040503050406030204" pitchFamily="18" charset="0"/>
                                    </a:rPr>
                                    <m:t>𝑔</m:t>
                                  </m:r>
                                </m:sub>
                              </m:sSub>
                              <m:d>
                                <m:dPr>
                                  <m:begChr m:val="‖"/>
                                  <m:endChr m:val="‖"/>
                                  <m:ctrlPr>
                                    <a:rPr lang="en-US" altLang="ko-KR" sz="2800" i="1">
                                      <a:solidFill>
                                        <a:schemeClr val="tx1"/>
                                      </a:solidFill>
                                      <a:latin typeface="Cambria Math" panose="02040503050406030204" pitchFamily="18" charset="0"/>
                                    </a:rPr>
                                  </m:ctrlPr>
                                </m:dPr>
                                <m:e>
                                  <m:sSub>
                                    <m:sSubPr>
                                      <m:ctrlPr>
                                        <a:rPr lang="en-US" altLang="ko-KR" sz="2800" i="1">
                                          <a:solidFill>
                                            <a:schemeClr val="tx1"/>
                                          </a:solidFill>
                                          <a:latin typeface="Cambria Math" panose="02040503050406030204" pitchFamily="18" charset="0"/>
                                        </a:rPr>
                                      </m:ctrlPr>
                                    </m:sSubPr>
                                    <m:e>
                                      <m:acc>
                                        <m:accPr>
                                          <m:chr m:val="̅"/>
                                          <m:ctrlPr>
                                            <a:rPr lang="en-US" altLang="ko-KR" sz="2800" i="1">
                                              <a:solidFill>
                                                <a:schemeClr val="tx1"/>
                                              </a:solidFill>
                                              <a:latin typeface="Cambria Math" panose="02040503050406030204" pitchFamily="18" charset="0"/>
                                            </a:rPr>
                                          </m:ctrlPr>
                                        </m:accPr>
                                        <m:e>
                                          <m:r>
                                            <m:rPr>
                                              <m:sty m:val="p"/>
                                            </m:rPr>
                                            <a:rPr lang="en-US" altLang="ko-KR" sz="2800" b="0" i="1">
                                              <a:solidFill>
                                                <a:schemeClr val="tx1"/>
                                              </a:solidFill>
                                              <a:latin typeface="Cambria Math" panose="02040503050406030204" pitchFamily="18" charset="0"/>
                                            </a:rPr>
                                            <m:t>x</m:t>
                                          </m:r>
                                        </m:e>
                                      </m:acc>
                                    </m:e>
                                    <m:sub>
                                      <m:r>
                                        <a:rPr lang="en-US" altLang="ko-KR" sz="2800" b="0" i="1">
                                          <a:solidFill>
                                            <a:schemeClr val="tx1"/>
                                          </a:solidFill>
                                          <a:latin typeface="Cambria Math" panose="02040503050406030204" pitchFamily="18" charset="0"/>
                                        </a:rPr>
                                        <m:t>𝑡</m:t>
                                      </m:r>
                                    </m:sub>
                                  </m:sSub>
                                </m:e>
                              </m:d>
                            </m:e>
                          </m:d>
                        </m:e>
                      </m:func>
                    </m:oMath>
                  </m:oMathPara>
                </a14:m>
                <a:endParaRPr lang="ko-KR" altLang="en-US" sz="2800" dirty="0">
                  <a:solidFill>
                    <a:schemeClr val="tx1"/>
                  </a:solidFill>
                </a:endParaRPr>
              </a:p>
            </p:txBody>
          </p:sp>
        </mc:Choice>
        <mc:Fallback xmlns="">
          <p:sp>
            <p:nvSpPr>
              <p:cNvPr id="25" name="TextBox 24">
                <a:extLst>
                  <a:ext uri="{FF2B5EF4-FFF2-40B4-BE49-F238E27FC236}">
                    <a16:creationId xmlns:a16="http://schemas.microsoft.com/office/drawing/2014/main" id="{5824575C-07CD-953B-2A6F-97802C37AA56}"/>
                  </a:ext>
                </a:extLst>
              </p:cNvPr>
              <p:cNvSpPr txBox="1">
                <a:spLocks noRot="1" noChangeAspect="1" noMove="1" noResize="1" noEditPoints="1" noAdjustHandles="1" noChangeArrowheads="1" noChangeShapeType="1" noTextEdit="1"/>
              </p:cNvSpPr>
              <p:nvPr/>
            </p:nvSpPr>
            <p:spPr>
              <a:xfrm>
                <a:off x="4988488" y="2022893"/>
                <a:ext cx="6093618" cy="737189"/>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DC89BF1-1C6E-D49E-2F2B-9C557DB5D41E}"/>
                  </a:ext>
                </a:extLst>
              </p:cNvPr>
              <p:cNvSpPr txBox="1"/>
              <p:nvPr/>
            </p:nvSpPr>
            <p:spPr>
              <a:xfrm>
                <a:off x="6556552" y="1029976"/>
                <a:ext cx="3151730" cy="55823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ko-KR" sz="2800" b="0" i="1" smtClean="0">
                          <a:solidFill>
                            <a:prstClr val="black"/>
                          </a:solidFill>
                          <a:latin typeface="Cambria Math" panose="02040503050406030204" pitchFamily="18" charset="0"/>
                        </a:rPr>
                        <m:t>𝐵</m:t>
                      </m:r>
                      <m:r>
                        <a:rPr lang="en-US" altLang="ko-KR" sz="2800" b="0" i="1" smtClean="0">
                          <a:solidFill>
                            <a:prstClr val="black"/>
                          </a:solidFill>
                          <a:latin typeface="Cambria Math" panose="02040503050406030204" pitchFamily="18" charset="0"/>
                        </a:rPr>
                        <m:t>=</m:t>
                      </m:r>
                      <m:sSub>
                        <m:sSubPr>
                          <m:ctrlPr>
                            <a:rPr lang="en-US" altLang="ko-KR" sz="2800" i="1" smtClean="0">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i="1">
                              <a:solidFill>
                                <a:prstClr val="black"/>
                              </a:solidFill>
                              <a:latin typeface="Cambria Math" panose="02040503050406030204" pitchFamily="18" charset="0"/>
                            </a:rPr>
                            <m:t>𝑔</m:t>
                          </m:r>
                        </m:sub>
                      </m:sSub>
                      <m:d>
                        <m:dPr>
                          <m:ctrlPr>
                            <a:rPr lang="en-US" altLang="ko-KR" sz="2800" b="0" i="1" smtClean="0">
                              <a:solidFill>
                                <a:prstClr val="black"/>
                              </a:solidFill>
                              <a:latin typeface="Cambria Math" panose="02040503050406030204" pitchFamily="18" charset="0"/>
                            </a:rPr>
                          </m:ctrlPr>
                        </m:dPr>
                        <m:e>
                          <m:r>
                            <a:rPr lang="en-US" altLang="ko-KR" sz="2800" i="1">
                              <a:solidFill>
                                <a:prstClr val="black"/>
                              </a:solidFill>
                              <a:latin typeface="Cambria Math" panose="02040503050406030204" pitchFamily="18" charset="0"/>
                            </a:rPr>
                            <m:t>𝑡</m:t>
                          </m:r>
                          <m:r>
                            <a:rPr lang="en-US" altLang="ko-KR" sz="2800" i="1">
                              <a:solidFill>
                                <a:prstClr val="black"/>
                              </a:solidFill>
                              <a:latin typeface="Cambria Math" panose="02040503050406030204" pitchFamily="18" charset="0"/>
                            </a:rPr>
                            <m:t>−</m:t>
                          </m:r>
                          <m:d>
                            <m:dPr>
                              <m:begChr m:val="‖"/>
                              <m:endChr m:val="‖"/>
                              <m:ctrlPr>
                                <a:rPr lang="en-US" altLang="ko-KR" sz="2800" i="1" smtClean="0">
                                  <a:solidFill>
                                    <a:schemeClr val="tx1"/>
                                  </a:solidFill>
                                  <a:latin typeface="Cambria Math" panose="02040503050406030204" pitchFamily="18" charset="0"/>
                                </a:rPr>
                              </m:ctrlPr>
                            </m:dPr>
                            <m:e>
                              <m:sSub>
                                <m:sSubPr>
                                  <m:ctrlPr>
                                    <a:rPr lang="en-US" altLang="ko-KR" sz="2800" i="1">
                                      <a:solidFill>
                                        <a:schemeClr val="tx1"/>
                                      </a:solidFill>
                                      <a:latin typeface="Cambria Math" panose="02040503050406030204" pitchFamily="18" charset="0"/>
                                    </a:rPr>
                                  </m:ctrlPr>
                                </m:sSubPr>
                                <m:e>
                                  <m:acc>
                                    <m:accPr>
                                      <m:chr m:val="̅"/>
                                      <m:ctrlPr>
                                        <a:rPr lang="en-US" altLang="ko-KR" sz="2800" b="1" i="1">
                                          <a:solidFill>
                                            <a:schemeClr val="tx1"/>
                                          </a:solidFill>
                                          <a:latin typeface="Cambria Math" panose="02040503050406030204" pitchFamily="18" charset="0"/>
                                        </a:rPr>
                                      </m:ctrlPr>
                                    </m:accPr>
                                    <m:e>
                                      <m:r>
                                        <a:rPr lang="en-US" altLang="ko-KR" sz="2800" b="1">
                                          <a:solidFill>
                                            <a:schemeClr val="tx1"/>
                                          </a:solidFill>
                                          <a:latin typeface="Cambria Math" panose="02040503050406030204" pitchFamily="18" charset="0"/>
                                        </a:rPr>
                                        <m:t>𝐱</m:t>
                                      </m:r>
                                    </m:e>
                                  </m:acc>
                                </m:e>
                                <m:sub>
                                  <m:r>
                                    <a:rPr lang="en-US" altLang="ko-KR" sz="2800" i="1">
                                      <a:solidFill>
                                        <a:schemeClr val="tx1"/>
                                      </a:solidFill>
                                      <a:latin typeface="Cambria Math" panose="02040503050406030204" pitchFamily="18" charset="0"/>
                                    </a:rPr>
                                    <m:t>𝑡</m:t>
                                  </m:r>
                                </m:sub>
                              </m:sSub>
                            </m:e>
                          </m:d>
                        </m:e>
                      </m:d>
                    </m:oMath>
                  </m:oMathPara>
                </a14:m>
                <a:endParaRPr lang="ko-KR" altLang="en-US" sz="2800" dirty="0"/>
              </a:p>
            </p:txBody>
          </p:sp>
        </mc:Choice>
        <mc:Fallback xmlns="">
          <p:sp>
            <p:nvSpPr>
              <p:cNvPr id="26" name="TextBox 25">
                <a:extLst>
                  <a:ext uri="{FF2B5EF4-FFF2-40B4-BE49-F238E27FC236}">
                    <a16:creationId xmlns:a16="http://schemas.microsoft.com/office/drawing/2014/main" id="{0DC89BF1-1C6E-D49E-2F2B-9C557DB5D41E}"/>
                  </a:ext>
                </a:extLst>
              </p:cNvPr>
              <p:cNvSpPr txBox="1">
                <a:spLocks noRot="1" noChangeAspect="1" noMove="1" noResize="1" noEditPoints="1" noAdjustHandles="1" noChangeArrowheads="1" noChangeShapeType="1" noTextEdit="1"/>
              </p:cNvSpPr>
              <p:nvPr/>
            </p:nvSpPr>
            <p:spPr>
              <a:xfrm>
                <a:off x="6556552" y="1029976"/>
                <a:ext cx="3151730" cy="558230"/>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CE8D06-366B-1024-4A7A-8239934EAD04}"/>
                  </a:ext>
                </a:extLst>
              </p:cNvPr>
              <p:cNvSpPr txBox="1"/>
              <p:nvPr/>
            </p:nvSpPr>
            <p:spPr>
              <a:xfrm>
                <a:off x="6556552" y="477283"/>
                <a:ext cx="3151730" cy="52322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ko-KR" sz="2800" b="0" i="1" smtClean="0">
                          <a:solidFill>
                            <a:prstClr val="black"/>
                          </a:solidFill>
                          <a:latin typeface="Cambria Math" panose="02040503050406030204" pitchFamily="18" charset="0"/>
                        </a:rPr>
                        <m:t>𝐴</m:t>
                      </m:r>
                      <m:r>
                        <a:rPr lang="en-US" altLang="ko-KR" sz="2800" b="0" i="1" smtClean="0">
                          <a:solidFill>
                            <a:prstClr val="black"/>
                          </a:solidFill>
                          <a:latin typeface="Cambria Math" panose="02040503050406030204" pitchFamily="18" charset="0"/>
                        </a:rPr>
                        <m:t>=</m:t>
                      </m:r>
                      <m:sSub>
                        <m:sSubPr>
                          <m:ctrlPr>
                            <a:rPr lang="en-US" altLang="ko-KR" sz="2800" i="1">
                              <a:solidFill>
                                <a:prstClr val="black"/>
                              </a:solidFill>
                              <a:latin typeface="Cambria Math" panose="02040503050406030204" pitchFamily="18" charset="0"/>
                            </a:rPr>
                          </m:ctrlPr>
                        </m:sSubPr>
                        <m:e>
                          <m:r>
                            <a:rPr lang="en-US" altLang="ko-KR" sz="2800" i="1">
                              <a:solidFill>
                                <a:prstClr val="black"/>
                              </a:solidFill>
                              <a:latin typeface="Cambria Math" panose="02040503050406030204" pitchFamily="18" charset="0"/>
                            </a:rPr>
                            <m:t>𝜔</m:t>
                          </m:r>
                        </m:e>
                        <m:sub>
                          <m:r>
                            <a:rPr lang="en-US" altLang="ko-KR" sz="2800" i="1">
                              <a:solidFill>
                                <a:prstClr val="black"/>
                              </a:solidFill>
                              <a:latin typeface="Cambria Math" panose="02040503050406030204" pitchFamily="18" charset="0"/>
                            </a:rPr>
                            <m:t>𝑠</m:t>
                          </m:r>
                        </m:sub>
                      </m:sSub>
                      <m:r>
                        <a:rPr lang="en-US" altLang="ko-KR" sz="2800" i="1">
                          <a:solidFill>
                            <a:prstClr val="black"/>
                          </a:solidFill>
                          <a:latin typeface="Cambria Math" panose="02040503050406030204" pitchFamily="18" charset="0"/>
                        </a:rPr>
                        <m:t>𝑡</m:t>
                      </m:r>
                      <m:r>
                        <a:rPr lang="en-US" altLang="ko-KR" sz="2800" i="1">
                          <a:solidFill>
                            <a:prstClr val="black"/>
                          </a:solidFill>
                          <a:latin typeface="Cambria Math" panose="02040503050406030204" pitchFamily="18" charset="0"/>
                        </a:rPr>
                        <m:t>+</m:t>
                      </m:r>
                      <m:r>
                        <a:rPr lang="en-US" altLang="ko-KR" sz="2800" i="1">
                          <a:solidFill>
                            <a:prstClr val="black"/>
                          </a:solidFill>
                          <a:latin typeface="Cambria Math" panose="02040503050406030204" pitchFamily="18" charset="0"/>
                        </a:rPr>
                        <m:t>𝜓</m:t>
                      </m:r>
                    </m:oMath>
                  </m:oMathPara>
                </a14:m>
                <a:endParaRPr lang="ko-KR" altLang="en-US" sz="2800" dirty="0"/>
              </a:p>
            </p:txBody>
          </p:sp>
        </mc:Choice>
        <mc:Fallback xmlns="">
          <p:sp>
            <p:nvSpPr>
              <p:cNvPr id="27" name="TextBox 26">
                <a:extLst>
                  <a:ext uri="{FF2B5EF4-FFF2-40B4-BE49-F238E27FC236}">
                    <a16:creationId xmlns:a16="http://schemas.microsoft.com/office/drawing/2014/main" id="{00CE8D06-366B-1024-4A7A-8239934EAD04}"/>
                  </a:ext>
                </a:extLst>
              </p:cNvPr>
              <p:cNvSpPr txBox="1">
                <a:spLocks noRot="1" noChangeAspect="1" noMove="1" noResize="1" noEditPoints="1" noAdjustHandles="1" noChangeArrowheads="1" noChangeShapeType="1" noTextEdit="1"/>
              </p:cNvSpPr>
              <p:nvPr/>
            </p:nvSpPr>
            <p:spPr>
              <a:xfrm>
                <a:off x="6556552" y="477283"/>
                <a:ext cx="3151730" cy="523220"/>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EE4A6D3-3F46-D91E-97EA-699767ED61C7}"/>
                  </a:ext>
                </a:extLst>
              </p:cNvPr>
              <p:cNvSpPr txBox="1"/>
              <p:nvPr/>
            </p:nvSpPr>
            <p:spPr>
              <a:xfrm>
                <a:off x="1249336" y="4961898"/>
                <a:ext cx="3233187" cy="15454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altLang="ko-KR" sz="3600" b="1" i="1" smtClean="0">
                              <a:solidFill>
                                <a:schemeClr val="tx1"/>
                              </a:solidFill>
                              <a:latin typeface="Cambria Math" panose="02040503050406030204" pitchFamily="18" charset="0"/>
                            </a:rPr>
                          </m:ctrlPr>
                        </m:naryPr>
                        <m:sub/>
                        <m:sup/>
                        <m:e>
                          <m:r>
                            <a:rPr lang="en-US" altLang="ko-KR" sz="3600" b="1" i="1" smtClean="0">
                              <a:solidFill>
                                <a:schemeClr val="tx1"/>
                              </a:solidFill>
                              <a:latin typeface="Cambria Math" panose="02040503050406030204" pitchFamily="18" charset="0"/>
                            </a:rPr>
                            <m:t>           </m:t>
                          </m:r>
                        </m:e>
                      </m:nary>
                      <m:r>
                        <a:rPr lang="en-US" altLang="ko-KR" sz="3600" b="1" i="1" smtClean="0">
                          <a:solidFill>
                            <a:schemeClr val="tx1"/>
                          </a:solidFill>
                          <a:latin typeface="Cambria Math" panose="02040503050406030204" pitchFamily="18" charset="0"/>
                        </a:rPr>
                        <m:t>= </m:t>
                      </m:r>
                    </m:oMath>
                  </m:oMathPara>
                </a14:m>
                <a:endParaRPr lang="ko-KR" altLang="en-US" sz="3600" b="1" dirty="0">
                  <a:solidFill>
                    <a:schemeClr val="tx1"/>
                  </a:solidFill>
                  <a:latin typeface="Roboto" panose="02000000000000000000" pitchFamily="2" charset="0"/>
                </a:endParaRPr>
              </a:p>
            </p:txBody>
          </p:sp>
        </mc:Choice>
        <mc:Fallback xmlns="">
          <p:sp>
            <p:nvSpPr>
              <p:cNvPr id="11" name="TextBox 10">
                <a:extLst>
                  <a:ext uri="{FF2B5EF4-FFF2-40B4-BE49-F238E27FC236}">
                    <a16:creationId xmlns:a16="http://schemas.microsoft.com/office/drawing/2014/main" id="{DEE4A6D3-3F46-D91E-97EA-699767ED61C7}"/>
                  </a:ext>
                </a:extLst>
              </p:cNvPr>
              <p:cNvSpPr txBox="1">
                <a:spLocks noRot="1" noChangeAspect="1" noMove="1" noResize="1" noEditPoints="1" noAdjustHandles="1" noChangeArrowheads="1" noChangeShapeType="1" noTextEdit="1"/>
              </p:cNvSpPr>
              <p:nvPr/>
            </p:nvSpPr>
            <p:spPr>
              <a:xfrm>
                <a:off x="1249336" y="4961898"/>
                <a:ext cx="3233187" cy="1545423"/>
              </a:xfrm>
              <a:prstGeom prst="rect">
                <a:avLst/>
              </a:prstGeom>
              <a:blipFill>
                <a:blip r:embed="rId15"/>
                <a:stretch>
                  <a:fillRect/>
                </a:stretch>
              </a:blipFill>
            </p:spPr>
            <p:txBody>
              <a:bodyPr/>
              <a:lstStyle/>
              <a:p>
                <a:r>
                  <a:rPr lang="ko-KR" altLang="en-US">
                    <a:noFill/>
                  </a:rPr>
                  <a:t> </a:t>
                </a:r>
              </a:p>
            </p:txBody>
          </p:sp>
        </mc:Fallback>
      </mc:AlternateContent>
      <p:graphicFrame>
        <p:nvGraphicFramePr>
          <p:cNvPr id="12" name="차트 11">
            <a:extLst>
              <a:ext uri="{FF2B5EF4-FFF2-40B4-BE49-F238E27FC236}">
                <a16:creationId xmlns:a16="http://schemas.microsoft.com/office/drawing/2014/main" id="{E4DBACD5-FBED-29BC-69BF-0F8DA2006CAB}"/>
              </a:ext>
            </a:extLst>
          </p:cNvPr>
          <p:cNvGraphicFramePr>
            <a:graphicFrameLocks/>
          </p:cNvGraphicFramePr>
          <p:nvPr>
            <p:extLst>
              <p:ext uri="{D42A27DB-BD31-4B8C-83A1-F6EECF244321}">
                <p14:modId xmlns:p14="http://schemas.microsoft.com/office/powerpoint/2010/main" val="4140142147"/>
              </p:ext>
            </p:extLst>
          </p:nvPr>
        </p:nvGraphicFramePr>
        <p:xfrm>
          <a:off x="2248986" y="5164121"/>
          <a:ext cx="1087929" cy="1140975"/>
        </p:xfrm>
        <a:graphic>
          <a:graphicData uri="http://schemas.openxmlformats.org/drawingml/2006/chart">
            <c:chart xmlns:c="http://schemas.openxmlformats.org/drawingml/2006/chart" xmlns:r="http://schemas.openxmlformats.org/officeDocument/2006/relationships" r:id="rId16"/>
          </a:graphicData>
        </a:graphic>
      </p:graphicFrame>
      <p:sp>
        <p:nvSpPr>
          <p:cNvPr id="13" name="직사각형 12">
            <a:extLst>
              <a:ext uri="{FF2B5EF4-FFF2-40B4-BE49-F238E27FC236}">
                <a16:creationId xmlns:a16="http://schemas.microsoft.com/office/drawing/2014/main" id="{23DFCD9F-EF65-2D4B-5E37-CF2FE3FA4814}"/>
              </a:ext>
            </a:extLst>
          </p:cNvPr>
          <p:cNvSpPr/>
          <p:nvPr/>
        </p:nvSpPr>
        <p:spPr>
          <a:xfrm>
            <a:off x="5484029" y="1938001"/>
            <a:ext cx="5060507" cy="97843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15" name="TextBox 14">
            <a:extLst>
              <a:ext uri="{FF2B5EF4-FFF2-40B4-BE49-F238E27FC236}">
                <a16:creationId xmlns:a16="http://schemas.microsoft.com/office/drawing/2014/main" id="{3F355E7E-F468-3963-3375-FEBA53525D4E}"/>
              </a:ext>
            </a:extLst>
          </p:cNvPr>
          <p:cNvSpPr txBox="1"/>
          <p:nvPr/>
        </p:nvSpPr>
        <p:spPr>
          <a:xfrm>
            <a:off x="3943186" y="5371610"/>
            <a:ext cx="588243" cy="584775"/>
          </a:xfrm>
          <a:prstGeom prst="rect">
            <a:avLst/>
          </a:prstGeom>
          <a:noFill/>
        </p:spPr>
        <p:txBody>
          <a:bodyPr wrap="square" rtlCol="0">
            <a:spAutoFit/>
          </a:bodyPr>
          <a:lstStyle/>
          <a:p>
            <a:r>
              <a:rPr lang="en-US" altLang="ko-KR" sz="3200" dirty="0"/>
              <a:t>?</a:t>
            </a:r>
            <a:endParaRPr lang="ko-KR" altLang="en-US" sz="3200" dirty="0"/>
          </a:p>
        </p:txBody>
      </p:sp>
      <p:cxnSp>
        <p:nvCxnSpPr>
          <p:cNvPr id="30" name="직선 화살표 연결선 29">
            <a:extLst>
              <a:ext uri="{FF2B5EF4-FFF2-40B4-BE49-F238E27FC236}">
                <a16:creationId xmlns:a16="http://schemas.microsoft.com/office/drawing/2014/main" id="{D84054D5-7043-C826-DC33-3185A1DCAF47}"/>
              </a:ext>
            </a:extLst>
          </p:cNvPr>
          <p:cNvCxnSpPr>
            <a:cxnSpLocks/>
            <a:stCxn id="13" idx="1"/>
          </p:cNvCxnSpPr>
          <p:nvPr/>
        </p:nvCxnSpPr>
        <p:spPr>
          <a:xfrm flipH="1">
            <a:off x="2392680" y="2427216"/>
            <a:ext cx="3091349" cy="4892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3042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5" grpId="0"/>
      <p:bldP spid="26" grpId="0"/>
      <p:bldP spid="27" grpId="0"/>
      <p:bldP spid="11" grpId="0"/>
      <p:bldGraphic spid="12" grpId="0">
        <p:bldAsOne/>
      </p:bldGraphic>
      <p:bldP spid="13"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3F46237-770D-7C60-6120-5EC3D0A7A9DC}"/>
              </a:ext>
            </a:extLst>
          </p:cNvPr>
          <p:cNvSpPr>
            <a:spLocks noGrp="1"/>
          </p:cNvSpPr>
          <p:nvPr>
            <p:ph type="title"/>
          </p:nvPr>
        </p:nvSpPr>
        <p:spPr/>
        <p:txBody>
          <a:bodyPr/>
          <a:lstStyle/>
          <a:p>
            <a:r>
              <a:rPr lang="en-US" altLang="ko-KR" dirty="0"/>
              <a:t>D-</a:t>
            </a:r>
            <a:r>
              <a:rPr lang="en-US" altLang="ko-KR" dirty="0" err="1"/>
              <a:t>ToF</a:t>
            </a:r>
            <a:r>
              <a:rPr lang="en-US" altLang="ko-KR" dirty="0"/>
              <a:t> Measurement – Static Object</a:t>
            </a:r>
            <a:endParaRPr lang="ko-KR" altLang="en-US" dirty="0"/>
          </a:p>
        </p:txBody>
      </p:sp>
      <p:sp>
        <p:nvSpPr>
          <p:cNvPr id="4" name="슬라이드 번호 개체 틀 3">
            <a:extLst>
              <a:ext uri="{FF2B5EF4-FFF2-40B4-BE49-F238E27FC236}">
                <a16:creationId xmlns:a16="http://schemas.microsoft.com/office/drawing/2014/main" id="{5F725BF5-AB84-9B45-E5FE-7E07D646BEA0}"/>
              </a:ext>
            </a:extLst>
          </p:cNvPr>
          <p:cNvSpPr>
            <a:spLocks noGrp="1"/>
          </p:cNvSpPr>
          <p:nvPr>
            <p:ph type="sldNum" sz="quarter" idx="12"/>
          </p:nvPr>
        </p:nvSpPr>
        <p:spPr/>
        <p:txBody>
          <a:bodyPr/>
          <a:lstStyle/>
          <a:p>
            <a:fld id="{8DF240CA-39A6-8942-A819-E48F9D8A9D50}" type="slidenum">
              <a:rPr lang="en-KR" smtClean="0"/>
              <a:pPr/>
              <a:t>20</a:t>
            </a:fld>
            <a:endParaRPr lang="en-KR"/>
          </a:p>
        </p:txBody>
      </p:sp>
      <p:cxnSp>
        <p:nvCxnSpPr>
          <p:cNvPr id="5" name="직선 화살표 연결선 4">
            <a:extLst>
              <a:ext uri="{FF2B5EF4-FFF2-40B4-BE49-F238E27FC236}">
                <a16:creationId xmlns:a16="http://schemas.microsoft.com/office/drawing/2014/main" id="{0247C673-308A-29DB-CBD7-A7DFFEAF39E3}"/>
              </a:ext>
            </a:extLst>
          </p:cNvPr>
          <p:cNvCxnSpPr>
            <a:cxnSpLocks/>
          </p:cNvCxnSpPr>
          <p:nvPr/>
        </p:nvCxnSpPr>
        <p:spPr>
          <a:xfrm>
            <a:off x="870487" y="3671938"/>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직선 화살표 연결선 5">
            <a:extLst>
              <a:ext uri="{FF2B5EF4-FFF2-40B4-BE49-F238E27FC236}">
                <a16:creationId xmlns:a16="http://schemas.microsoft.com/office/drawing/2014/main" id="{0BFB842B-B3CC-F46C-DB1A-F74DF7F0BFB1}"/>
              </a:ext>
            </a:extLst>
          </p:cNvPr>
          <p:cNvCxnSpPr>
            <a:cxnSpLocks/>
          </p:cNvCxnSpPr>
          <p:nvPr/>
        </p:nvCxnSpPr>
        <p:spPr>
          <a:xfrm flipV="1">
            <a:off x="942582" y="1471669"/>
            <a:ext cx="0" cy="442906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차트 9">
            <a:extLst>
              <a:ext uri="{FF2B5EF4-FFF2-40B4-BE49-F238E27FC236}">
                <a16:creationId xmlns:a16="http://schemas.microsoft.com/office/drawing/2014/main" id="{1C123034-8F58-5DFF-DFD8-18D382C84F91}"/>
              </a:ext>
            </a:extLst>
          </p:cNvPr>
          <p:cNvGraphicFramePr>
            <a:graphicFrameLocks/>
          </p:cNvGraphicFramePr>
          <p:nvPr>
            <p:extLst>
              <p:ext uri="{D42A27DB-BD31-4B8C-83A1-F6EECF244321}">
                <p14:modId xmlns:p14="http://schemas.microsoft.com/office/powerpoint/2010/main" val="1823228565"/>
              </p:ext>
            </p:extLst>
          </p:nvPr>
        </p:nvGraphicFramePr>
        <p:xfrm>
          <a:off x="829259" y="1571679"/>
          <a:ext cx="3630075" cy="4343342"/>
        </p:xfrm>
        <a:graphic>
          <a:graphicData uri="http://schemas.openxmlformats.org/drawingml/2006/chart">
            <c:chart xmlns:c="http://schemas.openxmlformats.org/drawingml/2006/chart" xmlns:r="http://schemas.openxmlformats.org/officeDocument/2006/relationships" r:id="rId4"/>
          </a:graphicData>
        </a:graphic>
      </p:graphicFrame>
      <p:pic>
        <p:nvPicPr>
          <p:cNvPr id="13" name="그림 12" descr="동물 피규어, 조각상, 예술, 흑백이(가) 표시된 사진&#10;&#10;자동 생성된 설명">
            <a:extLst>
              <a:ext uri="{FF2B5EF4-FFF2-40B4-BE49-F238E27FC236}">
                <a16:creationId xmlns:a16="http://schemas.microsoft.com/office/drawing/2014/main" id="{E5527EC1-77D8-3E72-91B0-BECD515F6C3A}"/>
              </a:ext>
            </a:extLst>
          </p:cNvPr>
          <p:cNvPicPr>
            <a:picLocks noChangeAspect="1"/>
          </p:cNvPicPr>
          <p:nvPr/>
        </p:nvPicPr>
        <p:blipFill>
          <a:blip r:embed="rId5">
            <a:duotone>
              <a:prstClr val="black"/>
              <a:schemeClr val="bg2">
                <a:lumMod val="90000"/>
                <a:tint val="45000"/>
                <a:satMod val="400000"/>
              </a:schemeClr>
            </a:duotone>
          </a:blip>
          <a:stretch>
            <a:fillRect/>
          </a:stretch>
        </p:blipFill>
        <p:spPr>
          <a:xfrm>
            <a:off x="9135131" y="2608326"/>
            <a:ext cx="2743200" cy="2127223"/>
          </a:xfrm>
          <a:prstGeom prst="rect">
            <a:avLst/>
          </a:prstGeom>
        </p:spPr>
      </p:pic>
      <p:pic>
        <p:nvPicPr>
          <p:cNvPr id="14" name="Picture 2" descr="Red Led Icon On White Background Led Sign Light Emitting Diode Flat Style  Led Stock Illustration - Download Image Now - iStock">
            <a:extLst>
              <a:ext uri="{FF2B5EF4-FFF2-40B4-BE49-F238E27FC236}">
                <a16:creationId xmlns:a16="http://schemas.microsoft.com/office/drawing/2014/main" id="{D8D38474-F000-91A3-5AE1-2B8594D477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4951" y="1922414"/>
            <a:ext cx="1327151" cy="172456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ree Camera Clipart Transparent Background, Download Free Camera Clipart  Transparent Background png images, Free ClipArts on Clipart Library">
            <a:extLst>
              <a:ext uri="{FF2B5EF4-FFF2-40B4-BE49-F238E27FC236}">
                <a16:creationId xmlns:a16="http://schemas.microsoft.com/office/drawing/2014/main" id="{4A5FD5AD-C3B7-AC25-DDAD-A923E30F94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3713" y="3833202"/>
            <a:ext cx="2058075" cy="1569582"/>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직선 화살표 연결선 15">
            <a:extLst>
              <a:ext uri="{FF2B5EF4-FFF2-40B4-BE49-F238E27FC236}">
                <a16:creationId xmlns:a16="http://schemas.microsoft.com/office/drawing/2014/main" id="{A06D324C-C3D6-0583-F33E-AD1E6CE45535}"/>
              </a:ext>
            </a:extLst>
          </p:cNvPr>
          <p:cNvCxnSpPr>
            <a:cxnSpLocks/>
          </p:cNvCxnSpPr>
          <p:nvPr/>
        </p:nvCxnSpPr>
        <p:spPr>
          <a:xfrm flipH="1">
            <a:off x="7732668" y="3657225"/>
            <a:ext cx="2039982" cy="960768"/>
          </a:xfrm>
          <a:prstGeom prst="straightConnector1">
            <a:avLst/>
          </a:prstGeom>
          <a:noFill/>
          <a:ln w="57150" cap="flat" cmpd="sng" algn="ctr">
            <a:solidFill>
              <a:schemeClr val="accent1"/>
            </a:solidFill>
            <a:prstDash val="solid"/>
            <a:miter lim="800000"/>
            <a:tailEnd type="triangle"/>
          </a:ln>
          <a:effectLst/>
        </p:spPr>
      </p:cxnSp>
      <p:cxnSp>
        <p:nvCxnSpPr>
          <p:cNvPr id="17" name="직선 화살표 연결선 16">
            <a:extLst>
              <a:ext uri="{FF2B5EF4-FFF2-40B4-BE49-F238E27FC236}">
                <a16:creationId xmlns:a16="http://schemas.microsoft.com/office/drawing/2014/main" id="{CC506417-42EE-CB30-EB1F-FDBD6D1EB627}"/>
              </a:ext>
            </a:extLst>
          </p:cNvPr>
          <p:cNvCxnSpPr>
            <a:cxnSpLocks/>
          </p:cNvCxnSpPr>
          <p:nvPr/>
        </p:nvCxnSpPr>
        <p:spPr>
          <a:xfrm>
            <a:off x="7502102" y="2885228"/>
            <a:ext cx="2270548" cy="771997"/>
          </a:xfrm>
          <a:prstGeom prst="straightConnector1">
            <a:avLst/>
          </a:prstGeom>
          <a:noFill/>
          <a:ln w="57150" cap="flat" cmpd="sng" algn="ctr">
            <a:solidFill>
              <a:schemeClr val="accent1"/>
            </a:solidFill>
            <a:prstDash val="solid"/>
            <a:miter lim="800000"/>
            <a:tailEnd type="triangle"/>
          </a:ln>
          <a:effectLst/>
        </p:spPr>
      </p:cxnSp>
      <p:cxnSp>
        <p:nvCxnSpPr>
          <p:cNvPr id="24" name="직선 연결선 23">
            <a:extLst>
              <a:ext uri="{FF2B5EF4-FFF2-40B4-BE49-F238E27FC236}">
                <a16:creationId xmlns:a16="http://schemas.microsoft.com/office/drawing/2014/main" id="{F312E11A-C439-25AB-BADC-418BD7899684}"/>
              </a:ext>
            </a:extLst>
          </p:cNvPr>
          <p:cNvCxnSpPr>
            <a:cxnSpLocks/>
          </p:cNvCxnSpPr>
          <p:nvPr/>
        </p:nvCxnSpPr>
        <p:spPr>
          <a:xfrm>
            <a:off x="4286250" y="2143125"/>
            <a:ext cx="0" cy="2943225"/>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FDC22A7-3958-66F6-D834-28927C90794A}"/>
                  </a:ext>
                </a:extLst>
              </p:cNvPr>
              <p:cNvSpPr txBox="1"/>
              <p:nvPr/>
            </p:nvSpPr>
            <p:spPr>
              <a:xfrm>
                <a:off x="480225" y="3429000"/>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26" name="TextBox 25">
                <a:extLst>
                  <a:ext uri="{FF2B5EF4-FFF2-40B4-BE49-F238E27FC236}">
                    <a16:creationId xmlns:a16="http://schemas.microsoft.com/office/drawing/2014/main" id="{7FDC22A7-3958-66F6-D834-28927C90794A}"/>
                  </a:ext>
                </a:extLst>
              </p:cNvPr>
              <p:cNvSpPr txBox="1">
                <a:spLocks noRot="1" noChangeAspect="1" noMove="1" noResize="1" noEditPoints="1" noAdjustHandles="1" noChangeArrowheads="1" noChangeShapeType="1" noTextEdit="1"/>
              </p:cNvSpPr>
              <p:nvPr/>
            </p:nvSpPr>
            <p:spPr>
              <a:xfrm>
                <a:off x="480225" y="3429000"/>
                <a:ext cx="325845" cy="553998"/>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BE1FA5A-6796-54F3-CF45-32DE6F9A18DB}"/>
                  </a:ext>
                </a:extLst>
              </p:cNvPr>
              <p:cNvSpPr txBox="1"/>
              <p:nvPr/>
            </p:nvSpPr>
            <p:spPr>
              <a:xfrm>
                <a:off x="4370465" y="3646980"/>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27" name="TextBox 26">
                <a:extLst>
                  <a:ext uri="{FF2B5EF4-FFF2-40B4-BE49-F238E27FC236}">
                    <a16:creationId xmlns:a16="http://schemas.microsoft.com/office/drawing/2014/main" id="{7BE1FA5A-6796-54F3-CF45-32DE6F9A18DB}"/>
                  </a:ext>
                </a:extLst>
              </p:cNvPr>
              <p:cNvSpPr txBox="1">
                <a:spLocks noRot="1" noChangeAspect="1" noMove="1" noResize="1" noEditPoints="1" noAdjustHandles="1" noChangeArrowheads="1" noChangeShapeType="1" noTextEdit="1"/>
              </p:cNvSpPr>
              <p:nvPr/>
            </p:nvSpPr>
            <p:spPr>
              <a:xfrm>
                <a:off x="4370465" y="3646980"/>
                <a:ext cx="350821" cy="553998"/>
              </a:xfrm>
              <a:prstGeom prst="rect">
                <a:avLst/>
              </a:prstGeom>
              <a:blipFill>
                <a:blip r:embed="rId11"/>
                <a:stretch>
                  <a:fillRect/>
                </a:stretch>
              </a:blipFill>
            </p:spPr>
            <p:txBody>
              <a:bodyPr/>
              <a:lstStyle/>
              <a:p>
                <a:r>
                  <a:rPr lang="ko-KR" altLang="en-US">
                    <a:noFill/>
                  </a:rPr>
                  <a:t> </a:t>
                </a:r>
              </a:p>
            </p:txBody>
          </p:sp>
        </mc:Fallback>
      </mc:AlternateContent>
      <p:cxnSp>
        <p:nvCxnSpPr>
          <p:cNvPr id="31" name="직선 연결선 30">
            <a:extLst>
              <a:ext uri="{FF2B5EF4-FFF2-40B4-BE49-F238E27FC236}">
                <a16:creationId xmlns:a16="http://schemas.microsoft.com/office/drawing/2014/main" id="{E7E660FB-52E1-D428-8008-0BB823C211B5}"/>
              </a:ext>
            </a:extLst>
          </p:cNvPr>
          <p:cNvCxnSpPr>
            <a:cxnSpLocks/>
          </p:cNvCxnSpPr>
          <p:nvPr/>
        </p:nvCxnSpPr>
        <p:spPr>
          <a:xfrm>
            <a:off x="942582" y="3671938"/>
            <a:ext cx="3943743" cy="0"/>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8F16911-9E99-098D-74AE-42A4EF523D1D}"/>
              </a:ext>
            </a:extLst>
          </p:cNvPr>
          <p:cNvSpPr txBox="1"/>
          <p:nvPr/>
        </p:nvSpPr>
        <p:spPr>
          <a:xfrm>
            <a:off x="9164320" y="2034123"/>
            <a:ext cx="2814987" cy="523220"/>
          </a:xfrm>
          <a:prstGeom prst="rect">
            <a:avLst/>
          </a:prstGeom>
          <a:noFill/>
        </p:spPr>
        <p:txBody>
          <a:bodyPr wrap="square">
            <a:spAutoFit/>
          </a:bodyPr>
          <a:lstStyle/>
          <a:p>
            <a:r>
              <a:rPr lang="en-US" altLang="ko-KR" sz="2800" b="1" dirty="0"/>
              <a:t>Static Object</a:t>
            </a:r>
            <a:endParaRPr lang="ko-KR" altLang="en-US" sz="2800" b="1" dirty="0"/>
          </a:p>
        </p:txBody>
      </p:sp>
      <p:sp>
        <p:nvSpPr>
          <p:cNvPr id="43" name="사각형: 둥근 모서리 42">
            <a:extLst>
              <a:ext uri="{FF2B5EF4-FFF2-40B4-BE49-F238E27FC236}">
                <a16:creationId xmlns:a16="http://schemas.microsoft.com/office/drawing/2014/main" id="{FC187A18-B9F0-38A9-5AF8-8D9505D31405}"/>
              </a:ext>
            </a:extLst>
          </p:cNvPr>
          <p:cNvSpPr/>
          <p:nvPr/>
        </p:nvSpPr>
        <p:spPr>
          <a:xfrm>
            <a:off x="5733713" y="1293033"/>
            <a:ext cx="6173806" cy="458723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2520F28-DD1F-890F-54D5-26E1DBF27ADA}"/>
                  </a:ext>
                </a:extLst>
              </p:cNvPr>
              <p:cNvSpPr txBox="1"/>
              <p:nvPr/>
            </p:nvSpPr>
            <p:spPr>
              <a:xfrm>
                <a:off x="1249336" y="4961898"/>
                <a:ext cx="3233187" cy="15454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altLang="ko-KR" sz="3600" b="1" i="1" smtClean="0">
                              <a:solidFill>
                                <a:schemeClr val="tx1"/>
                              </a:solidFill>
                              <a:latin typeface="Cambria Math" panose="02040503050406030204" pitchFamily="18" charset="0"/>
                            </a:rPr>
                          </m:ctrlPr>
                        </m:naryPr>
                        <m:sub/>
                        <m:sup/>
                        <m:e>
                          <m:r>
                            <a:rPr lang="en-US" altLang="ko-KR" sz="3600" b="1" i="1" smtClean="0">
                              <a:solidFill>
                                <a:schemeClr val="tx1"/>
                              </a:solidFill>
                              <a:latin typeface="Cambria Math" panose="02040503050406030204" pitchFamily="18" charset="0"/>
                            </a:rPr>
                            <m:t>           </m:t>
                          </m:r>
                        </m:e>
                      </m:nary>
                      <m:r>
                        <a:rPr lang="en-US" altLang="ko-KR" sz="3600" b="1" i="1" smtClean="0">
                          <a:solidFill>
                            <a:schemeClr val="tx1"/>
                          </a:solidFill>
                          <a:latin typeface="Cambria Math" panose="02040503050406030204" pitchFamily="18" charset="0"/>
                        </a:rPr>
                        <m:t>= </m:t>
                      </m:r>
                    </m:oMath>
                  </m:oMathPara>
                </a14:m>
                <a:endParaRPr lang="ko-KR" altLang="en-US" sz="3600" b="1" dirty="0">
                  <a:solidFill>
                    <a:schemeClr val="tx1"/>
                  </a:solidFill>
                  <a:latin typeface="Roboto" panose="02000000000000000000" pitchFamily="2" charset="0"/>
                </a:endParaRPr>
              </a:p>
            </p:txBody>
          </p:sp>
        </mc:Choice>
        <mc:Fallback xmlns="">
          <p:sp>
            <p:nvSpPr>
              <p:cNvPr id="11" name="TextBox 10">
                <a:extLst>
                  <a:ext uri="{FF2B5EF4-FFF2-40B4-BE49-F238E27FC236}">
                    <a16:creationId xmlns:a16="http://schemas.microsoft.com/office/drawing/2014/main" id="{42520F28-DD1F-890F-54D5-26E1DBF27ADA}"/>
                  </a:ext>
                </a:extLst>
              </p:cNvPr>
              <p:cNvSpPr txBox="1">
                <a:spLocks noRot="1" noChangeAspect="1" noMove="1" noResize="1" noEditPoints="1" noAdjustHandles="1" noChangeArrowheads="1" noChangeShapeType="1" noTextEdit="1"/>
              </p:cNvSpPr>
              <p:nvPr/>
            </p:nvSpPr>
            <p:spPr>
              <a:xfrm>
                <a:off x="1249336" y="4961898"/>
                <a:ext cx="3233187" cy="1545423"/>
              </a:xfrm>
              <a:prstGeom prst="rect">
                <a:avLst/>
              </a:prstGeom>
              <a:blipFill>
                <a:blip r:embed="rId12"/>
                <a:stretch>
                  <a:fillRect/>
                </a:stretch>
              </a:blipFill>
            </p:spPr>
            <p:txBody>
              <a:bodyPr/>
              <a:lstStyle/>
              <a:p>
                <a:r>
                  <a:rPr lang="ko-KR" altLang="en-US">
                    <a:noFill/>
                  </a:rPr>
                  <a:t> </a:t>
                </a:r>
              </a:p>
            </p:txBody>
          </p:sp>
        </mc:Fallback>
      </mc:AlternateContent>
      <p:graphicFrame>
        <p:nvGraphicFramePr>
          <p:cNvPr id="12" name="차트 11">
            <a:extLst>
              <a:ext uri="{FF2B5EF4-FFF2-40B4-BE49-F238E27FC236}">
                <a16:creationId xmlns:a16="http://schemas.microsoft.com/office/drawing/2014/main" id="{AAAFBF35-5E69-511D-98A5-154130A6F15B}"/>
              </a:ext>
            </a:extLst>
          </p:cNvPr>
          <p:cNvGraphicFramePr>
            <a:graphicFrameLocks/>
          </p:cNvGraphicFramePr>
          <p:nvPr>
            <p:extLst>
              <p:ext uri="{D42A27DB-BD31-4B8C-83A1-F6EECF244321}">
                <p14:modId xmlns:p14="http://schemas.microsoft.com/office/powerpoint/2010/main" val="401544486"/>
              </p:ext>
            </p:extLst>
          </p:nvPr>
        </p:nvGraphicFramePr>
        <p:xfrm>
          <a:off x="2248986" y="5164121"/>
          <a:ext cx="1087929" cy="1140975"/>
        </p:xfrm>
        <a:graphic>
          <a:graphicData uri="http://schemas.openxmlformats.org/drawingml/2006/chart">
            <c:chart xmlns:c="http://schemas.openxmlformats.org/drawingml/2006/chart" xmlns:r="http://schemas.openxmlformats.org/officeDocument/2006/relationships" r:id="rId13"/>
          </a:graphicData>
        </a:graphic>
      </p:graphicFrame>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E2C3B35-E48C-23A5-47F9-0656473EE389}"/>
                  </a:ext>
                </a:extLst>
              </p:cNvPr>
              <p:cNvSpPr txBox="1"/>
              <p:nvPr/>
            </p:nvSpPr>
            <p:spPr>
              <a:xfrm>
                <a:off x="3943186" y="5371610"/>
                <a:ext cx="588243"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3200" b="0" i="1" dirty="0" smtClean="0">
                          <a:latin typeface="Cambria Math" panose="02040503050406030204" pitchFamily="18" charset="0"/>
                        </a:rPr>
                        <m:t>0</m:t>
                      </m:r>
                    </m:oMath>
                  </m:oMathPara>
                </a14:m>
                <a:endParaRPr lang="ko-KR" altLang="en-US" sz="3200" dirty="0"/>
              </a:p>
            </p:txBody>
          </p:sp>
        </mc:Choice>
        <mc:Fallback xmlns="">
          <p:sp>
            <p:nvSpPr>
              <p:cNvPr id="18" name="TextBox 17">
                <a:extLst>
                  <a:ext uri="{FF2B5EF4-FFF2-40B4-BE49-F238E27FC236}">
                    <a16:creationId xmlns:a16="http://schemas.microsoft.com/office/drawing/2014/main" id="{DE2C3B35-E48C-23A5-47F9-0656473EE389}"/>
                  </a:ext>
                </a:extLst>
              </p:cNvPr>
              <p:cNvSpPr txBox="1">
                <a:spLocks noRot="1" noChangeAspect="1" noMove="1" noResize="1" noEditPoints="1" noAdjustHandles="1" noChangeArrowheads="1" noChangeShapeType="1" noTextEdit="1"/>
              </p:cNvSpPr>
              <p:nvPr/>
            </p:nvSpPr>
            <p:spPr>
              <a:xfrm>
                <a:off x="3943186" y="5371610"/>
                <a:ext cx="588243" cy="584775"/>
              </a:xfrm>
              <a:prstGeom prst="rect">
                <a:avLst/>
              </a:prstGeom>
              <a:blipFill>
                <a:blip r:embed="rId14"/>
                <a:stretch>
                  <a:fillRect/>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79390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차트 28">
            <a:extLst>
              <a:ext uri="{FF2B5EF4-FFF2-40B4-BE49-F238E27FC236}">
                <a16:creationId xmlns:a16="http://schemas.microsoft.com/office/drawing/2014/main" id="{F1C651A1-458F-808C-2BD8-D9CFFCC3CBA1}"/>
              </a:ext>
            </a:extLst>
          </p:cNvPr>
          <p:cNvGraphicFramePr>
            <a:graphicFrameLocks/>
          </p:cNvGraphicFramePr>
          <p:nvPr>
            <p:extLst>
              <p:ext uri="{D42A27DB-BD31-4B8C-83A1-F6EECF244321}">
                <p14:modId xmlns:p14="http://schemas.microsoft.com/office/powerpoint/2010/main" val="4263507741"/>
              </p:ext>
            </p:extLst>
          </p:nvPr>
        </p:nvGraphicFramePr>
        <p:xfrm>
          <a:off x="829259" y="1571679"/>
          <a:ext cx="3630075" cy="4343342"/>
        </p:xfrm>
        <a:graphic>
          <a:graphicData uri="http://schemas.openxmlformats.org/drawingml/2006/chart">
            <c:chart xmlns:c="http://schemas.openxmlformats.org/drawingml/2006/chart" xmlns:r="http://schemas.openxmlformats.org/officeDocument/2006/relationships" r:id="rId4"/>
          </a:graphicData>
        </a:graphic>
      </p:graphicFrame>
      <p:sp>
        <p:nvSpPr>
          <p:cNvPr id="2" name="제목 1">
            <a:extLst>
              <a:ext uri="{FF2B5EF4-FFF2-40B4-BE49-F238E27FC236}">
                <a16:creationId xmlns:a16="http://schemas.microsoft.com/office/drawing/2014/main" id="{A3F46237-770D-7C60-6120-5EC3D0A7A9DC}"/>
              </a:ext>
            </a:extLst>
          </p:cNvPr>
          <p:cNvSpPr>
            <a:spLocks noGrp="1"/>
          </p:cNvSpPr>
          <p:nvPr>
            <p:ph type="title"/>
          </p:nvPr>
        </p:nvSpPr>
        <p:spPr/>
        <p:txBody>
          <a:bodyPr/>
          <a:lstStyle/>
          <a:p>
            <a:r>
              <a:rPr lang="en-US" altLang="ko-KR" dirty="0"/>
              <a:t>D-</a:t>
            </a:r>
            <a:r>
              <a:rPr lang="en-US" altLang="ko-KR" dirty="0" err="1"/>
              <a:t>ToF</a:t>
            </a:r>
            <a:r>
              <a:rPr lang="en-US" altLang="ko-KR" dirty="0"/>
              <a:t> Measurement – Dynamic Object</a:t>
            </a:r>
            <a:endParaRPr lang="ko-KR" altLang="en-US" dirty="0"/>
          </a:p>
        </p:txBody>
      </p:sp>
      <p:sp>
        <p:nvSpPr>
          <p:cNvPr id="4" name="슬라이드 번호 개체 틀 3">
            <a:extLst>
              <a:ext uri="{FF2B5EF4-FFF2-40B4-BE49-F238E27FC236}">
                <a16:creationId xmlns:a16="http://schemas.microsoft.com/office/drawing/2014/main" id="{5F725BF5-AB84-9B45-E5FE-7E07D646BEA0}"/>
              </a:ext>
            </a:extLst>
          </p:cNvPr>
          <p:cNvSpPr>
            <a:spLocks noGrp="1"/>
          </p:cNvSpPr>
          <p:nvPr>
            <p:ph type="sldNum" sz="quarter" idx="12"/>
          </p:nvPr>
        </p:nvSpPr>
        <p:spPr/>
        <p:txBody>
          <a:bodyPr/>
          <a:lstStyle/>
          <a:p>
            <a:fld id="{8DF240CA-39A6-8942-A819-E48F9D8A9D50}" type="slidenum">
              <a:rPr lang="en-KR" smtClean="0"/>
              <a:pPr/>
              <a:t>21</a:t>
            </a:fld>
            <a:endParaRPr lang="en-KR"/>
          </a:p>
        </p:txBody>
      </p:sp>
      <p:cxnSp>
        <p:nvCxnSpPr>
          <p:cNvPr id="5" name="직선 화살표 연결선 4">
            <a:extLst>
              <a:ext uri="{FF2B5EF4-FFF2-40B4-BE49-F238E27FC236}">
                <a16:creationId xmlns:a16="http://schemas.microsoft.com/office/drawing/2014/main" id="{0247C673-308A-29DB-CBD7-A7DFFEAF39E3}"/>
              </a:ext>
            </a:extLst>
          </p:cNvPr>
          <p:cNvCxnSpPr>
            <a:cxnSpLocks/>
          </p:cNvCxnSpPr>
          <p:nvPr/>
        </p:nvCxnSpPr>
        <p:spPr>
          <a:xfrm>
            <a:off x="870487" y="3671938"/>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직선 화살표 연결선 5">
            <a:extLst>
              <a:ext uri="{FF2B5EF4-FFF2-40B4-BE49-F238E27FC236}">
                <a16:creationId xmlns:a16="http://schemas.microsoft.com/office/drawing/2014/main" id="{0BFB842B-B3CC-F46C-DB1A-F74DF7F0BFB1}"/>
              </a:ext>
            </a:extLst>
          </p:cNvPr>
          <p:cNvCxnSpPr>
            <a:cxnSpLocks/>
          </p:cNvCxnSpPr>
          <p:nvPr/>
        </p:nvCxnSpPr>
        <p:spPr>
          <a:xfrm flipV="1">
            <a:off x="942582" y="1471669"/>
            <a:ext cx="0" cy="442906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차트 9">
            <a:extLst>
              <a:ext uri="{FF2B5EF4-FFF2-40B4-BE49-F238E27FC236}">
                <a16:creationId xmlns:a16="http://schemas.microsoft.com/office/drawing/2014/main" id="{1C123034-8F58-5DFF-DFD8-18D382C84F91}"/>
              </a:ext>
            </a:extLst>
          </p:cNvPr>
          <p:cNvGraphicFramePr>
            <a:graphicFrameLocks/>
          </p:cNvGraphicFramePr>
          <p:nvPr>
            <p:extLst>
              <p:ext uri="{D42A27DB-BD31-4B8C-83A1-F6EECF244321}">
                <p14:modId xmlns:p14="http://schemas.microsoft.com/office/powerpoint/2010/main" val="3149741929"/>
              </p:ext>
            </p:extLst>
          </p:nvPr>
        </p:nvGraphicFramePr>
        <p:xfrm>
          <a:off x="829258" y="1543103"/>
          <a:ext cx="3808781" cy="4343342"/>
        </p:xfrm>
        <a:graphic>
          <a:graphicData uri="http://schemas.openxmlformats.org/drawingml/2006/chart">
            <c:chart xmlns:c="http://schemas.openxmlformats.org/drawingml/2006/chart" xmlns:r="http://schemas.openxmlformats.org/officeDocument/2006/relationships" r:id="rId5"/>
          </a:graphicData>
        </a:graphic>
      </p:graphicFrame>
      <p:pic>
        <p:nvPicPr>
          <p:cNvPr id="14" name="Picture 2" descr="Red Led Icon On White Background Led Sign Light Emitting Diode Flat Style  Led Stock Illustration - Download Image Now - iStock">
            <a:extLst>
              <a:ext uri="{FF2B5EF4-FFF2-40B4-BE49-F238E27FC236}">
                <a16:creationId xmlns:a16="http://schemas.microsoft.com/office/drawing/2014/main" id="{D8D38474-F000-91A3-5AE1-2B8594D477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4951" y="1922414"/>
            <a:ext cx="1327151" cy="172456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ree Camera Clipart Transparent Background, Download Free Camera Clipart  Transparent Background png images, Free ClipArts on Clipart Library">
            <a:extLst>
              <a:ext uri="{FF2B5EF4-FFF2-40B4-BE49-F238E27FC236}">
                <a16:creationId xmlns:a16="http://schemas.microsoft.com/office/drawing/2014/main" id="{4A5FD5AD-C3B7-AC25-DDAD-A923E30F94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3713" y="3833202"/>
            <a:ext cx="2058075" cy="1569582"/>
          </a:xfrm>
          <a:prstGeom prst="rect">
            <a:avLst/>
          </a:prstGeom>
          <a:noFill/>
          <a:extLst>
            <a:ext uri="{909E8E84-426E-40DD-AFC4-6F175D3DCCD1}">
              <a14:hiddenFill xmlns:a14="http://schemas.microsoft.com/office/drawing/2010/main">
                <a:solidFill>
                  <a:srgbClr val="FFFFFF"/>
                </a:solidFill>
              </a14:hiddenFill>
            </a:ext>
          </a:extLst>
        </p:spPr>
      </p:pic>
      <p:sp>
        <p:nvSpPr>
          <p:cNvPr id="7" name="화살표: 오른쪽 6">
            <a:extLst>
              <a:ext uri="{FF2B5EF4-FFF2-40B4-BE49-F238E27FC236}">
                <a16:creationId xmlns:a16="http://schemas.microsoft.com/office/drawing/2014/main" id="{D9220F63-9FAF-06DF-5E33-6C111129294A}"/>
              </a:ext>
            </a:extLst>
          </p:cNvPr>
          <p:cNvSpPr/>
          <p:nvPr/>
        </p:nvSpPr>
        <p:spPr>
          <a:xfrm>
            <a:off x="10096513" y="4705028"/>
            <a:ext cx="1254786" cy="284605"/>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9" name="직사각형 8">
            <a:extLst>
              <a:ext uri="{FF2B5EF4-FFF2-40B4-BE49-F238E27FC236}">
                <a16:creationId xmlns:a16="http://schemas.microsoft.com/office/drawing/2014/main" id="{05F5A6C6-174E-B53A-E2CE-D811B03C36D8}"/>
              </a:ext>
            </a:extLst>
          </p:cNvPr>
          <p:cNvSpPr/>
          <p:nvPr/>
        </p:nvSpPr>
        <p:spPr>
          <a:xfrm>
            <a:off x="4286250" y="3702710"/>
            <a:ext cx="610543" cy="131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9A57C0B-F753-BC4B-5A90-92E7A294F450}"/>
                  </a:ext>
                </a:extLst>
              </p:cNvPr>
              <p:cNvSpPr txBox="1"/>
              <p:nvPr/>
            </p:nvSpPr>
            <p:spPr>
              <a:xfrm>
                <a:off x="4370465" y="3646980"/>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12" name="TextBox 11">
                <a:extLst>
                  <a:ext uri="{FF2B5EF4-FFF2-40B4-BE49-F238E27FC236}">
                    <a16:creationId xmlns:a16="http://schemas.microsoft.com/office/drawing/2014/main" id="{D9A57C0B-F753-BC4B-5A90-92E7A294F450}"/>
                  </a:ext>
                </a:extLst>
              </p:cNvPr>
              <p:cNvSpPr txBox="1">
                <a:spLocks noRot="1" noChangeAspect="1" noMove="1" noResize="1" noEditPoints="1" noAdjustHandles="1" noChangeArrowheads="1" noChangeShapeType="1" noTextEdit="1"/>
              </p:cNvSpPr>
              <p:nvPr/>
            </p:nvSpPr>
            <p:spPr>
              <a:xfrm>
                <a:off x="4370465" y="3646980"/>
                <a:ext cx="350821" cy="553998"/>
              </a:xfrm>
              <a:prstGeom prst="rect">
                <a:avLst/>
              </a:prstGeom>
              <a:blipFill>
                <a:blip r:embed="rId10"/>
                <a:stretch>
                  <a:fillRect/>
                </a:stretch>
              </a:blipFill>
            </p:spPr>
            <p:txBody>
              <a:bodyPr/>
              <a:lstStyle/>
              <a:p>
                <a:r>
                  <a:rPr lang="ko-KR" altLang="en-US">
                    <a:noFill/>
                  </a:rPr>
                  <a:t> </a:t>
                </a:r>
              </a:p>
            </p:txBody>
          </p:sp>
        </mc:Fallback>
      </mc:AlternateContent>
      <p:cxnSp>
        <p:nvCxnSpPr>
          <p:cNvPr id="18" name="직선 연결선 17">
            <a:extLst>
              <a:ext uri="{FF2B5EF4-FFF2-40B4-BE49-F238E27FC236}">
                <a16:creationId xmlns:a16="http://schemas.microsoft.com/office/drawing/2014/main" id="{A63E11E0-E4BC-44B8-05DC-461D0C090A4B}"/>
              </a:ext>
            </a:extLst>
          </p:cNvPr>
          <p:cNvCxnSpPr>
            <a:cxnSpLocks/>
          </p:cNvCxnSpPr>
          <p:nvPr/>
        </p:nvCxnSpPr>
        <p:spPr>
          <a:xfrm>
            <a:off x="4286250" y="2143125"/>
            <a:ext cx="0" cy="2943225"/>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EC394F5A-D560-1360-1C7C-84E87F18C12A}"/>
              </a:ext>
            </a:extLst>
          </p:cNvPr>
          <p:cNvCxnSpPr>
            <a:cxnSpLocks/>
          </p:cNvCxnSpPr>
          <p:nvPr/>
        </p:nvCxnSpPr>
        <p:spPr>
          <a:xfrm>
            <a:off x="942582" y="3529016"/>
            <a:ext cx="3943743" cy="0"/>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22CF0B5-0114-79A5-AA7F-C9FE559573CB}"/>
                  </a:ext>
                </a:extLst>
              </p:cNvPr>
              <p:cNvSpPr txBox="1"/>
              <p:nvPr/>
            </p:nvSpPr>
            <p:spPr>
              <a:xfrm>
                <a:off x="480225" y="3429000"/>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20" name="TextBox 19">
                <a:extLst>
                  <a:ext uri="{FF2B5EF4-FFF2-40B4-BE49-F238E27FC236}">
                    <a16:creationId xmlns:a16="http://schemas.microsoft.com/office/drawing/2014/main" id="{B22CF0B5-0114-79A5-AA7F-C9FE559573CB}"/>
                  </a:ext>
                </a:extLst>
              </p:cNvPr>
              <p:cNvSpPr txBox="1">
                <a:spLocks noRot="1" noChangeAspect="1" noMove="1" noResize="1" noEditPoints="1" noAdjustHandles="1" noChangeArrowheads="1" noChangeShapeType="1" noTextEdit="1"/>
              </p:cNvSpPr>
              <p:nvPr/>
            </p:nvSpPr>
            <p:spPr>
              <a:xfrm>
                <a:off x="480225" y="3429000"/>
                <a:ext cx="325845" cy="553998"/>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0749E26-688C-48BF-2815-5DB7C3507D96}"/>
                  </a:ext>
                </a:extLst>
              </p:cNvPr>
              <p:cNvSpPr txBox="1"/>
              <p:nvPr/>
            </p:nvSpPr>
            <p:spPr>
              <a:xfrm>
                <a:off x="10454463" y="4928078"/>
                <a:ext cx="538886"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i="1" smtClean="0">
                          <a:solidFill>
                            <a:schemeClr val="tx1"/>
                          </a:solidFill>
                          <a:latin typeface="Cambria Math" panose="02040503050406030204" pitchFamily="18" charset="0"/>
                        </a:rPr>
                        <m:t>𝑣</m:t>
                      </m:r>
                    </m:oMath>
                  </m:oMathPara>
                </a14:m>
                <a:endParaRPr lang="ko-KR" altLang="en-US" sz="3200" dirty="0">
                  <a:solidFill>
                    <a:schemeClr val="tx1"/>
                  </a:solidFill>
                </a:endParaRPr>
              </a:p>
            </p:txBody>
          </p:sp>
        </mc:Choice>
        <mc:Fallback xmlns="">
          <p:sp>
            <p:nvSpPr>
              <p:cNvPr id="23" name="TextBox 22">
                <a:extLst>
                  <a:ext uri="{FF2B5EF4-FFF2-40B4-BE49-F238E27FC236}">
                    <a16:creationId xmlns:a16="http://schemas.microsoft.com/office/drawing/2014/main" id="{E0749E26-688C-48BF-2815-5DB7C3507D96}"/>
                  </a:ext>
                </a:extLst>
              </p:cNvPr>
              <p:cNvSpPr txBox="1">
                <a:spLocks noRot="1" noChangeAspect="1" noMove="1" noResize="1" noEditPoints="1" noAdjustHandles="1" noChangeArrowheads="1" noChangeShapeType="1" noTextEdit="1"/>
              </p:cNvSpPr>
              <p:nvPr/>
            </p:nvSpPr>
            <p:spPr>
              <a:xfrm>
                <a:off x="10454463" y="4928078"/>
                <a:ext cx="538886" cy="584775"/>
              </a:xfrm>
              <a:prstGeom prst="rect">
                <a:avLst/>
              </a:prstGeom>
              <a:blipFill>
                <a:blip r:embed="rId12"/>
                <a:stretch>
                  <a:fillRect/>
                </a:stretch>
              </a:blipFill>
            </p:spPr>
            <p:txBody>
              <a:bodyPr/>
              <a:lstStyle/>
              <a:p>
                <a:r>
                  <a:rPr lang="ko-KR" altLang="en-US">
                    <a:noFill/>
                  </a:rPr>
                  <a:t> </a:t>
                </a:r>
              </a:p>
            </p:txBody>
          </p:sp>
        </mc:Fallback>
      </mc:AlternateContent>
      <p:sp>
        <p:nvSpPr>
          <p:cNvPr id="24" name="TextBox 23">
            <a:extLst>
              <a:ext uri="{FF2B5EF4-FFF2-40B4-BE49-F238E27FC236}">
                <a16:creationId xmlns:a16="http://schemas.microsoft.com/office/drawing/2014/main" id="{FC9B8516-31BC-BE8C-519E-3A6AC086D134}"/>
              </a:ext>
            </a:extLst>
          </p:cNvPr>
          <p:cNvSpPr txBox="1"/>
          <p:nvPr/>
        </p:nvSpPr>
        <p:spPr>
          <a:xfrm>
            <a:off x="9031572" y="1976010"/>
            <a:ext cx="2814987" cy="523220"/>
          </a:xfrm>
          <a:prstGeom prst="rect">
            <a:avLst/>
          </a:prstGeom>
          <a:noFill/>
        </p:spPr>
        <p:txBody>
          <a:bodyPr wrap="square">
            <a:spAutoFit/>
          </a:bodyPr>
          <a:lstStyle/>
          <a:p>
            <a:r>
              <a:rPr lang="en-US" altLang="ko-KR" sz="2800" b="1" dirty="0"/>
              <a:t>Moving Object</a:t>
            </a:r>
            <a:endParaRPr lang="ko-KR" altLang="en-US" sz="2800" b="1" dirty="0"/>
          </a:p>
        </p:txBody>
      </p:sp>
      <p:sp>
        <p:nvSpPr>
          <p:cNvPr id="27" name="TextBox 26">
            <a:extLst>
              <a:ext uri="{FF2B5EF4-FFF2-40B4-BE49-F238E27FC236}">
                <a16:creationId xmlns:a16="http://schemas.microsoft.com/office/drawing/2014/main" id="{AFB56389-ADC1-4790-4475-938235731EE4}"/>
              </a:ext>
            </a:extLst>
          </p:cNvPr>
          <p:cNvSpPr txBox="1"/>
          <p:nvPr/>
        </p:nvSpPr>
        <p:spPr>
          <a:xfrm>
            <a:off x="3399871" y="6024802"/>
            <a:ext cx="2165304" cy="461665"/>
          </a:xfrm>
          <a:prstGeom prst="rect">
            <a:avLst/>
          </a:prstGeom>
          <a:noFill/>
        </p:spPr>
        <p:txBody>
          <a:bodyPr wrap="square">
            <a:spAutoFit/>
          </a:bodyPr>
          <a:lstStyle/>
          <a:p>
            <a:r>
              <a:rPr lang="en-US" altLang="ko-KR" sz="2400" b="1" dirty="0"/>
              <a:t>small value</a:t>
            </a:r>
            <a:endParaRPr lang="ko-KR" altLang="en-US" sz="2400" b="1" dirty="0"/>
          </a:p>
        </p:txBody>
      </p:sp>
      <p:cxnSp>
        <p:nvCxnSpPr>
          <p:cNvPr id="31" name="직선 화살표 연결선 30">
            <a:extLst>
              <a:ext uri="{FF2B5EF4-FFF2-40B4-BE49-F238E27FC236}">
                <a16:creationId xmlns:a16="http://schemas.microsoft.com/office/drawing/2014/main" id="{A8B01E49-9433-93B3-E994-34E62358D26E}"/>
              </a:ext>
            </a:extLst>
          </p:cNvPr>
          <p:cNvCxnSpPr/>
          <p:nvPr/>
        </p:nvCxnSpPr>
        <p:spPr>
          <a:xfrm>
            <a:off x="3907155" y="4419600"/>
            <a:ext cx="25273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C921616-1EB7-18D9-CF35-16553B1D0EE5}"/>
              </a:ext>
            </a:extLst>
          </p:cNvPr>
          <p:cNvSpPr txBox="1"/>
          <p:nvPr/>
        </p:nvSpPr>
        <p:spPr>
          <a:xfrm>
            <a:off x="1408080" y="4137609"/>
            <a:ext cx="2814987" cy="523220"/>
          </a:xfrm>
          <a:prstGeom prst="rect">
            <a:avLst/>
          </a:prstGeom>
          <a:noFill/>
        </p:spPr>
        <p:txBody>
          <a:bodyPr wrap="square">
            <a:spAutoFit/>
          </a:bodyPr>
          <a:lstStyle/>
          <a:p>
            <a:r>
              <a:rPr lang="en-US" altLang="ko-KR" sz="2800" b="1" dirty="0">
                <a:solidFill>
                  <a:srgbClr val="FF0000"/>
                </a:solidFill>
              </a:rPr>
              <a:t>Doppler shift!</a:t>
            </a:r>
            <a:endParaRPr lang="ko-KR" altLang="en-US" sz="2800" b="1" dirty="0">
              <a:solidFill>
                <a:srgbClr val="FF0000"/>
              </a:solidFill>
            </a:endParaRPr>
          </a:p>
        </p:txBody>
      </p:sp>
      <p:sp>
        <p:nvSpPr>
          <p:cNvPr id="8" name="사각형: 둥근 모서리 7">
            <a:extLst>
              <a:ext uri="{FF2B5EF4-FFF2-40B4-BE49-F238E27FC236}">
                <a16:creationId xmlns:a16="http://schemas.microsoft.com/office/drawing/2014/main" id="{5B171D95-5B63-C95F-20F1-3A33DD467B47}"/>
              </a:ext>
            </a:extLst>
          </p:cNvPr>
          <p:cNvSpPr/>
          <p:nvPr/>
        </p:nvSpPr>
        <p:spPr>
          <a:xfrm>
            <a:off x="5733713" y="1293033"/>
            <a:ext cx="6173806" cy="458723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6" name="그룹 25">
            <a:extLst>
              <a:ext uri="{FF2B5EF4-FFF2-40B4-BE49-F238E27FC236}">
                <a16:creationId xmlns:a16="http://schemas.microsoft.com/office/drawing/2014/main" id="{9E33DF9F-40AC-5643-DDBE-837ED1161E3C}"/>
              </a:ext>
            </a:extLst>
          </p:cNvPr>
          <p:cNvGrpSpPr/>
          <p:nvPr/>
        </p:nvGrpSpPr>
        <p:grpSpPr>
          <a:xfrm>
            <a:off x="8514529" y="2384305"/>
            <a:ext cx="3342279" cy="2322594"/>
            <a:chOff x="13148841" y="5075613"/>
            <a:chExt cx="3585168" cy="2491381"/>
          </a:xfrm>
        </p:grpSpPr>
        <p:pic>
          <p:nvPicPr>
            <p:cNvPr id="28" name="그림 27">
              <a:extLst>
                <a:ext uri="{FF2B5EF4-FFF2-40B4-BE49-F238E27FC236}">
                  <a16:creationId xmlns:a16="http://schemas.microsoft.com/office/drawing/2014/main" id="{E18D51B9-3291-B07A-25E5-028A9939F292}"/>
                </a:ext>
              </a:extLst>
            </p:cNvPr>
            <p:cNvPicPr>
              <a:picLocks noChangeAspect="1"/>
            </p:cNvPicPr>
            <p:nvPr/>
          </p:nvPicPr>
          <p:blipFill rotWithShape="1">
            <a:blip r:embed="rId13">
              <a:alphaModFix amt="20000"/>
            </a:blip>
            <a:srcRect l="6065" t="3426" r="7720" b="5620"/>
            <a:stretch/>
          </p:blipFill>
          <p:spPr>
            <a:xfrm>
              <a:off x="13148841" y="5075613"/>
              <a:ext cx="2543333" cy="2079347"/>
            </a:xfrm>
            <a:prstGeom prst="rect">
              <a:avLst/>
            </a:prstGeom>
          </p:spPr>
        </p:pic>
        <p:pic>
          <p:nvPicPr>
            <p:cNvPr id="30" name="그림 29">
              <a:extLst>
                <a:ext uri="{FF2B5EF4-FFF2-40B4-BE49-F238E27FC236}">
                  <a16:creationId xmlns:a16="http://schemas.microsoft.com/office/drawing/2014/main" id="{E767B0B2-8B4A-FE20-8983-5DA75BD7941C}"/>
                </a:ext>
              </a:extLst>
            </p:cNvPr>
            <p:cNvPicPr>
              <a:picLocks noChangeAspect="1"/>
            </p:cNvPicPr>
            <p:nvPr/>
          </p:nvPicPr>
          <p:blipFill rotWithShape="1">
            <a:blip r:embed="rId13">
              <a:alphaModFix amt="50000"/>
            </a:blip>
            <a:srcRect l="6065" t="3426" r="7720" b="5620"/>
            <a:stretch/>
          </p:blipFill>
          <p:spPr>
            <a:xfrm>
              <a:off x="13503683" y="5212958"/>
              <a:ext cx="2543333" cy="2079347"/>
            </a:xfrm>
            <a:prstGeom prst="rect">
              <a:avLst/>
            </a:prstGeom>
          </p:spPr>
        </p:pic>
        <p:pic>
          <p:nvPicPr>
            <p:cNvPr id="33" name="그림 32">
              <a:extLst>
                <a:ext uri="{FF2B5EF4-FFF2-40B4-BE49-F238E27FC236}">
                  <a16:creationId xmlns:a16="http://schemas.microsoft.com/office/drawing/2014/main" id="{BD73D0EC-0867-368F-3CF1-792D353F3A43}"/>
                </a:ext>
              </a:extLst>
            </p:cNvPr>
            <p:cNvPicPr>
              <a:picLocks noChangeAspect="1"/>
            </p:cNvPicPr>
            <p:nvPr/>
          </p:nvPicPr>
          <p:blipFill rotWithShape="1">
            <a:blip r:embed="rId13">
              <a:alphaModFix amt="75000"/>
            </a:blip>
            <a:srcRect l="6065" t="3426" r="7720" b="5620"/>
            <a:stretch/>
          </p:blipFill>
          <p:spPr>
            <a:xfrm>
              <a:off x="13858525" y="5350303"/>
              <a:ext cx="2543333" cy="2079347"/>
            </a:xfrm>
            <a:prstGeom prst="rect">
              <a:avLst/>
            </a:prstGeom>
          </p:spPr>
        </p:pic>
        <p:pic>
          <p:nvPicPr>
            <p:cNvPr id="34" name="그림 33">
              <a:extLst>
                <a:ext uri="{FF2B5EF4-FFF2-40B4-BE49-F238E27FC236}">
                  <a16:creationId xmlns:a16="http://schemas.microsoft.com/office/drawing/2014/main" id="{7F802805-CC3C-7F1E-A432-ED9995085635}"/>
                </a:ext>
              </a:extLst>
            </p:cNvPr>
            <p:cNvPicPr>
              <a:picLocks noChangeAspect="1"/>
            </p:cNvPicPr>
            <p:nvPr/>
          </p:nvPicPr>
          <p:blipFill rotWithShape="1">
            <a:blip r:embed="rId13"/>
            <a:srcRect l="6065" t="3426" r="7720" b="5620"/>
            <a:stretch/>
          </p:blipFill>
          <p:spPr>
            <a:xfrm>
              <a:off x="14190676" y="5487647"/>
              <a:ext cx="2543333" cy="2079347"/>
            </a:xfrm>
            <a:prstGeom prst="rect">
              <a:avLst/>
            </a:prstGeom>
          </p:spPr>
        </p:pic>
      </p:grpSp>
      <p:cxnSp>
        <p:nvCxnSpPr>
          <p:cNvPr id="16" name="직선 화살표 연결선 15">
            <a:extLst>
              <a:ext uri="{FF2B5EF4-FFF2-40B4-BE49-F238E27FC236}">
                <a16:creationId xmlns:a16="http://schemas.microsoft.com/office/drawing/2014/main" id="{A06D324C-C3D6-0583-F33E-AD1E6CE45535}"/>
              </a:ext>
            </a:extLst>
          </p:cNvPr>
          <p:cNvCxnSpPr>
            <a:cxnSpLocks/>
          </p:cNvCxnSpPr>
          <p:nvPr/>
        </p:nvCxnSpPr>
        <p:spPr>
          <a:xfrm flipH="1">
            <a:off x="7732668" y="3657225"/>
            <a:ext cx="2039982" cy="960768"/>
          </a:xfrm>
          <a:prstGeom prst="straightConnector1">
            <a:avLst/>
          </a:prstGeom>
          <a:noFill/>
          <a:ln w="57150" cap="flat" cmpd="sng" algn="ctr">
            <a:solidFill>
              <a:schemeClr val="accent1"/>
            </a:solidFill>
            <a:prstDash val="solid"/>
            <a:miter lim="800000"/>
            <a:tailEnd type="triangle"/>
          </a:ln>
          <a:effectLst/>
        </p:spPr>
      </p:cxnSp>
      <p:cxnSp>
        <p:nvCxnSpPr>
          <p:cNvPr id="17" name="직선 화살표 연결선 16">
            <a:extLst>
              <a:ext uri="{FF2B5EF4-FFF2-40B4-BE49-F238E27FC236}">
                <a16:creationId xmlns:a16="http://schemas.microsoft.com/office/drawing/2014/main" id="{CC506417-42EE-CB30-EB1F-FDBD6D1EB627}"/>
              </a:ext>
            </a:extLst>
          </p:cNvPr>
          <p:cNvCxnSpPr>
            <a:cxnSpLocks/>
          </p:cNvCxnSpPr>
          <p:nvPr/>
        </p:nvCxnSpPr>
        <p:spPr>
          <a:xfrm>
            <a:off x="7502102" y="2885228"/>
            <a:ext cx="2270548" cy="771997"/>
          </a:xfrm>
          <a:prstGeom prst="straightConnector1">
            <a:avLst/>
          </a:prstGeom>
          <a:noFill/>
          <a:ln w="57150" cap="flat" cmpd="sng" algn="ctr">
            <a:solidFill>
              <a:schemeClr val="accent1"/>
            </a:solidFill>
            <a:prstDash val="solid"/>
            <a:miter lim="800000"/>
            <a:tailEnd type="triangle"/>
          </a:ln>
          <a:effectLst/>
        </p:spPr>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19E65A9-C3EE-F302-5C15-FE72A78085DE}"/>
                  </a:ext>
                </a:extLst>
              </p:cNvPr>
              <p:cNvSpPr txBox="1"/>
              <p:nvPr/>
            </p:nvSpPr>
            <p:spPr>
              <a:xfrm>
                <a:off x="1249336" y="4961898"/>
                <a:ext cx="3233187" cy="15454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altLang="ko-KR" sz="3600" b="1" i="1" smtClean="0">
                              <a:solidFill>
                                <a:schemeClr val="tx1"/>
                              </a:solidFill>
                              <a:latin typeface="Cambria Math" panose="02040503050406030204" pitchFamily="18" charset="0"/>
                            </a:rPr>
                          </m:ctrlPr>
                        </m:naryPr>
                        <m:sub/>
                        <m:sup/>
                        <m:e>
                          <m:r>
                            <a:rPr lang="en-US" altLang="ko-KR" sz="3600" b="1" i="1" smtClean="0">
                              <a:solidFill>
                                <a:schemeClr val="tx1"/>
                              </a:solidFill>
                              <a:latin typeface="Cambria Math" panose="02040503050406030204" pitchFamily="18" charset="0"/>
                            </a:rPr>
                            <m:t>           </m:t>
                          </m:r>
                        </m:e>
                      </m:nary>
                      <m:r>
                        <a:rPr lang="en-US" altLang="ko-KR" sz="3600" b="1" i="1" smtClean="0">
                          <a:solidFill>
                            <a:schemeClr val="tx1"/>
                          </a:solidFill>
                          <a:latin typeface="Cambria Math" panose="02040503050406030204" pitchFamily="18" charset="0"/>
                        </a:rPr>
                        <m:t>= </m:t>
                      </m:r>
                    </m:oMath>
                  </m:oMathPara>
                </a14:m>
                <a:endParaRPr lang="ko-KR" altLang="en-US" sz="3600" b="1" dirty="0">
                  <a:solidFill>
                    <a:schemeClr val="tx1"/>
                  </a:solidFill>
                  <a:latin typeface="Roboto" panose="02000000000000000000" pitchFamily="2" charset="0"/>
                </a:endParaRPr>
              </a:p>
            </p:txBody>
          </p:sp>
        </mc:Choice>
        <mc:Fallback xmlns="">
          <p:sp>
            <p:nvSpPr>
              <p:cNvPr id="37" name="TextBox 36">
                <a:extLst>
                  <a:ext uri="{FF2B5EF4-FFF2-40B4-BE49-F238E27FC236}">
                    <a16:creationId xmlns:a16="http://schemas.microsoft.com/office/drawing/2014/main" id="{419E65A9-C3EE-F302-5C15-FE72A78085DE}"/>
                  </a:ext>
                </a:extLst>
              </p:cNvPr>
              <p:cNvSpPr txBox="1">
                <a:spLocks noRot="1" noChangeAspect="1" noMove="1" noResize="1" noEditPoints="1" noAdjustHandles="1" noChangeArrowheads="1" noChangeShapeType="1" noTextEdit="1"/>
              </p:cNvSpPr>
              <p:nvPr/>
            </p:nvSpPr>
            <p:spPr>
              <a:xfrm>
                <a:off x="1249336" y="4961898"/>
                <a:ext cx="3233187" cy="1545423"/>
              </a:xfrm>
              <a:prstGeom prst="rect">
                <a:avLst/>
              </a:prstGeom>
              <a:blipFill>
                <a:blip r:embed="rId14"/>
                <a:stretch>
                  <a:fillRect/>
                </a:stretch>
              </a:blipFill>
            </p:spPr>
            <p:txBody>
              <a:bodyPr/>
              <a:lstStyle/>
              <a:p>
                <a:r>
                  <a:rPr lang="ko-KR" altLang="en-US">
                    <a:noFill/>
                  </a:rPr>
                  <a:t> </a:t>
                </a:r>
              </a:p>
            </p:txBody>
          </p:sp>
        </mc:Fallback>
      </mc:AlternateContent>
      <p:graphicFrame>
        <p:nvGraphicFramePr>
          <p:cNvPr id="38" name="차트 37">
            <a:extLst>
              <a:ext uri="{FF2B5EF4-FFF2-40B4-BE49-F238E27FC236}">
                <a16:creationId xmlns:a16="http://schemas.microsoft.com/office/drawing/2014/main" id="{7D6B7580-7CA9-C7C8-F91B-4F836464B0EE}"/>
              </a:ext>
            </a:extLst>
          </p:cNvPr>
          <p:cNvGraphicFramePr>
            <a:graphicFrameLocks/>
          </p:cNvGraphicFramePr>
          <p:nvPr>
            <p:extLst>
              <p:ext uri="{D42A27DB-BD31-4B8C-83A1-F6EECF244321}">
                <p14:modId xmlns:p14="http://schemas.microsoft.com/office/powerpoint/2010/main" val="401544486"/>
              </p:ext>
            </p:extLst>
          </p:nvPr>
        </p:nvGraphicFramePr>
        <p:xfrm>
          <a:off x="2248986" y="5164121"/>
          <a:ext cx="1087929" cy="1140975"/>
        </p:xfrm>
        <a:graphic>
          <a:graphicData uri="http://schemas.openxmlformats.org/drawingml/2006/chart">
            <c:chart xmlns:c="http://schemas.openxmlformats.org/drawingml/2006/chart" xmlns:r="http://schemas.openxmlformats.org/officeDocument/2006/relationships" r:id="rId15"/>
          </a:graphicData>
        </a:graphic>
      </p:graphicFrame>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D020250-5ACE-C926-F12B-51D9FCFD1A4E}"/>
                  </a:ext>
                </a:extLst>
              </p:cNvPr>
              <p:cNvSpPr txBox="1"/>
              <p:nvPr/>
            </p:nvSpPr>
            <p:spPr>
              <a:xfrm>
                <a:off x="3943186" y="5371610"/>
                <a:ext cx="1172079"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3200" b="0" i="1" dirty="0" smtClean="0">
                          <a:latin typeface="Cambria Math" panose="02040503050406030204" pitchFamily="18" charset="0"/>
                        </a:rPr>
                        <m:t>𝜖</m:t>
                      </m:r>
                      <m:r>
                        <a:rPr lang="en-US" altLang="ko-KR" sz="3200" b="0" i="1" dirty="0" smtClean="0">
                          <a:latin typeface="Cambria Math" panose="02040503050406030204" pitchFamily="18" charset="0"/>
                        </a:rPr>
                        <m:t>∝</m:t>
                      </m:r>
                      <m:r>
                        <a:rPr lang="en-US" altLang="ko-KR" sz="3200" b="0" i="1" dirty="0" smtClean="0">
                          <a:latin typeface="Cambria Math" panose="02040503050406030204" pitchFamily="18" charset="0"/>
                        </a:rPr>
                        <m:t>𝑣</m:t>
                      </m:r>
                    </m:oMath>
                  </m:oMathPara>
                </a14:m>
                <a:endParaRPr lang="ko-KR" altLang="en-US" sz="3200" dirty="0"/>
              </a:p>
            </p:txBody>
          </p:sp>
        </mc:Choice>
        <mc:Fallback xmlns="">
          <p:sp>
            <p:nvSpPr>
              <p:cNvPr id="39" name="TextBox 38">
                <a:extLst>
                  <a:ext uri="{FF2B5EF4-FFF2-40B4-BE49-F238E27FC236}">
                    <a16:creationId xmlns:a16="http://schemas.microsoft.com/office/drawing/2014/main" id="{AD020250-5ACE-C926-F12B-51D9FCFD1A4E}"/>
                  </a:ext>
                </a:extLst>
              </p:cNvPr>
              <p:cNvSpPr txBox="1">
                <a:spLocks noRot="1" noChangeAspect="1" noMove="1" noResize="1" noEditPoints="1" noAdjustHandles="1" noChangeArrowheads="1" noChangeShapeType="1" noTextEdit="1"/>
              </p:cNvSpPr>
              <p:nvPr/>
            </p:nvSpPr>
            <p:spPr>
              <a:xfrm>
                <a:off x="3943186" y="5371610"/>
                <a:ext cx="1172079" cy="584775"/>
              </a:xfrm>
              <a:prstGeom prst="rect">
                <a:avLst/>
              </a:prstGeom>
              <a:blipFill>
                <a:blip r:embed="rId16"/>
                <a:stretch>
                  <a:fillRect/>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304552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차트 28">
            <a:extLst>
              <a:ext uri="{FF2B5EF4-FFF2-40B4-BE49-F238E27FC236}">
                <a16:creationId xmlns:a16="http://schemas.microsoft.com/office/drawing/2014/main" id="{F1C651A1-458F-808C-2BD8-D9CFFCC3CBA1}"/>
              </a:ext>
            </a:extLst>
          </p:cNvPr>
          <p:cNvGraphicFramePr>
            <a:graphicFrameLocks/>
          </p:cNvGraphicFramePr>
          <p:nvPr>
            <p:extLst>
              <p:ext uri="{D42A27DB-BD31-4B8C-83A1-F6EECF244321}">
                <p14:modId xmlns:p14="http://schemas.microsoft.com/office/powerpoint/2010/main" val="111164030"/>
              </p:ext>
            </p:extLst>
          </p:nvPr>
        </p:nvGraphicFramePr>
        <p:xfrm>
          <a:off x="829259" y="1571679"/>
          <a:ext cx="3630075" cy="4343342"/>
        </p:xfrm>
        <a:graphic>
          <a:graphicData uri="http://schemas.openxmlformats.org/drawingml/2006/chart">
            <c:chart xmlns:c="http://schemas.openxmlformats.org/drawingml/2006/chart" xmlns:r="http://schemas.openxmlformats.org/officeDocument/2006/relationships" r:id="rId4"/>
          </a:graphicData>
        </a:graphic>
      </p:graphicFrame>
      <p:sp>
        <p:nvSpPr>
          <p:cNvPr id="2" name="제목 1">
            <a:extLst>
              <a:ext uri="{FF2B5EF4-FFF2-40B4-BE49-F238E27FC236}">
                <a16:creationId xmlns:a16="http://schemas.microsoft.com/office/drawing/2014/main" id="{A3F46237-770D-7C60-6120-5EC3D0A7A9DC}"/>
              </a:ext>
            </a:extLst>
          </p:cNvPr>
          <p:cNvSpPr>
            <a:spLocks noGrp="1"/>
          </p:cNvSpPr>
          <p:nvPr>
            <p:ph type="title"/>
          </p:nvPr>
        </p:nvSpPr>
        <p:spPr/>
        <p:txBody>
          <a:bodyPr/>
          <a:lstStyle/>
          <a:p>
            <a:r>
              <a:rPr lang="en-US" altLang="ko-KR" dirty="0"/>
              <a:t>D-</a:t>
            </a:r>
            <a:r>
              <a:rPr lang="en-US" altLang="ko-KR" dirty="0" err="1"/>
              <a:t>ToF</a:t>
            </a:r>
            <a:r>
              <a:rPr lang="en-US" altLang="ko-KR" dirty="0"/>
              <a:t> Measurement – General Cases</a:t>
            </a:r>
            <a:endParaRPr lang="ko-KR" altLang="en-US" dirty="0"/>
          </a:p>
        </p:txBody>
      </p:sp>
      <p:sp>
        <p:nvSpPr>
          <p:cNvPr id="4" name="슬라이드 번호 개체 틀 3">
            <a:extLst>
              <a:ext uri="{FF2B5EF4-FFF2-40B4-BE49-F238E27FC236}">
                <a16:creationId xmlns:a16="http://schemas.microsoft.com/office/drawing/2014/main" id="{5F725BF5-AB84-9B45-E5FE-7E07D646BEA0}"/>
              </a:ext>
            </a:extLst>
          </p:cNvPr>
          <p:cNvSpPr>
            <a:spLocks noGrp="1"/>
          </p:cNvSpPr>
          <p:nvPr>
            <p:ph type="sldNum" sz="quarter" idx="12"/>
          </p:nvPr>
        </p:nvSpPr>
        <p:spPr/>
        <p:txBody>
          <a:bodyPr/>
          <a:lstStyle/>
          <a:p>
            <a:fld id="{8DF240CA-39A6-8942-A819-E48F9D8A9D50}" type="slidenum">
              <a:rPr lang="en-KR" smtClean="0"/>
              <a:pPr/>
              <a:t>22</a:t>
            </a:fld>
            <a:endParaRPr lang="en-KR"/>
          </a:p>
        </p:txBody>
      </p:sp>
      <p:cxnSp>
        <p:nvCxnSpPr>
          <p:cNvPr id="5" name="직선 화살표 연결선 4">
            <a:extLst>
              <a:ext uri="{FF2B5EF4-FFF2-40B4-BE49-F238E27FC236}">
                <a16:creationId xmlns:a16="http://schemas.microsoft.com/office/drawing/2014/main" id="{0247C673-308A-29DB-CBD7-A7DFFEAF39E3}"/>
              </a:ext>
            </a:extLst>
          </p:cNvPr>
          <p:cNvCxnSpPr>
            <a:cxnSpLocks/>
          </p:cNvCxnSpPr>
          <p:nvPr/>
        </p:nvCxnSpPr>
        <p:spPr>
          <a:xfrm>
            <a:off x="870487" y="3671938"/>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직선 화살표 연결선 5">
            <a:extLst>
              <a:ext uri="{FF2B5EF4-FFF2-40B4-BE49-F238E27FC236}">
                <a16:creationId xmlns:a16="http://schemas.microsoft.com/office/drawing/2014/main" id="{0BFB842B-B3CC-F46C-DB1A-F74DF7F0BFB1}"/>
              </a:ext>
            </a:extLst>
          </p:cNvPr>
          <p:cNvCxnSpPr>
            <a:cxnSpLocks/>
          </p:cNvCxnSpPr>
          <p:nvPr/>
        </p:nvCxnSpPr>
        <p:spPr>
          <a:xfrm flipV="1">
            <a:off x="942582" y="1471669"/>
            <a:ext cx="0" cy="442906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 name="차트 9">
            <a:extLst>
              <a:ext uri="{FF2B5EF4-FFF2-40B4-BE49-F238E27FC236}">
                <a16:creationId xmlns:a16="http://schemas.microsoft.com/office/drawing/2014/main" id="{1C123034-8F58-5DFF-DFD8-18D382C84F91}"/>
              </a:ext>
            </a:extLst>
          </p:cNvPr>
          <p:cNvGraphicFramePr>
            <a:graphicFrameLocks/>
          </p:cNvGraphicFramePr>
          <p:nvPr>
            <p:extLst>
              <p:ext uri="{D42A27DB-BD31-4B8C-83A1-F6EECF244321}">
                <p14:modId xmlns:p14="http://schemas.microsoft.com/office/powerpoint/2010/main" val="2351837024"/>
              </p:ext>
            </p:extLst>
          </p:nvPr>
        </p:nvGraphicFramePr>
        <p:xfrm>
          <a:off x="829258" y="1922413"/>
          <a:ext cx="3808781" cy="3964031"/>
        </p:xfrm>
        <a:graphic>
          <a:graphicData uri="http://schemas.openxmlformats.org/drawingml/2006/chart">
            <c:chart xmlns:c="http://schemas.openxmlformats.org/drawingml/2006/chart" xmlns:r="http://schemas.openxmlformats.org/officeDocument/2006/relationships" r:id="rId5"/>
          </a:graphicData>
        </a:graphic>
      </p:graphicFrame>
      <p:pic>
        <p:nvPicPr>
          <p:cNvPr id="14" name="Picture 2" descr="Red Led Icon On White Background Led Sign Light Emitting Diode Flat Style  Led Stock Illustration - Download Image Now - iStock">
            <a:extLst>
              <a:ext uri="{FF2B5EF4-FFF2-40B4-BE49-F238E27FC236}">
                <a16:creationId xmlns:a16="http://schemas.microsoft.com/office/drawing/2014/main" id="{D8D38474-F000-91A3-5AE1-2B8594D477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4951" y="1922414"/>
            <a:ext cx="1327151" cy="172456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ree Camera Clipart Transparent Background, Download Free Camera Clipart  Transparent Background png images, Free ClipArts on Clipart Library">
            <a:extLst>
              <a:ext uri="{FF2B5EF4-FFF2-40B4-BE49-F238E27FC236}">
                <a16:creationId xmlns:a16="http://schemas.microsoft.com/office/drawing/2014/main" id="{4A5FD5AD-C3B7-AC25-DDAD-A923E30F94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3713" y="3833202"/>
            <a:ext cx="2058075" cy="1569582"/>
          </a:xfrm>
          <a:prstGeom prst="rect">
            <a:avLst/>
          </a:prstGeom>
          <a:noFill/>
          <a:extLst>
            <a:ext uri="{909E8E84-426E-40DD-AFC4-6F175D3DCCD1}">
              <a14:hiddenFill xmlns:a14="http://schemas.microsoft.com/office/drawing/2010/main">
                <a:solidFill>
                  <a:srgbClr val="FFFFFF"/>
                </a:solidFill>
              </a14:hiddenFill>
            </a:ext>
          </a:extLst>
        </p:spPr>
      </p:pic>
      <p:sp>
        <p:nvSpPr>
          <p:cNvPr id="9" name="직사각형 8">
            <a:extLst>
              <a:ext uri="{FF2B5EF4-FFF2-40B4-BE49-F238E27FC236}">
                <a16:creationId xmlns:a16="http://schemas.microsoft.com/office/drawing/2014/main" id="{05F5A6C6-174E-B53A-E2CE-D811B03C36D8}"/>
              </a:ext>
            </a:extLst>
          </p:cNvPr>
          <p:cNvSpPr/>
          <p:nvPr/>
        </p:nvSpPr>
        <p:spPr>
          <a:xfrm>
            <a:off x="4286250" y="3702710"/>
            <a:ext cx="610543" cy="131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9A57C0B-F753-BC4B-5A90-92E7A294F450}"/>
                  </a:ext>
                </a:extLst>
              </p:cNvPr>
              <p:cNvSpPr txBox="1"/>
              <p:nvPr/>
            </p:nvSpPr>
            <p:spPr>
              <a:xfrm>
                <a:off x="4370465" y="3646980"/>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12" name="TextBox 11">
                <a:extLst>
                  <a:ext uri="{FF2B5EF4-FFF2-40B4-BE49-F238E27FC236}">
                    <a16:creationId xmlns:a16="http://schemas.microsoft.com/office/drawing/2014/main" id="{D9A57C0B-F753-BC4B-5A90-92E7A294F450}"/>
                  </a:ext>
                </a:extLst>
              </p:cNvPr>
              <p:cNvSpPr txBox="1">
                <a:spLocks noRot="1" noChangeAspect="1" noMove="1" noResize="1" noEditPoints="1" noAdjustHandles="1" noChangeArrowheads="1" noChangeShapeType="1" noTextEdit="1"/>
              </p:cNvSpPr>
              <p:nvPr/>
            </p:nvSpPr>
            <p:spPr>
              <a:xfrm>
                <a:off x="4370465" y="3646980"/>
                <a:ext cx="350821" cy="553998"/>
              </a:xfrm>
              <a:prstGeom prst="rect">
                <a:avLst/>
              </a:prstGeom>
              <a:blipFill>
                <a:blip r:embed="rId10"/>
                <a:stretch>
                  <a:fillRect/>
                </a:stretch>
              </a:blipFill>
            </p:spPr>
            <p:txBody>
              <a:bodyPr/>
              <a:lstStyle/>
              <a:p>
                <a:r>
                  <a:rPr lang="ko-KR" altLang="en-US">
                    <a:noFill/>
                  </a:rPr>
                  <a:t> </a:t>
                </a:r>
              </a:p>
            </p:txBody>
          </p:sp>
        </mc:Fallback>
      </mc:AlternateContent>
      <p:cxnSp>
        <p:nvCxnSpPr>
          <p:cNvPr id="18" name="직선 연결선 17">
            <a:extLst>
              <a:ext uri="{FF2B5EF4-FFF2-40B4-BE49-F238E27FC236}">
                <a16:creationId xmlns:a16="http://schemas.microsoft.com/office/drawing/2014/main" id="{A63E11E0-E4BC-44B8-05DC-461D0C090A4B}"/>
              </a:ext>
            </a:extLst>
          </p:cNvPr>
          <p:cNvCxnSpPr>
            <a:cxnSpLocks/>
          </p:cNvCxnSpPr>
          <p:nvPr/>
        </p:nvCxnSpPr>
        <p:spPr>
          <a:xfrm>
            <a:off x="4286250" y="2143125"/>
            <a:ext cx="0" cy="2943225"/>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EC394F5A-D560-1360-1C7C-84E87F18C12A}"/>
              </a:ext>
            </a:extLst>
          </p:cNvPr>
          <p:cNvCxnSpPr>
            <a:cxnSpLocks/>
          </p:cNvCxnSpPr>
          <p:nvPr/>
        </p:nvCxnSpPr>
        <p:spPr>
          <a:xfrm>
            <a:off x="942582" y="3937291"/>
            <a:ext cx="3943743" cy="0"/>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22CF0B5-0114-79A5-AA7F-C9FE559573CB}"/>
                  </a:ext>
                </a:extLst>
              </p:cNvPr>
              <p:cNvSpPr txBox="1"/>
              <p:nvPr/>
            </p:nvSpPr>
            <p:spPr>
              <a:xfrm>
                <a:off x="480225" y="3429000"/>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20" name="TextBox 19">
                <a:extLst>
                  <a:ext uri="{FF2B5EF4-FFF2-40B4-BE49-F238E27FC236}">
                    <a16:creationId xmlns:a16="http://schemas.microsoft.com/office/drawing/2014/main" id="{B22CF0B5-0114-79A5-AA7F-C9FE559573CB}"/>
                  </a:ext>
                </a:extLst>
              </p:cNvPr>
              <p:cNvSpPr txBox="1">
                <a:spLocks noRot="1" noChangeAspect="1" noMove="1" noResize="1" noEditPoints="1" noAdjustHandles="1" noChangeArrowheads="1" noChangeShapeType="1" noTextEdit="1"/>
              </p:cNvSpPr>
              <p:nvPr/>
            </p:nvSpPr>
            <p:spPr>
              <a:xfrm>
                <a:off x="480225" y="3429000"/>
                <a:ext cx="325845" cy="553998"/>
              </a:xfrm>
              <a:prstGeom prst="rect">
                <a:avLst/>
              </a:prstGeom>
              <a:blipFill>
                <a:blip r:embed="rId11"/>
                <a:stretch>
                  <a:fillRect/>
                </a:stretch>
              </a:blipFill>
            </p:spPr>
            <p:txBody>
              <a:bodyPr/>
              <a:lstStyle/>
              <a:p>
                <a:r>
                  <a:rPr lang="ko-KR" altLang="en-US">
                    <a:noFill/>
                  </a:rPr>
                  <a:t> </a:t>
                </a:r>
              </a:p>
            </p:txBody>
          </p:sp>
        </mc:Fallback>
      </mc:AlternateContent>
      <p:sp>
        <p:nvSpPr>
          <p:cNvPr id="27" name="TextBox 26">
            <a:extLst>
              <a:ext uri="{FF2B5EF4-FFF2-40B4-BE49-F238E27FC236}">
                <a16:creationId xmlns:a16="http://schemas.microsoft.com/office/drawing/2014/main" id="{AFB56389-ADC1-4790-4475-938235731EE4}"/>
              </a:ext>
            </a:extLst>
          </p:cNvPr>
          <p:cNvSpPr txBox="1"/>
          <p:nvPr/>
        </p:nvSpPr>
        <p:spPr>
          <a:xfrm>
            <a:off x="3140415" y="6024802"/>
            <a:ext cx="2165304" cy="461665"/>
          </a:xfrm>
          <a:prstGeom prst="rect">
            <a:avLst/>
          </a:prstGeom>
          <a:noFill/>
        </p:spPr>
        <p:txBody>
          <a:bodyPr wrap="square">
            <a:spAutoFit/>
          </a:bodyPr>
          <a:lstStyle/>
          <a:p>
            <a:r>
              <a:rPr lang="en-US" altLang="ko-KR" sz="2400" b="1" dirty="0"/>
              <a:t>small value</a:t>
            </a:r>
            <a:endParaRPr lang="ko-KR" altLang="en-US" sz="2400" b="1" dirty="0"/>
          </a:p>
        </p:txBody>
      </p:sp>
      <p:sp>
        <p:nvSpPr>
          <p:cNvPr id="8" name="사각형: 둥근 모서리 7">
            <a:extLst>
              <a:ext uri="{FF2B5EF4-FFF2-40B4-BE49-F238E27FC236}">
                <a16:creationId xmlns:a16="http://schemas.microsoft.com/office/drawing/2014/main" id="{5B171D95-5B63-C95F-20F1-3A33DD467B47}"/>
              </a:ext>
            </a:extLst>
          </p:cNvPr>
          <p:cNvSpPr/>
          <p:nvPr/>
        </p:nvSpPr>
        <p:spPr>
          <a:xfrm>
            <a:off x="5733713" y="1293033"/>
            <a:ext cx="6173806" cy="458723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6" name="그룹 25">
            <a:extLst>
              <a:ext uri="{FF2B5EF4-FFF2-40B4-BE49-F238E27FC236}">
                <a16:creationId xmlns:a16="http://schemas.microsoft.com/office/drawing/2014/main" id="{9E33DF9F-40AC-5643-DDBE-837ED1161E3C}"/>
              </a:ext>
            </a:extLst>
          </p:cNvPr>
          <p:cNvGrpSpPr/>
          <p:nvPr/>
        </p:nvGrpSpPr>
        <p:grpSpPr>
          <a:xfrm>
            <a:off x="8514529" y="2384305"/>
            <a:ext cx="3342279" cy="2322594"/>
            <a:chOff x="13148841" y="5075613"/>
            <a:chExt cx="3585168" cy="2491381"/>
          </a:xfrm>
        </p:grpSpPr>
        <p:pic>
          <p:nvPicPr>
            <p:cNvPr id="28" name="그림 27">
              <a:extLst>
                <a:ext uri="{FF2B5EF4-FFF2-40B4-BE49-F238E27FC236}">
                  <a16:creationId xmlns:a16="http://schemas.microsoft.com/office/drawing/2014/main" id="{E18D51B9-3291-B07A-25E5-028A9939F292}"/>
                </a:ext>
              </a:extLst>
            </p:cNvPr>
            <p:cNvPicPr>
              <a:picLocks noChangeAspect="1"/>
            </p:cNvPicPr>
            <p:nvPr/>
          </p:nvPicPr>
          <p:blipFill rotWithShape="1">
            <a:blip r:embed="rId12">
              <a:alphaModFix amt="20000"/>
            </a:blip>
            <a:srcRect l="6065" t="3426" r="7720" b="5620"/>
            <a:stretch/>
          </p:blipFill>
          <p:spPr>
            <a:xfrm>
              <a:off x="13148841" y="5075613"/>
              <a:ext cx="2543333" cy="2079347"/>
            </a:xfrm>
            <a:prstGeom prst="rect">
              <a:avLst/>
            </a:prstGeom>
          </p:spPr>
        </p:pic>
        <p:pic>
          <p:nvPicPr>
            <p:cNvPr id="30" name="그림 29">
              <a:extLst>
                <a:ext uri="{FF2B5EF4-FFF2-40B4-BE49-F238E27FC236}">
                  <a16:creationId xmlns:a16="http://schemas.microsoft.com/office/drawing/2014/main" id="{E767B0B2-8B4A-FE20-8983-5DA75BD7941C}"/>
                </a:ext>
              </a:extLst>
            </p:cNvPr>
            <p:cNvPicPr>
              <a:picLocks noChangeAspect="1"/>
            </p:cNvPicPr>
            <p:nvPr/>
          </p:nvPicPr>
          <p:blipFill rotWithShape="1">
            <a:blip r:embed="rId12">
              <a:alphaModFix amt="50000"/>
            </a:blip>
            <a:srcRect l="6065" t="3426" r="7720" b="5620"/>
            <a:stretch/>
          </p:blipFill>
          <p:spPr>
            <a:xfrm>
              <a:off x="13503683" y="5212958"/>
              <a:ext cx="2543333" cy="2079347"/>
            </a:xfrm>
            <a:prstGeom prst="rect">
              <a:avLst/>
            </a:prstGeom>
          </p:spPr>
        </p:pic>
        <p:pic>
          <p:nvPicPr>
            <p:cNvPr id="33" name="그림 32">
              <a:extLst>
                <a:ext uri="{FF2B5EF4-FFF2-40B4-BE49-F238E27FC236}">
                  <a16:creationId xmlns:a16="http://schemas.microsoft.com/office/drawing/2014/main" id="{BD73D0EC-0867-368F-3CF1-792D353F3A43}"/>
                </a:ext>
              </a:extLst>
            </p:cNvPr>
            <p:cNvPicPr>
              <a:picLocks noChangeAspect="1"/>
            </p:cNvPicPr>
            <p:nvPr/>
          </p:nvPicPr>
          <p:blipFill rotWithShape="1">
            <a:blip r:embed="rId12">
              <a:alphaModFix amt="75000"/>
            </a:blip>
            <a:srcRect l="6065" t="3426" r="7720" b="5620"/>
            <a:stretch/>
          </p:blipFill>
          <p:spPr>
            <a:xfrm>
              <a:off x="13858525" y="5350303"/>
              <a:ext cx="2543333" cy="2079347"/>
            </a:xfrm>
            <a:prstGeom prst="rect">
              <a:avLst/>
            </a:prstGeom>
          </p:spPr>
        </p:pic>
        <p:pic>
          <p:nvPicPr>
            <p:cNvPr id="34" name="그림 33">
              <a:extLst>
                <a:ext uri="{FF2B5EF4-FFF2-40B4-BE49-F238E27FC236}">
                  <a16:creationId xmlns:a16="http://schemas.microsoft.com/office/drawing/2014/main" id="{7F802805-CC3C-7F1E-A432-ED9995085635}"/>
                </a:ext>
              </a:extLst>
            </p:cNvPr>
            <p:cNvPicPr>
              <a:picLocks noChangeAspect="1"/>
            </p:cNvPicPr>
            <p:nvPr/>
          </p:nvPicPr>
          <p:blipFill rotWithShape="1">
            <a:blip r:embed="rId12"/>
            <a:srcRect l="6065" t="3426" r="7720" b="5620"/>
            <a:stretch/>
          </p:blipFill>
          <p:spPr>
            <a:xfrm>
              <a:off x="14190676" y="5487647"/>
              <a:ext cx="2543333" cy="2079347"/>
            </a:xfrm>
            <a:prstGeom prst="rect">
              <a:avLst/>
            </a:prstGeom>
          </p:spPr>
        </p:pic>
      </p:grpSp>
      <p:cxnSp>
        <p:nvCxnSpPr>
          <p:cNvPr id="17" name="직선 화살표 연결선 16">
            <a:extLst>
              <a:ext uri="{FF2B5EF4-FFF2-40B4-BE49-F238E27FC236}">
                <a16:creationId xmlns:a16="http://schemas.microsoft.com/office/drawing/2014/main" id="{CC506417-42EE-CB30-EB1F-FDBD6D1EB627}"/>
              </a:ext>
            </a:extLst>
          </p:cNvPr>
          <p:cNvCxnSpPr>
            <a:cxnSpLocks/>
          </p:cNvCxnSpPr>
          <p:nvPr/>
        </p:nvCxnSpPr>
        <p:spPr>
          <a:xfrm flipV="1">
            <a:off x="7502102" y="2384305"/>
            <a:ext cx="1012427" cy="500923"/>
          </a:xfrm>
          <a:prstGeom prst="straightConnector1">
            <a:avLst/>
          </a:prstGeom>
          <a:noFill/>
          <a:ln w="57150" cap="flat" cmpd="sng" algn="ctr">
            <a:solidFill>
              <a:schemeClr val="accent1"/>
            </a:solidFill>
            <a:prstDash val="solid"/>
            <a:miter lim="800000"/>
            <a:tailEnd type="triangle"/>
          </a:ln>
          <a:effectLst/>
        </p:spPr>
      </p:cxnSp>
      <p:cxnSp>
        <p:nvCxnSpPr>
          <p:cNvPr id="11" name="직선 화살표 연결선 10">
            <a:extLst>
              <a:ext uri="{FF2B5EF4-FFF2-40B4-BE49-F238E27FC236}">
                <a16:creationId xmlns:a16="http://schemas.microsoft.com/office/drawing/2014/main" id="{195F0460-2C06-6037-8C54-DBA197AAD2CE}"/>
              </a:ext>
            </a:extLst>
          </p:cNvPr>
          <p:cNvCxnSpPr>
            <a:cxnSpLocks/>
          </p:cNvCxnSpPr>
          <p:nvPr/>
        </p:nvCxnSpPr>
        <p:spPr>
          <a:xfrm>
            <a:off x="8514529" y="2384305"/>
            <a:ext cx="1258121" cy="1287633"/>
          </a:xfrm>
          <a:prstGeom prst="straightConnector1">
            <a:avLst/>
          </a:prstGeom>
          <a:noFill/>
          <a:ln w="57150" cap="flat" cmpd="sng" algn="ctr">
            <a:solidFill>
              <a:schemeClr val="accent1"/>
            </a:solidFill>
            <a:prstDash val="solid"/>
            <a:miter lim="800000"/>
            <a:tailEnd type="triangle"/>
          </a:ln>
          <a:effectLst/>
        </p:spPr>
      </p:cxnSp>
      <p:pic>
        <p:nvPicPr>
          <p:cNvPr id="46" name="Picture 2" descr="Klever Kitchen Double Wall Insulated Glass Cup Heat ...">
            <a:extLst>
              <a:ext uri="{FF2B5EF4-FFF2-40B4-BE49-F238E27FC236}">
                <a16:creationId xmlns:a16="http://schemas.microsoft.com/office/drawing/2014/main" id="{8BE75320-7F19-2E87-1FC3-4CC3772648B0}"/>
              </a:ext>
            </a:extLst>
          </p:cNvPr>
          <p:cNvPicPr>
            <a:picLocks noChangeAspect="1" noChangeArrowheads="1"/>
          </p:cNvPicPr>
          <p:nvPr/>
        </p:nvPicPr>
        <p:blipFill>
          <a:blip r:embed="rId13">
            <a:alphaModFix amt="20000"/>
            <a:extLst>
              <a:ext uri="{28A0092B-C50C-407E-A947-70E740481C1C}">
                <a14:useLocalDpi xmlns:a14="http://schemas.microsoft.com/office/drawing/2010/main" val="0"/>
              </a:ext>
            </a:extLst>
          </a:blip>
          <a:srcRect/>
          <a:stretch>
            <a:fillRect/>
          </a:stretch>
        </p:blipFill>
        <p:spPr bwMode="auto">
          <a:xfrm>
            <a:off x="8159013" y="3937291"/>
            <a:ext cx="1410038" cy="100693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Klever Kitchen Double Wall Insulated Glass Cup Heat ...">
            <a:extLst>
              <a:ext uri="{FF2B5EF4-FFF2-40B4-BE49-F238E27FC236}">
                <a16:creationId xmlns:a16="http://schemas.microsoft.com/office/drawing/2014/main" id="{072371E7-FF11-EC19-C94D-C58B21C3BD4E}"/>
              </a:ext>
            </a:extLst>
          </p:cNvPr>
          <p:cNvPicPr>
            <a:picLocks noChangeAspect="1" noChangeArrowheads="1"/>
          </p:cNvPicPr>
          <p:nvPr/>
        </p:nvPicPr>
        <p:blipFill>
          <a:blip r:embed="rId13">
            <a:alphaModFix amt="50000"/>
            <a:extLst>
              <a:ext uri="{28A0092B-C50C-407E-A947-70E740481C1C}">
                <a14:useLocalDpi xmlns:a14="http://schemas.microsoft.com/office/drawing/2010/main" val="0"/>
              </a:ext>
            </a:extLst>
          </a:blip>
          <a:srcRect/>
          <a:stretch>
            <a:fillRect/>
          </a:stretch>
        </p:blipFill>
        <p:spPr bwMode="auto">
          <a:xfrm rot="456022">
            <a:off x="8214565" y="4090447"/>
            <a:ext cx="1410038" cy="100693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Klever Kitchen Double Wall Insulated Glass Cup Heat ...">
            <a:extLst>
              <a:ext uri="{FF2B5EF4-FFF2-40B4-BE49-F238E27FC236}">
                <a16:creationId xmlns:a16="http://schemas.microsoft.com/office/drawing/2014/main" id="{0B586D79-4956-2536-4DF6-84392A23E54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900000">
            <a:off x="8265296" y="4344589"/>
            <a:ext cx="1410038" cy="1006933"/>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직선 화살표 연결선 48">
            <a:extLst>
              <a:ext uri="{FF2B5EF4-FFF2-40B4-BE49-F238E27FC236}">
                <a16:creationId xmlns:a16="http://schemas.microsoft.com/office/drawing/2014/main" id="{55FBFAB5-B517-7140-D75D-551128706B94}"/>
              </a:ext>
            </a:extLst>
          </p:cNvPr>
          <p:cNvCxnSpPr>
            <a:cxnSpLocks/>
          </p:cNvCxnSpPr>
          <p:nvPr/>
        </p:nvCxnSpPr>
        <p:spPr>
          <a:xfrm flipH="1">
            <a:off x="8340168" y="4533701"/>
            <a:ext cx="824152" cy="253567"/>
          </a:xfrm>
          <a:prstGeom prst="straightConnector1">
            <a:avLst/>
          </a:prstGeom>
          <a:noFill/>
          <a:ln w="57150" cap="flat" cmpd="sng" algn="ctr">
            <a:solidFill>
              <a:schemeClr val="accent1"/>
            </a:solidFill>
            <a:prstDash val="solid"/>
            <a:miter lim="800000"/>
            <a:tailEnd type="triangle"/>
          </a:ln>
          <a:effectLst/>
        </p:spPr>
      </p:cxnSp>
      <p:cxnSp>
        <p:nvCxnSpPr>
          <p:cNvPr id="16" name="직선 화살표 연결선 15">
            <a:extLst>
              <a:ext uri="{FF2B5EF4-FFF2-40B4-BE49-F238E27FC236}">
                <a16:creationId xmlns:a16="http://schemas.microsoft.com/office/drawing/2014/main" id="{A06D324C-C3D6-0583-F33E-AD1E6CE45535}"/>
              </a:ext>
            </a:extLst>
          </p:cNvPr>
          <p:cNvCxnSpPr>
            <a:cxnSpLocks/>
          </p:cNvCxnSpPr>
          <p:nvPr/>
        </p:nvCxnSpPr>
        <p:spPr>
          <a:xfrm flipH="1">
            <a:off x="9125422" y="3657225"/>
            <a:ext cx="647228" cy="894038"/>
          </a:xfrm>
          <a:prstGeom prst="straightConnector1">
            <a:avLst/>
          </a:prstGeom>
          <a:noFill/>
          <a:ln w="57150" cap="flat" cmpd="sng" algn="ctr">
            <a:solidFill>
              <a:schemeClr val="accent1"/>
            </a:solidFill>
            <a:prstDash val="solid"/>
            <a:miter lim="800000"/>
            <a:tailEnd type="triangle"/>
          </a:ln>
          <a:effectLst/>
        </p:spPr>
      </p:cxnSp>
      <p:cxnSp>
        <p:nvCxnSpPr>
          <p:cNvPr id="40" name="직선 화살표 연결선 39">
            <a:extLst>
              <a:ext uri="{FF2B5EF4-FFF2-40B4-BE49-F238E27FC236}">
                <a16:creationId xmlns:a16="http://schemas.microsoft.com/office/drawing/2014/main" id="{FD5047A3-30EF-5C3F-3773-01F7A074CA5E}"/>
              </a:ext>
            </a:extLst>
          </p:cNvPr>
          <p:cNvCxnSpPr>
            <a:cxnSpLocks/>
          </p:cNvCxnSpPr>
          <p:nvPr/>
        </p:nvCxnSpPr>
        <p:spPr>
          <a:xfrm flipH="1">
            <a:off x="7511708" y="4746647"/>
            <a:ext cx="828460" cy="62721"/>
          </a:xfrm>
          <a:prstGeom prst="straightConnector1">
            <a:avLst/>
          </a:prstGeom>
          <a:noFill/>
          <a:ln w="57150" cap="flat" cmpd="sng" algn="ctr">
            <a:solidFill>
              <a:schemeClr val="accent1"/>
            </a:solidFill>
            <a:prstDash val="solid"/>
            <a:miter lim="800000"/>
            <a:tailEnd type="triangle"/>
          </a:ln>
          <a:effectLst/>
        </p:spPr>
      </p:cxnSp>
      <p:cxnSp>
        <p:nvCxnSpPr>
          <p:cNvPr id="52" name="직선 연결선 51">
            <a:extLst>
              <a:ext uri="{FF2B5EF4-FFF2-40B4-BE49-F238E27FC236}">
                <a16:creationId xmlns:a16="http://schemas.microsoft.com/office/drawing/2014/main" id="{6586EB76-C0C8-2849-F5CC-A49066DCDC64}"/>
              </a:ext>
            </a:extLst>
          </p:cNvPr>
          <p:cNvCxnSpPr/>
          <p:nvPr/>
        </p:nvCxnSpPr>
        <p:spPr>
          <a:xfrm>
            <a:off x="7703010" y="2384305"/>
            <a:ext cx="198199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FC742D2-8CBD-7199-3128-AA0939BA58A7}"/>
                  </a:ext>
                </a:extLst>
              </p:cNvPr>
              <p:cNvSpPr txBox="1"/>
              <p:nvPr/>
            </p:nvSpPr>
            <p:spPr>
              <a:xfrm>
                <a:off x="1249336" y="4961898"/>
                <a:ext cx="3233187" cy="15454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altLang="ko-KR" sz="3600" b="1" i="1" smtClean="0">
                              <a:solidFill>
                                <a:schemeClr val="tx1"/>
                              </a:solidFill>
                              <a:latin typeface="Cambria Math" panose="02040503050406030204" pitchFamily="18" charset="0"/>
                            </a:rPr>
                          </m:ctrlPr>
                        </m:naryPr>
                        <m:sub/>
                        <m:sup/>
                        <m:e>
                          <m:r>
                            <a:rPr lang="en-US" altLang="ko-KR" sz="3600" b="1" i="1" smtClean="0">
                              <a:solidFill>
                                <a:schemeClr val="tx1"/>
                              </a:solidFill>
                              <a:latin typeface="Cambria Math" panose="02040503050406030204" pitchFamily="18" charset="0"/>
                            </a:rPr>
                            <m:t>           </m:t>
                          </m:r>
                        </m:e>
                      </m:nary>
                      <m:r>
                        <a:rPr lang="en-US" altLang="ko-KR" sz="3600" b="1" i="1" smtClean="0">
                          <a:solidFill>
                            <a:schemeClr val="tx1"/>
                          </a:solidFill>
                          <a:latin typeface="Cambria Math" panose="02040503050406030204" pitchFamily="18" charset="0"/>
                        </a:rPr>
                        <m:t>= </m:t>
                      </m:r>
                    </m:oMath>
                  </m:oMathPara>
                </a14:m>
                <a:endParaRPr lang="ko-KR" altLang="en-US" sz="3600" b="1" dirty="0">
                  <a:solidFill>
                    <a:schemeClr val="tx1"/>
                  </a:solidFill>
                  <a:latin typeface="Roboto" panose="02000000000000000000" pitchFamily="2" charset="0"/>
                </a:endParaRPr>
              </a:p>
            </p:txBody>
          </p:sp>
        </mc:Choice>
        <mc:Fallback xmlns="">
          <p:sp>
            <p:nvSpPr>
              <p:cNvPr id="53" name="TextBox 52">
                <a:extLst>
                  <a:ext uri="{FF2B5EF4-FFF2-40B4-BE49-F238E27FC236}">
                    <a16:creationId xmlns:a16="http://schemas.microsoft.com/office/drawing/2014/main" id="{8FC742D2-8CBD-7199-3128-AA0939BA58A7}"/>
                  </a:ext>
                </a:extLst>
              </p:cNvPr>
              <p:cNvSpPr txBox="1">
                <a:spLocks noRot="1" noChangeAspect="1" noMove="1" noResize="1" noEditPoints="1" noAdjustHandles="1" noChangeArrowheads="1" noChangeShapeType="1" noTextEdit="1"/>
              </p:cNvSpPr>
              <p:nvPr/>
            </p:nvSpPr>
            <p:spPr>
              <a:xfrm>
                <a:off x="1249336" y="4961898"/>
                <a:ext cx="3233187" cy="1545423"/>
              </a:xfrm>
              <a:prstGeom prst="rect">
                <a:avLst/>
              </a:prstGeom>
              <a:blipFill>
                <a:blip r:embed="rId14"/>
                <a:stretch>
                  <a:fillRect/>
                </a:stretch>
              </a:blipFill>
            </p:spPr>
            <p:txBody>
              <a:bodyPr/>
              <a:lstStyle/>
              <a:p>
                <a:r>
                  <a:rPr lang="ko-KR" altLang="en-US">
                    <a:noFill/>
                  </a:rPr>
                  <a:t> </a:t>
                </a:r>
              </a:p>
            </p:txBody>
          </p:sp>
        </mc:Fallback>
      </mc:AlternateContent>
      <p:graphicFrame>
        <p:nvGraphicFramePr>
          <p:cNvPr id="54" name="차트 53">
            <a:extLst>
              <a:ext uri="{FF2B5EF4-FFF2-40B4-BE49-F238E27FC236}">
                <a16:creationId xmlns:a16="http://schemas.microsoft.com/office/drawing/2014/main" id="{7B1ACA14-BD8A-024A-FBA1-69578B182A0E}"/>
              </a:ext>
            </a:extLst>
          </p:cNvPr>
          <p:cNvGraphicFramePr>
            <a:graphicFrameLocks/>
          </p:cNvGraphicFramePr>
          <p:nvPr>
            <p:extLst>
              <p:ext uri="{D42A27DB-BD31-4B8C-83A1-F6EECF244321}">
                <p14:modId xmlns:p14="http://schemas.microsoft.com/office/powerpoint/2010/main" val="1640533436"/>
              </p:ext>
            </p:extLst>
          </p:nvPr>
        </p:nvGraphicFramePr>
        <p:xfrm>
          <a:off x="2248986" y="5164121"/>
          <a:ext cx="1087929" cy="1140975"/>
        </p:xfrm>
        <a:graphic>
          <a:graphicData uri="http://schemas.openxmlformats.org/drawingml/2006/chart">
            <c:chart xmlns:c="http://schemas.openxmlformats.org/drawingml/2006/chart" xmlns:r="http://schemas.openxmlformats.org/officeDocument/2006/relationships" r:id="rId15"/>
          </a:graphicData>
        </a:graphic>
      </p:graphicFrame>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E8D0A9AB-5BC4-7B60-4823-60F4E20C716A}"/>
                  </a:ext>
                </a:extLst>
              </p:cNvPr>
              <p:cNvSpPr txBox="1"/>
              <p:nvPr/>
            </p:nvSpPr>
            <p:spPr>
              <a:xfrm>
                <a:off x="3943187" y="5371610"/>
                <a:ext cx="427278"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3200" b="0" i="1" dirty="0" smtClean="0">
                          <a:latin typeface="Cambria Math" panose="02040503050406030204" pitchFamily="18" charset="0"/>
                        </a:rPr>
                        <m:t>𝜖</m:t>
                      </m:r>
                    </m:oMath>
                  </m:oMathPara>
                </a14:m>
                <a:endParaRPr lang="ko-KR" altLang="en-US" sz="3200" dirty="0"/>
              </a:p>
            </p:txBody>
          </p:sp>
        </mc:Choice>
        <mc:Fallback xmlns="">
          <p:sp>
            <p:nvSpPr>
              <p:cNvPr id="55" name="TextBox 54">
                <a:extLst>
                  <a:ext uri="{FF2B5EF4-FFF2-40B4-BE49-F238E27FC236}">
                    <a16:creationId xmlns:a16="http://schemas.microsoft.com/office/drawing/2014/main" id="{E8D0A9AB-5BC4-7B60-4823-60F4E20C716A}"/>
                  </a:ext>
                </a:extLst>
              </p:cNvPr>
              <p:cNvSpPr txBox="1">
                <a:spLocks noRot="1" noChangeAspect="1" noMove="1" noResize="1" noEditPoints="1" noAdjustHandles="1" noChangeArrowheads="1" noChangeShapeType="1" noTextEdit="1"/>
              </p:cNvSpPr>
              <p:nvPr/>
            </p:nvSpPr>
            <p:spPr>
              <a:xfrm>
                <a:off x="3943187" y="5371610"/>
                <a:ext cx="427278" cy="584775"/>
              </a:xfrm>
              <a:prstGeom prst="rect">
                <a:avLst/>
              </a:prstGeom>
              <a:blipFill>
                <a:blip r:embed="rId16"/>
                <a:stretch>
                  <a:fillRect/>
                </a:stretch>
              </a:blipFill>
            </p:spPr>
            <p:txBody>
              <a:bodyPr/>
              <a:lstStyle/>
              <a:p>
                <a:r>
                  <a:rPr lang="ko-KR" altLang="en-US">
                    <a:noFill/>
                  </a:rPr>
                  <a:t> </a:t>
                </a:r>
              </a:p>
            </p:txBody>
          </p:sp>
        </mc:Fallback>
      </mc:AlternateContent>
      <p:sp>
        <p:nvSpPr>
          <p:cNvPr id="56" name="TextBox 55">
            <a:extLst>
              <a:ext uri="{FF2B5EF4-FFF2-40B4-BE49-F238E27FC236}">
                <a16:creationId xmlns:a16="http://schemas.microsoft.com/office/drawing/2014/main" id="{44B2BAF4-72E7-78B5-5523-6BBFB1953A17}"/>
              </a:ext>
            </a:extLst>
          </p:cNvPr>
          <p:cNvSpPr txBox="1"/>
          <p:nvPr/>
        </p:nvSpPr>
        <p:spPr>
          <a:xfrm>
            <a:off x="1548438" y="1201642"/>
            <a:ext cx="3370419" cy="461665"/>
          </a:xfrm>
          <a:prstGeom prst="rect">
            <a:avLst/>
          </a:prstGeom>
          <a:noFill/>
        </p:spPr>
        <p:txBody>
          <a:bodyPr wrap="square" rtlCol="0">
            <a:spAutoFit/>
          </a:bodyPr>
          <a:lstStyle/>
          <a:p>
            <a:pPr algn="ctr"/>
            <a:r>
              <a:rPr lang="en-US" altLang="ko-KR" sz="2400" dirty="0">
                <a:solidFill>
                  <a:srgbClr val="FF0000"/>
                </a:solidFill>
                <a:latin typeface="+mj-lt"/>
                <a:cs typeface="Calibri Light" panose="020F0302020204030204" pitchFamily="34" charset="0"/>
                <a:sym typeface="Wingdings" panose="05000000000000000000" pitchFamily="2" charset="2"/>
              </a:rPr>
              <a:t> </a:t>
            </a:r>
            <a:r>
              <a:rPr lang="en-US" altLang="ko-KR" sz="2400" b="1" dirty="0">
                <a:solidFill>
                  <a:srgbClr val="FF0000"/>
                </a:solidFill>
                <a:latin typeface="+mj-lt"/>
              </a:rPr>
              <a:t>Analytic</a:t>
            </a:r>
            <a:r>
              <a:rPr lang="en-US" altLang="ko-KR" sz="2400" b="1" dirty="0">
                <a:solidFill>
                  <a:srgbClr val="FF0000"/>
                </a:solidFill>
                <a:latin typeface="+mj-lt"/>
                <a:sym typeface="Wingdings" panose="05000000000000000000" pitchFamily="2" charset="2"/>
              </a:rPr>
              <a:t> Biased!</a:t>
            </a:r>
            <a:endParaRPr lang="ko-KR" altLang="en-US" sz="2400" b="1" dirty="0">
              <a:solidFill>
                <a:srgbClr val="FF0000"/>
              </a:solidFill>
              <a:latin typeface="+mj-lt"/>
            </a:endParaRPr>
          </a:p>
        </p:txBody>
      </p:sp>
      <p:sp>
        <p:nvSpPr>
          <p:cNvPr id="57" name="TextBox 56">
            <a:extLst>
              <a:ext uri="{FF2B5EF4-FFF2-40B4-BE49-F238E27FC236}">
                <a16:creationId xmlns:a16="http://schemas.microsoft.com/office/drawing/2014/main" id="{4042D3E1-BC57-39AC-7225-688B11F395FE}"/>
              </a:ext>
            </a:extLst>
          </p:cNvPr>
          <p:cNvSpPr txBox="1"/>
          <p:nvPr/>
        </p:nvSpPr>
        <p:spPr>
          <a:xfrm>
            <a:off x="1014401" y="1718446"/>
            <a:ext cx="4438494" cy="461665"/>
          </a:xfrm>
          <a:prstGeom prst="rect">
            <a:avLst/>
          </a:prstGeom>
          <a:noFill/>
        </p:spPr>
        <p:txBody>
          <a:bodyPr wrap="square" rtlCol="0">
            <a:spAutoFit/>
          </a:bodyPr>
          <a:lstStyle/>
          <a:p>
            <a:pPr algn="ctr"/>
            <a:r>
              <a:rPr lang="en-US" altLang="ko-KR" sz="2400" dirty="0">
                <a:solidFill>
                  <a:srgbClr val="00B050"/>
                </a:solidFill>
                <a:cs typeface="Calibri Light" panose="020F0302020204030204" pitchFamily="34" charset="0"/>
                <a:sym typeface="Wingdings" panose="05000000000000000000" pitchFamily="2" charset="2"/>
              </a:rPr>
              <a:t> </a:t>
            </a:r>
            <a:r>
              <a:rPr lang="en-US" altLang="ko-KR" sz="2400" b="1" dirty="0">
                <a:solidFill>
                  <a:srgbClr val="00B050"/>
                </a:solidFill>
                <a:latin typeface="+mj-lt"/>
              </a:rPr>
              <a:t>Monte Carlo</a:t>
            </a:r>
            <a:r>
              <a:rPr lang="en-US" altLang="ko-KR" sz="2400" b="1" dirty="0">
                <a:solidFill>
                  <a:srgbClr val="00B050"/>
                </a:solidFill>
                <a:latin typeface="+mj-lt"/>
                <a:sym typeface="Wingdings" panose="05000000000000000000" pitchFamily="2" charset="2"/>
              </a:rPr>
              <a:t> Unbiased!</a:t>
            </a:r>
            <a:endParaRPr lang="ko-KR" altLang="en-US" sz="2400" b="1" dirty="0">
              <a:solidFill>
                <a:srgbClr val="00B050"/>
              </a:solidFill>
              <a:latin typeface="+mj-lt"/>
            </a:endParaRPr>
          </a:p>
        </p:txBody>
      </p:sp>
      <p:sp>
        <p:nvSpPr>
          <p:cNvPr id="59" name="TextBox 58">
            <a:extLst>
              <a:ext uri="{FF2B5EF4-FFF2-40B4-BE49-F238E27FC236}">
                <a16:creationId xmlns:a16="http://schemas.microsoft.com/office/drawing/2014/main" id="{3D50CE8A-7DDA-6300-5BA4-02847F9CB431}"/>
              </a:ext>
            </a:extLst>
          </p:cNvPr>
          <p:cNvSpPr txBox="1"/>
          <p:nvPr/>
        </p:nvSpPr>
        <p:spPr>
          <a:xfrm>
            <a:off x="2389491" y="2337638"/>
            <a:ext cx="2017860" cy="923330"/>
          </a:xfrm>
          <a:prstGeom prst="rect">
            <a:avLst/>
          </a:prstGeom>
          <a:noFill/>
        </p:spPr>
        <p:txBody>
          <a:bodyPr wrap="square">
            <a:spAutoFit/>
          </a:bodyPr>
          <a:lstStyle/>
          <a:p>
            <a:pPr algn="ctr"/>
            <a:r>
              <a:rPr lang="en-US" altLang="ko-KR" sz="1800" dirty="0">
                <a:latin typeface="+mj-lt"/>
              </a:rPr>
              <a:t>Deviation is not </a:t>
            </a:r>
            <a:r>
              <a:rPr lang="en-US" altLang="ko-KR" dirty="0">
                <a:latin typeface="+mj-lt"/>
              </a:rPr>
              <a:t>a</a:t>
            </a:r>
            <a:r>
              <a:rPr lang="en-US" altLang="ko-KR" sz="1800" dirty="0">
                <a:latin typeface="+mj-lt"/>
              </a:rPr>
              <a:t>nalytically interpretable</a:t>
            </a:r>
            <a:endParaRPr lang="ko-KR" altLang="en-US" dirty="0"/>
          </a:p>
        </p:txBody>
      </p:sp>
      <p:cxnSp>
        <p:nvCxnSpPr>
          <p:cNvPr id="60" name="직선 화살표 연결선 59">
            <a:extLst>
              <a:ext uri="{FF2B5EF4-FFF2-40B4-BE49-F238E27FC236}">
                <a16:creationId xmlns:a16="http://schemas.microsoft.com/office/drawing/2014/main" id="{E7120250-7F1F-DA98-2673-8474147BB9DE}"/>
              </a:ext>
            </a:extLst>
          </p:cNvPr>
          <p:cNvCxnSpPr>
            <a:cxnSpLocks/>
            <a:stCxn id="59" idx="2"/>
          </p:cNvCxnSpPr>
          <p:nvPr/>
        </p:nvCxnSpPr>
        <p:spPr>
          <a:xfrm flipH="1">
            <a:off x="2489317" y="3260968"/>
            <a:ext cx="909104" cy="1104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34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5" grpId="0"/>
      <p:bldP spid="56" grpId="0"/>
      <p:bldP spid="57" grpId="0"/>
      <p:bldP spid="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차트 13">
            <a:extLst>
              <a:ext uri="{FF2B5EF4-FFF2-40B4-BE49-F238E27FC236}">
                <a16:creationId xmlns:a16="http://schemas.microsoft.com/office/drawing/2014/main" id="{FE175049-DDB9-CDFC-F1E8-C8EBF01B9650}"/>
              </a:ext>
            </a:extLst>
          </p:cNvPr>
          <p:cNvGraphicFramePr>
            <a:graphicFrameLocks/>
          </p:cNvGraphicFramePr>
          <p:nvPr>
            <p:extLst>
              <p:ext uri="{D42A27DB-BD31-4B8C-83A1-F6EECF244321}">
                <p14:modId xmlns:p14="http://schemas.microsoft.com/office/powerpoint/2010/main" val="3463639484"/>
              </p:ext>
            </p:extLst>
          </p:nvPr>
        </p:nvGraphicFramePr>
        <p:xfrm>
          <a:off x="1082089" y="1567400"/>
          <a:ext cx="3808781" cy="4343342"/>
        </p:xfrm>
        <a:graphic>
          <a:graphicData uri="http://schemas.openxmlformats.org/drawingml/2006/chart">
            <c:chart xmlns:c="http://schemas.openxmlformats.org/drawingml/2006/chart" xmlns:r="http://schemas.openxmlformats.org/officeDocument/2006/relationships" r:id="rId4"/>
          </a:graphicData>
        </a:graphic>
      </p:graphicFrame>
      <p:sp>
        <p:nvSpPr>
          <p:cNvPr id="88" name="자유형: 도형 87">
            <a:extLst>
              <a:ext uri="{FF2B5EF4-FFF2-40B4-BE49-F238E27FC236}">
                <a16:creationId xmlns:a16="http://schemas.microsoft.com/office/drawing/2014/main" id="{520A32B9-4781-A450-7EC8-485E853144A8}"/>
              </a:ext>
            </a:extLst>
          </p:cNvPr>
          <p:cNvSpPr>
            <a:spLocks/>
          </p:cNvSpPr>
          <p:nvPr/>
        </p:nvSpPr>
        <p:spPr>
          <a:xfrm rot="10800000">
            <a:off x="2924388" y="3632695"/>
            <a:ext cx="1732601" cy="1373425"/>
          </a:xfrm>
          <a:custGeom>
            <a:avLst/>
            <a:gdLst>
              <a:gd name="connsiteX0" fmla="*/ 0 w 860451"/>
              <a:gd name="connsiteY0" fmla="*/ 617731 h 660515"/>
              <a:gd name="connsiteX1" fmla="*/ 274320 w 860451"/>
              <a:gd name="connsiteY1" fmla="*/ 84331 h 660515"/>
              <a:gd name="connsiteX2" fmla="*/ 495300 w 860451"/>
              <a:gd name="connsiteY2" fmla="*/ 53851 h 660515"/>
              <a:gd name="connsiteX3" fmla="*/ 830580 w 860451"/>
              <a:gd name="connsiteY3" fmla="*/ 602491 h 660515"/>
              <a:gd name="connsiteX4" fmla="*/ 822960 w 860451"/>
              <a:gd name="connsiteY4" fmla="*/ 617731 h 660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51" h="660515">
                <a:moveTo>
                  <a:pt x="0" y="617731"/>
                </a:moveTo>
                <a:cubicBezTo>
                  <a:pt x="95885" y="398021"/>
                  <a:pt x="191770" y="178311"/>
                  <a:pt x="274320" y="84331"/>
                </a:cubicBezTo>
                <a:cubicBezTo>
                  <a:pt x="356870" y="-9649"/>
                  <a:pt x="402590" y="-32509"/>
                  <a:pt x="495300" y="53851"/>
                </a:cubicBezTo>
                <a:cubicBezTo>
                  <a:pt x="588010" y="140211"/>
                  <a:pt x="775970" y="508511"/>
                  <a:pt x="830580" y="602491"/>
                </a:cubicBezTo>
                <a:cubicBezTo>
                  <a:pt x="885190" y="696471"/>
                  <a:pt x="854075" y="657101"/>
                  <a:pt x="822960" y="617731"/>
                </a:cubicBezTo>
              </a:path>
            </a:pathLst>
          </a:custGeom>
          <a:solidFill>
            <a:srgbClr val="FF0000">
              <a:alpha val="3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자유형: 도형 86">
            <a:extLst>
              <a:ext uri="{FF2B5EF4-FFF2-40B4-BE49-F238E27FC236}">
                <a16:creationId xmlns:a16="http://schemas.microsoft.com/office/drawing/2014/main" id="{DA17097E-C229-3012-CAA0-906AA4B9CDDC}"/>
              </a:ext>
            </a:extLst>
          </p:cNvPr>
          <p:cNvSpPr>
            <a:spLocks/>
          </p:cNvSpPr>
          <p:nvPr/>
        </p:nvSpPr>
        <p:spPr>
          <a:xfrm>
            <a:off x="1310577" y="2462882"/>
            <a:ext cx="1615625" cy="1225545"/>
          </a:xfrm>
          <a:custGeom>
            <a:avLst/>
            <a:gdLst>
              <a:gd name="connsiteX0" fmla="*/ 0 w 860451"/>
              <a:gd name="connsiteY0" fmla="*/ 617731 h 660515"/>
              <a:gd name="connsiteX1" fmla="*/ 274320 w 860451"/>
              <a:gd name="connsiteY1" fmla="*/ 84331 h 660515"/>
              <a:gd name="connsiteX2" fmla="*/ 495300 w 860451"/>
              <a:gd name="connsiteY2" fmla="*/ 53851 h 660515"/>
              <a:gd name="connsiteX3" fmla="*/ 830580 w 860451"/>
              <a:gd name="connsiteY3" fmla="*/ 602491 h 660515"/>
              <a:gd name="connsiteX4" fmla="*/ 822960 w 860451"/>
              <a:gd name="connsiteY4" fmla="*/ 617731 h 660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451" h="660515">
                <a:moveTo>
                  <a:pt x="0" y="617731"/>
                </a:moveTo>
                <a:cubicBezTo>
                  <a:pt x="95885" y="398021"/>
                  <a:pt x="191770" y="178311"/>
                  <a:pt x="274320" y="84331"/>
                </a:cubicBezTo>
                <a:cubicBezTo>
                  <a:pt x="356870" y="-9649"/>
                  <a:pt x="402590" y="-32509"/>
                  <a:pt x="495300" y="53851"/>
                </a:cubicBezTo>
                <a:cubicBezTo>
                  <a:pt x="588010" y="140211"/>
                  <a:pt x="775970" y="508511"/>
                  <a:pt x="830580" y="602491"/>
                </a:cubicBezTo>
                <a:cubicBezTo>
                  <a:pt x="885190" y="696471"/>
                  <a:pt x="854075" y="657101"/>
                  <a:pt x="822960" y="617731"/>
                </a:cubicBezTo>
              </a:path>
            </a:pathLst>
          </a:custGeom>
          <a:solidFill>
            <a:srgbClr val="00B050">
              <a:alpha val="3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2" name="차트 51">
            <a:extLst>
              <a:ext uri="{FF2B5EF4-FFF2-40B4-BE49-F238E27FC236}">
                <a16:creationId xmlns:a16="http://schemas.microsoft.com/office/drawing/2014/main" id="{DE94C0BF-3DE9-9CF7-5AB0-A8AE70B1E061}"/>
              </a:ext>
            </a:extLst>
          </p:cNvPr>
          <p:cNvGraphicFramePr>
            <a:graphicFrameLocks/>
          </p:cNvGraphicFramePr>
          <p:nvPr>
            <p:extLst>
              <p:ext uri="{D42A27DB-BD31-4B8C-83A1-F6EECF244321}">
                <p14:modId xmlns:p14="http://schemas.microsoft.com/office/powerpoint/2010/main" val="3112671540"/>
              </p:ext>
            </p:extLst>
          </p:nvPr>
        </p:nvGraphicFramePr>
        <p:xfrm>
          <a:off x="7090992" y="1557396"/>
          <a:ext cx="3808781" cy="4343342"/>
        </p:xfrm>
        <a:graphic>
          <a:graphicData uri="http://schemas.openxmlformats.org/drawingml/2006/chart">
            <c:chart xmlns:c="http://schemas.openxmlformats.org/drawingml/2006/chart" xmlns:r="http://schemas.openxmlformats.org/officeDocument/2006/relationships" r:id="rId5"/>
          </a:graphicData>
        </a:graphic>
      </p:graphicFrame>
      <p:sp>
        <p:nvSpPr>
          <p:cNvPr id="4" name="슬라이드 번호 개체 틀 3">
            <a:extLst>
              <a:ext uri="{FF2B5EF4-FFF2-40B4-BE49-F238E27FC236}">
                <a16:creationId xmlns:a16="http://schemas.microsoft.com/office/drawing/2014/main" id="{75BBCF3D-B4FB-C66F-60CD-935A10CCBFC0}"/>
              </a:ext>
            </a:extLst>
          </p:cNvPr>
          <p:cNvSpPr>
            <a:spLocks noGrp="1"/>
          </p:cNvSpPr>
          <p:nvPr>
            <p:ph type="sldNum" sz="quarter" idx="12"/>
          </p:nvPr>
        </p:nvSpPr>
        <p:spPr/>
        <p:txBody>
          <a:bodyPr/>
          <a:lstStyle/>
          <a:p>
            <a:fld id="{8DF240CA-39A6-8942-A819-E48F9D8A9D50}" type="slidenum">
              <a:rPr lang="en-KR" smtClean="0"/>
              <a:pPr/>
              <a:t>23</a:t>
            </a:fld>
            <a:endParaRPr lang="en-KR"/>
          </a:p>
        </p:txBody>
      </p:sp>
      <p:cxnSp>
        <p:nvCxnSpPr>
          <p:cNvPr id="12" name="직선 화살표 연결선 11">
            <a:extLst>
              <a:ext uri="{FF2B5EF4-FFF2-40B4-BE49-F238E27FC236}">
                <a16:creationId xmlns:a16="http://schemas.microsoft.com/office/drawing/2014/main" id="{88B35CED-BA6B-EBF1-D925-28CC191CA245}"/>
              </a:ext>
            </a:extLst>
          </p:cNvPr>
          <p:cNvCxnSpPr>
            <a:cxnSpLocks/>
          </p:cNvCxnSpPr>
          <p:nvPr/>
        </p:nvCxnSpPr>
        <p:spPr>
          <a:xfrm>
            <a:off x="1123318" y="3657655"/>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직선 화살표 연결선 12">
            <a:extLst>
              <a:ext uri="{FF2B5EF4-FFF2-40B4-BE49-F238E27FC236}">
                <a16:creationId xmlns:a16="http://schemas.microsoft.com/office/drawing/2014/main" id="{5000022B-7956-61D2-8EF1-CD2A3AF11958}"/>
              </a:ext>
            </a:extLst>
          </p:cNvPr>
          <p:cNvCxnSpPr>
            <a:cxnSpLocks/>
          </p:cNvCxnSpPr>
          <p:nvPr/>
        </p:nvCxnSpPr>
        <p:spPr>
          <a:xfrm flipV="1">
            <a:off x="1195413" y="1457386"/>
            <a:ext cx="0" cy="41861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60C69EA5-CE4D-C647-BA31-BD91D743372F}"/>
              </a:ext>
            </a:extLst>
          </p:cNvPr>
          <p:cNvSpPr/>
          <p:nvPr/>
        </p:nvSpPr>
        <p:spPr>
          <a:xfrm>
            <a:off x="4539081" y="3688427"/>
            <a:ext cx="610543" cy="131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DD5EE7A-4882-30D4-F1EE-E807F993EF80}"/>
                  </a:ext>
                </a:extLst>
              </p:cNvPr>
              <p:cNvSpPr txBox="1"/>
              <p:nvPr/>
            </p:nvSpPr>
            <p:spPr>
              <a:xfrm>
                <a:off x="4623296" y="3632697"/>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16" name="TextBox 15">
                <a:extLst>
                  <a:ext uri="{FF2B5EF4-FFF2-40B4-BE49-F238E27FC236}">
                    <a16:creationId xmlns:a16="http://schemas.microsoft.com/office/drawing/2014/main" id="{2DD5EE7A-4882-30D4-F1EE-E807F993EF80}"/>
                  </a:ext>
                </a:extLst>
              </p:cNvPr>
              <p:cNvSpPr txBox="1">
                <a:spLocks noRot="1" noChangeAspect="1" noMove="1" noResize="1" noEditPoints="1" noAdjustHandles="1" noChangeArrowheads="1" noChangeShapeType="1" noTextEdit="1"/>
              </p:cNvSpPr>
              <p:nvPr/>
            </p:nvSpPr>
            <p:spPr>
              <a:xfrm>
                <a:off x="4623296" y="3632697"/>
                <a:ext cx="350821" cy="553998"/>
              </a:xfrm>
              <a:prstGeom prst="rect">
                <a:avLst/>
              </a:prstGeom>
              <a:blipFill>
                <a:blip r:embed="rId8"/>
                <a:stretch>
                  <a:fillRect/>
                </a:stretch>
              </a:blipFill>
            </p:spPr>
            <p:txBody>
              <a:bodyPr/>
              <a:lstStyle/>
              <a:p>
                <a:r>
                  <a:rPr lang="ko-KR" altLang="en-US">
                    <a:noFill/>
                  </a:rPr>
                  <a:t> </a:t>
                </a:r>
              </a:p>
            </p:txBody>
          </p:sp>
        </mc:Fallback>
      </mc:AlternateContent>
      <p:cxnSp>
        <p:nvCxnSpPr>
          <p:cNvPr id="17" name="직선 연결선 16">
            <a:extLst>
              <a:ext uri="{FF2B5EF4-FFF2-40B4-BE49-F238E27FC236}">
                <a16:creationId xmlns:a16="http://schemas.microsoft.com/office/drawing/2014/main" id="{5B672350-E122-B6B2-91C2-0F082A79BC59}"/>
              </a:ext>
            </a:extLst>
          </p:cNvPr>
          <p:cNvCxnSpPr>
            <a:cxnSpLocks/>
          </p:cNvCxnSpPr>
          <p:nvPr/>
        </p:nvCxnSpPr>
        <p:spPr>
          <a:xfrm>
            <a:off x="4539081" y="2295647"/>
            <a:ext cx="0" cy="2809027"/>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000575BD-4D6A-B78E-C626-750B106F8AEA}"/>
              </a:ext>
            </a:extLst>
          </p:cNvPr>
          <p:cNvCxnSpPr>
            <a:cxnSpLocks/>
          </p:cNvCxnSpPr>
          <p:nvPr/>
        </p:nvCxnSpPr>
        <p:spPr>
          <a:xfrm>
            <a:off x="1195413" y="3533161"/>
            <a:ext cx="3343668" cy="0"/>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58BB33E-90CF-6D72-E312-D49CD397366A}"/>
                  </a:ext>
                </a:extLst>
              </p:cNvPr>
              <p:cNvSpPr txBox="1"/>
              <p:nvPr/>
            </p:nvSpPr>
            <p:spPr>
              <a:xfrm>
                <a:off x="733056" y="3414717"/>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19" name="TextBox 18">
                <a:extLst>
                  <a:ext uri="{FF2B5EF4-FFF2-40B4-BE49-F238E27FC236}">
                    <a16:creationId xmlns:a16="http://schemas.microsoft.com/office/drawing/2014/main" id="{D58BB33E-90CF-6D72-E312-D49CD397366A}"/>
                  </a:ext>
                </a:extLst>
              </p:cNvPr>
              <p:cNvSpPr txBox="1">
                <a:spLocks noRot="1" noChangeAspect="1" noMove="1" noResize="1" noEditPoints="1" noAdjustHandles="1" noChangeArrowheads="1" noChangeShapeType="1" noTextEdit="1"/>
              </p:cNvSpPr>
              <p:nvPr/>
            </p:nvSpPr>
            <p:spPr>
              <a:xfrm>
                <a:off x="733056" y="3414717"/>
                <a:ext cx="325845" cy="553998"/>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5BE46AA-AD9F-0863-3F07-0CE4F84B4B3B}"/>
                  </a:ext>
                </a:extLst>
              </p:cNvPr>
              <p:cNvSpPr txBox="1"/>
              <p:nvPr/>
            </p:nvSpPr>
            <p:spPr>
              <a:xfrm>
                <a:off x="853773" y="5788442"/>
                <a:ext cx="4120344" cy="461665"/>
              </a:xfrm>
              <a:prstGeom prst="rect">
                <a:avLst/>
              </a:prstGeom>
              <a:noFill/>
            </p:spPr>
            <p:txBody>
              <a:bodyPr wrap="square" rtlCol="0">
                <a:spAutoFit/>
              </a:bodyPr>
              <a:lstStyle/>
              <a:p>
                <a:pPr algn="ctr"/>
                <a:r>
                  <a:rPr lang="en-US" altLang="ko-KR" sz="2400" dirty="0"/>
                  <a:t>GT of </a:t>
                </a:r>
                <a14:m>
                  <m:oMath xmlns:m="http://schemas.openxmlformats.org/officeDocument/2006/math">
                    <m:r>
                      <a:rPr lang="en-US" altLang="ko-KR" sz="2400" i="1">
                        <a:latin typeface="Cambria Math" panose="02040503050406030204" pitchFamily="18" charset="0"/>
                      </a:rPr>
                      <m:t>𝑚</m:t>
                    </m:r>
                    <m:r>
                      <a:rPr lang="en-US" altLang="ko-KR" sz="2400" i="1">
                        <a:latin typeface="Cambria Math" panose="02040503050406030204" pitchFamily="18" charset="0"/>
                      </a:rPr>
                      <m:t>(</m:t>
                    </m:r>
                    <m:r>
                      <a:rPr lang="en-US" altLang="ko-KR" sz="2400" i="1">
                        <a:latin typeface="Cambria Math" panose="02040503050406030204" pitchFamily="18" charset="0"/>
                      </a:rPr>
                      <m:t>𝑇</m:t>
                    </m:r>
                    <m:r>
                      <a:rPr lang="en-US" altLang="ko-KR" sz="2400" i="1">
                        <a:latin typeface="Cambria Math" panose="02040503050406030204" pitchFamily="18" charset="0"/>
                      </a:rPr>
                      <m:t>)</m:t>
                    </m:r>
                  </m:oMath>
                </a14:m>
                <a:r>
                  <a:rPr lang="en-US" altLang="ko-KR" sz="2400" dirty="0"/>
                  <a:t> : 0.001</a:t>
                </a:r>
                <a:endParaRPr lang="ko-KR" altLang="en-US" sz="2400" dirty="0"/>
              </a:p>
            </p:txBody>
          </p:sp>
        </mc:Choice>
        <mc:Fallback xmlns="">
          <p:sp>
            <p:nvSpPr>
              <p:cNvPr id="24" name="TextBox 23">
                <a:extLst>
                  <a:ext uri="{FF2B5EF4-FFF2-40B4-BE49-F238E27FC236}">
                    <a16:creationId xmlns:a16="http://schemas.microsoft.com/office/drawing/2014/main" id="{65BE46AA-AD9F-0863-3F07-0CE4F84B4B3B}"/>
                  </a:ext>
                </a:extLst>
              </p:cNvPr>
              <p:cNvSpPr txBox="1">
                <a:spLocks noRot="1" noChangeAspect="1" noMove="1" noResize="1" noEditPoints="1" noAdjustHandles="1" noChangeArrowheads="1" noChangeShapeType="1" noTextEdit="1"/>
              </p:cNvSpPr>
              <p:nvPr/>
            </p:nvSpPr>
            <p:spPr>
              <a:xfrm>
                <a:off x="853773" y="5788442"/>
                <a:ext cx="4120344" cy="461665"/>
              </a:xfrm>
              <a:prstGeom prst="rect">
                <a:avLst/>
              </a:prstGeom>
              <a:blipFill>
                <a:blip r:embed="rId10"/>
                <a:stretch>
                  <a:fillRect t="-9333" b="-32000"/>
                </a:stretch>
              </a:blipFill>
            </p:spPr>
            <p:txBody>
              <a:bodyPr/>
              <a:lstStyle/>
              <a:p>
                <a:r>
                  <a:rPr lang="ko-KR" altLang="en-US">
                    <a:noFill/>
                  </a:rPr>
                  <a:t> </a:t>
                </a:r>
              </a:p>
            </p:txBody>
          </p:sp>
        </mc:Fallback>
      </mc:AlternateContent>
      <p:cxnSp>
        <p:nvCxnSpPr>
          <p:cNvPr id="27" name="직선 연결선 26">
            <a:extLst>
              <a:ext uri="{FF2B5EF4-FFF2-40B4-BE49-F238E27FC236}">
                <a16:creationId xmlns:a16="http://schemas.microsoft.com/office/drawing/2014/main" id="{32D99AA7-EC22-6486-713C-FE6346D4CD9B}"/>
              </a:ext>
            </a:extLst>
          </p:cNvPr>
          <p:cNvCxnSpPr>
            <a:cxnSpLocks/>
          </p:cNvCxnSpPr>
          <p:nvPr/>
        </p:nvCxnSpPr>
        <p:spPr>
          <a:xfrm>
            <a:off x="1252713" y="2295647"/>
            <a:ext cx="3286368" cy="0"/>
          </a:xfrm>
          <a:prstGeom prst="line">
            <a:avLst/>
          </a:prstGeom>
          <a:ln w="381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직선 연결선 27">
            <a:extLst>
              <a:ext uri="{FF2B5EF4-FFF2-40B4-BE49-F238E27FC236}">
                <a16:creationId xmlns:a16="http://schemas.microsoft.com/office/drawing/2014/main" id="{A22677E0-A830-4AB4-7C29-C6BEE3D7380C}"/>
              </a:ext>
            </a:extLst>
          </p:cNvPr>
          <p:cNvCxnSpPr>
            <a:cxnSpLocks/>
          </p:cNvCxnSpPr>
          <p:nvPr/>
        </p:nvCxnSpPr>
        <p:spPr>
          <a:xfrm>
            <a:off x="1252713" y="5104674"/>
            <a:ext cx="3286368" cy="0"/>
          </a:xfrm>
          <a:prstGeom prst="line">
            <a:avLst/>
          </a:prstGeom>
          <a:ln w="381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472D4BC-815B-3530-A5FB-58BB818A9096}"/>
                  </a:ext>
                </a:extLst>
              </p:cNvPr>
              <p:cNvSpPr txBox="1"/>
              <p:nvPr/>
            </p:nvSpPr>
            <p:spPr>
              <a:xfrm>
                <a:off x="108053" y="2018648"/>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33" name="TextBox 32">
                <a:extLst>
                  <a:ext uri="{FF2B5EF4-FFF2-40B4-BE49-F238E27FC236}">
                    <a16:creationId xmlns:a16="http://schemas.microsoft.com/office/drawing/2014/main" id="{F472D4BC-815B-3530-A5FB-58BB818A9096}"/>
                  </a:ext>
                </a:extLst>
              </p:cNvPr>
              <p:cNvSpPr txBox="1">
                <a:spLocks noRot="1" noChangeAspect="1" noMove="1" noResize="1" noEditPoints="1" noAdjustHandles="1" noChangeArrowheads="1" noChangeShapeType="1" noTextEdit="1"/>
              </p:cNvSpPr>
              <p:nvPr/>
            </p:nvSpPr>
            <p:spPr>
              <a:xfrm>
                <a:off x="108053" y="2018648"/>
                <a:ext cx="1003146" cy="553998"/>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7C6FBA5-E4B0-3945-2D0E-0E43E73A6166}"/>
                  </a:ext>
                </a:extLst>
              </p:cNvPr>
              <p:cNvSpPr txBox="1"/>
              <p:nvPr/>
            </p:nvSpPr>
            <p:spPr>
              <a:xfrm>
                <a:off x="108053" y="4785983"/>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34" name="TextBox 33">
                <a:extLst>
                  <a:ext uri="{FF2B5EF4-FFF2-40B4-BE49-F238E27FC236}">
                    <a16:creationId xmlns:a16="http://schemas.microsoft.com/office/drawing/2014/main" id="{17C6FBA5-E4B0-3945-2D0E-0E43E73A6166}"/>
                  </a:ext>
                </a:extLst>
              </p:cNvPr>
              <p:cNvSpPr txBox="1">
                <a:spLocks noRot="1" noChangeAspect="1" noMove="1" noResize="1" noEditPoints="1" noAdjustHandles="1" noChangeArrowheads="1" noChangeShapeType="1" noTextEdit="1"/>
              </p:cNvSpPr>
              <p:nvPr/>
            </p:nvSpPr>
            <p:spPr>
              <a:xfrm>
                <a:off x="108053" y="4785983"/>
                <a:ext cx="1003146" cy="553998"/>
              </a:xfrm>
              <a:prstGeom prst="rect">
                <a:avLst/>
              </a:prstGeom>
              <a:blipFill>
                <a:blip r:embed="rId12"/>
                <a:stretch>
                  <a:fillRect/>
                </a:stretch>
              </a:blipFill>
            </p:spPr>
            <p:txBody>
              <a:bodyPr/>
              <a:lstStyle/>
              <a:p>
                <a:r>
                  <a:rPr lang="ko-KR" altLang="en-US">
                    <a:noFill/>
                  </a:rPr>
                  <a:t> </a:t>
                </a:r>
              </a:p>
            </p:txBody>
          </p:sp>
        </mc:Fallback>
      </mc:AlternateContent>
      <p:sp>
        <p:nvSpPr>
          <p:cNvPr id="35" name="TextBox 34">
            <a:extLst>
              <a:ext uri="{FF2B5EF4-FFF2-40B4-BE49-F238E27FC236}">
                <a16:creationId xmlns:a16="http://schemas.microsoft.com/office/drawing/2014/main" id="{63D318E4-CCF1-3DA0-CFD3-146EF265AAE4}"/>
              </a:ext>
            </a:extLst>
          </p:cNvPr>
          <p:cNvSpPr txBox="1"/>
          <p:nvPr/>
        </p:nvSpPr>
        <p:spPr>
          <a:xfrm>
            <a:off x="6234911" y="6224024"/>
            <a:ext cx="5339777" cy="523220"/>
          </a:xfrm>
          <a:prstGeom prst="rect">
            <a:avLst/>
          </a:prstGeom>
          <a:noFill/>
        </p:spPr>
        <p:txBody>
          <a:bodyPr wrap="square">
            <a:spAutoFit/>
          </a:bodyPr>
          <a:lstStyle/>
          <a:p>
            <a:pPr algn="ctr"/>
            <a:r>
              <a:rPr lang="en-US" altLang="ko-KR" sz="2800" b="1" dirty="0">
                <a:solidFill>
                  <a:srgbClr val="FF0000"/>
                </a:solidFill>
              </a:rPr>
              <a:t>Extremely Low SNR</a:t>
            </a:r>
            <a:endParaRPr lang="ko-KR" altLang="en-US" sz="2800" b="1" dirty="0">
              <a:solidFill>
                <a:srgbClr val="FF0000"/>
              </a:solidFill>
            </a:endParaRPr>
          </a:p>
        </p:txBody>
      </p:sp>
      <p:sp>
        <p:nvSpPr>
          <p:cNvPr id="44" name="TextBox 43">
            <a:extLst>
              <a:ext uri="{FF2B5EF4-FFF2-40B4-BE49-F238E27FC236}">
                <a16:creationId xmlns:a16="http://schemas.microsoft.com/office/drawing/2014/main" id="{E646451B-484B-2999-1F0B-669B636C4611}"/>
              </a:ext>
            </a:extLst>
          </p:cNvPr>
          <p:cNvSpPr txBox="1"/>
          <p:nvPr/>
        </p:nvSpPr>
        <p:spPr>
          <a:xfrm>
            <a:off x="7188931" y="3797553"/>
            <a:ext cx="869060" cy="400110"/>
          </a:xfrm>
          <a:prstGeom prst="rect">
            <a:avLst/>
          </a:prstGeom>
          <a:noFill/>
        </p:spPr>
        <p:txBody>
          <a:bodyPr wrap="square" rtlCol="0">
            <a:spAutoFit/>
          </a:bodyPr>
          <a:lstStyle/>
          <a:p>
            <a:pPr algn="ctr"/>
            <a:r>
              <a:rPr lang="en-US" altLang="ko-KR" sz="2000" dirty="0"/>
              <a:t>0.49</a:t>
            </a:r>
            <a:endParaRPr lang="ko-KR" altLang="en-US" sz="2000" dirty="0"/>
          </a:p>
        </p:txBody>
      </p:sp>
      <p:sp>
        <p:nvSpPr>
          <p:cNvPr id="49" name="TextBox 48">
            <a:extLst>
              <a:ext uri="{FF2B5EF4-FFF2-40B4-BE49-F238E27FC236}">
                <a16:creationId xmlns:a16="http://schemas.microsoft.com/office/drawing/2014/main" id="{CFD2121C-B841-151C-BD39-5E05E06E1C66}"/>
              </a:ext>
            </a:extLst>
          </p:cNvPr>
          <p:cNvSpPr txBox="1"/>
          <p:nvPr/>
        </p:nvSpPr>
        <p:spPr>
          <a:xfrm>
            <a:off x="10811475" y="5076216"/>
            <a:ext cx="900393" cy="584775"/>
          </a:xfrm>
          <a:prstGeom prst="rect">
            <a:avLst/>
          </a:prstGeom>
          <a:noFill/>
        </p:spPr>
        <p:txBody>
          <a:bodyPr wrap="square" rtlCol="0">
            <a:spAutoFit/>
          </a:bodyPr>
          <a:lstStyle/>
          <a:p>
            <a:r>
              <a:rPr lang="en-US" altLang="ko-KR" sz="3200" b="1" dirty="0">
                <a:solidFill>
                  <a:srgbClr val="FF0000"/>
                </a:solidFill>
              </a:rPr>
              <a:t>x90</a:t>
            </a:r>
            <a:endParaRPr lang="ko-KR" altLang="en-US" sz="3200" b="1" dirty="0">
              <a:solidFill>
                <a:srgbClr val="FF0000"/>
              </a:solidFill>
            </a:endParaRPr>
          </a:p>
        </p:txBody>
      </p:sp>
      <p:cxnSp>
        <p:nvCxnSpPr>
          <p:cNvPr id="50" name="직선 화살표 연결선 49">
            <a:extLst>
              <a:ext uri="{FF2B5EF4-FFF2-40B4-BE49-F238E27FC236}">
                <a16:creationId xmlns:a16="http://schemas.microsoft.com/office/drawing/2014/main" id="{87892B59-DD50-2398-1F1D-E6DD9D2BE47E}"/>
              </a:ext>
            </a:extLst>
          </p:cNvPr>
          <p:cNvCxnSpPr>
            <a:cxnSpLocks/>
          </p:cNvCxnSpPr>
          <p:nvPr/>
        </p:nvCxnSpPr>
        <p:spPr>
          <a:xfrm>
            <a:off x="7132221" y="3657655"/>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직선 화살표 연결선 50">
            <a:extLst>
              <a:ext uri="{FF2B5EF4-FFF2-40B4-BE49-F238E27FC236}">
                <a16:creationId xmlns:a16="http://schemas.microsoft.com/office/drawing/2014/main" id="{94E1E50C-A52F-6036-219A-8671D301F270}"/>
              </a:ext>
            </a:extLst>
          </p:cNvPr>
          <p:cNvCxnSpPr>
            <a:cxnSpLocks/>
          </p:cNvCxnSpPr>
          <p:nvPr/>
        </p:nvCxnSpPr>
        <p:spPr>
          <a:xfrm flipV="1">
            <a:off x="7204316" y="1457386"/>
            <a:ext cx="0" cy="41861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직사각형 52">
            <a:extLst>
              <a:ext uri="{FF2B5EF4-FFF2-40B4-BE49-F238E27FC236}">
                <a16:creationId xmlns:a16="http://schemas.microsoft.com/office/drawing/2014/main" id="{0B1514CA-75FF-CA69-09EE-7E2595F17CC1}"/>
              </a:ext>
            </a:extLst>
          </p:cNvPr>
          <p:cNvSpPr/>
          <p:nvPr/>
        </p:nvSpPr>
        <p:spPr>
          <a:xfrm>
            <a:off x="10547984" y="3688427"/>
            <a:ext cx="610543" cy="131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107F68A-EAF2-F0BC-86AC-53A910DA30D4}"/>
                  </a:ext>
                </a:extLst>
              </p:cNvPr>
              <p:cNvSpPr txBox="1"/>
              <p:nvPr/>
            </p:nvSpPr>
            <p:spPr>
              <a:xfrm>
                <a:off x="10632199" y="3632697"/>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54" name="TextBox 53">
                <a:extLst>
                  <a:ext uri="{FF2B5EF4-FFF2-40B4-BE49-F238E27FC236}">
                    <a16:creationId xmlns:a16="http://schemas.microsoft.com/office/drawing/2014/main" id="{0107F68A-EAF2-F0BC-86AC-53A910DA30D4}"/>
                  </a:ext>
                </a:extLst>
              </p:cNvPr>
              <p:cNvSpPr txBox="1">
                <a:spLocks noRot="1" noChangeAspect="1" noMove="1" noResize="1" noEditPoints="1" noAdjustHandles="1" noChangeArrowheads="1" noChangeShapeType="1" noTextEdit="1"/>
              </p:cNvSpPr>
              <p:nvPr/>
            </p:nvSpPr>
            <p:spPr>
              <a:xfrm>
                <a:off x="10632199" y="3632697"/>
                <a:ext cx="350821" cy="553998"/>
              </a:xfrm>
              <a:prstGeom prst="rect">
                <a:avLst/>
              </a:prstGeom>
              <a:blipFill>
                <a:blip r:embed="rId13"/>
                <a:stretch>
                  <a:fillRect/>
                </a:stretch>
              </a:blipFill>
            </p:spPr>
            <p:txBody>
              <a:bodyPr/>
              <a:lstStyle/>
              <a:p>
                <a:r>
                  <a:rPr lang="ko-KR" altLang="en-US">
                    <a:noFill/>
                  </a:rPr>
                  <a:t> </a:t>
                </a:r>
              </a:p>
            </p:txBody>
          </p:sp>
        </mc:Fallback>
      </mc:AlternateContent>
      <p:cxnSp>
        <p:nvCxnSpPr>
          <p:cNvPr id="55" name="직선 연결선 54">
            <a:extLst>
              <a:ext uri="{FF2B5EF4-FFF2-40B4-BE49-F238E27FC236}">
                <a16:creationId xmlns:a16="http://schemas.microsoft.com/office/drawing/2014/main" id="{35164167-F8F7-BE1F-616F-4B72F4334A66}"/>
              </a:ext>
            </a:extLst>
          </p:cNvPr>
          <p:cNvCxnSpPr>
            <a:cxnSpLocks/>
          </p:cNvCxnSpPr>
          <p:nvPr/>
        </p:nvCxnSpPr>
        <p:spPr>
          <a:xfrm>
            <a:off x="10547984" y="2295647"/>
            <a:ext cx="0" cy="2809027"/>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21E4CBAC-0249-44ED-7A9B-1AAB08A0352D}"/>
                  </a:ext>
                </a:extLst>
              </p:cNvPr>
              <p:cNvSpPr txBox="1"/>
              <p:nvPr/>
            </p:nvSpPr>
            <p:spPr>
              <a:xfrm>
                <a:off x="6741959" y="3414717"/>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57" name="TextBox 56">
                <a:extLst>
                  <a:ext uri="{FF2B5EF4-FFF2-40B4-BE49-F238E27FC236}">
                    <a16:creationId xmlns:a16="http://schemas.microsoft.com/office/drawing/2014/main" id="{21E4CBAC-0249-44ED-7A9B-1AAB08A0352D}"/>
                  </a:ext>
                </a:extLst>
              </p:cNvPr>
              <p:cNvSpPr txBox="1">
                <a:spLocks noRot="1" noChangeAspect="1" noMove="1" noResize="1" noEditPoints="1" noAdjustHandles="1" noChangeArrowheads="1" noChangeShapeType="1" noTextEdit="1"/>
              </p:cNvSpPr>
              <p:nvPr/>
            </p:nvSpPr>
            <p:spPr>
              <a:xfrm>
                <a:off x="6741959" y="3414717"/>
                <a:ext cx="325845" cy="553998"/>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A1914905-2D9A-B3B0-7B5B-1FA55259F4F6}"/>
                  </a:ext>
                </a:extLst>
              </p:cNvPr>
              <p:cNvSpPr txBox="1"/>
              <p:nvPr/>
            </p:nvSpPr>
            <p:spPr>
              <a:xfrm>
                <a:off x="5424907" y="5788442"/>
                <a:ext cx="7111594" cy="461665"/>
              </a:xfrm>
              <a:prstGeom prst="rect">
                <a:avLst/>
              </a:prstGeom>
              <a:noFill/>
            </p:spPr>
            <p:txBody>
              <a:bodyPr wrap="square" rtlCol="0">
                <a:spAutoFit/>
              </a:bodyPr>
              <a:lstStyle/>
              <a:p>
                <a:pPr algn="ctr"/>
                <a14:m>
                  <m:oMath xmlns:m="http://schemas.openxmlformats.org/officeDocument/2006/math">
                    <m:d>
                      <m:dPr>
                        <m:begChr m:val="⟨"/>
                        <m:endChr m:val="⟩"/>
                        <m:ctrlPr>
                          <a:rPr lang="en-US" altLang="ko-KR" sz="2400" i="1" smtClean="0">
                            <a:latin typeface="Cambria Math" panose="02040503050406030204" pitchFamily="18" charset="0"/>
                          </a:rPr>
                        </m:ctrlPr>
                      </m:dPr>
                      <m:e>
                        <m:r>
                          <a:rPr lang="en-US" altLang="ko-KR" sz="2400" i="1">
                            <a:latin typeface="Cambria Math" panose="02040503050406030204" pitchFamily="18" charset="0"/>
                          </a:rPr>
                          <m:t>𝑚</m:t>
                        </m:r>
                        <m:r>
                          <a:rPr lang="en-US" altLang="ko-KR" sz="2400" i="1">
                            <a:latin typeface="Cambria Math" panose="02040503050406030204" pitchFamily="18" charset="0"/>
                          </a:rPr>
                          <m:t>(</m:t>
                        </m:r>
                        <m:r>
                          <a:rPr lang="en-US" altLang="ko-KR" sz="2400" i="1">
                            <a:latin typeface="Cambria Math" panose="02040503050406030204" pitchFamily="18" charset="0"/>
                          </a:rPr>
                          <m:t>𝑇</m:t>
                        </m:r>
                        <m:r>
                          <a:rPr lang="en-US" altLang="ko-KR" sz="2400" i="1">
                            <a:latin typeface="Cambria Math" panose="02040503050406030204" pitchFamily="18" charset="0"/>
                          </a:rPr>
                          <m:t>)</m:t>
                        </m:r>
                      </m:e>
                    </m:d>
                  </m:oMath>
                </a14:m>
                <a:r>
                  <a:rPr lang="en-US" altLang="ko-KR" sz="2400" dirty="0"/>
                  <a:t>: (0.49+0.72-0.65-0.82) / 4 = -0.09</a:t>
                </a:r>
                <a:endParaRPr lang="ko-KR" altLang="en-US" sz="2400" dirty="0"/>
              </a:p>
            </p:txBody>
          </p:sp>
        </mc:Choice>
        <mc:Fallback xmlns="">
          <p:sp>
            <p:nvSpPr>
              <p:cNvPr id="58" name="TextBox 57">
                <a:extLst>
                  <a:ext uri="{FF2B5EF4-FFF2-40B4-BE49-F238E27FC236}">
                    <a16:creationId xmlns:a16="http://schemas.microsoft.com/office/drawing/2014/main" id="{A1914905-2D9A-B3B0-7B5B-1FA55259F4F6}"/>
                  </a:ext>
                </a:extLst>
              </p:cNvPr>
              <p:cNvSpPr txBox="1">
                <a:spLocks noRot="1" noChangeAspect="1" noMove="1" noResize="1" noEditPoints="1" noAdjustHandles="1" noChangeArrowheads="1" noChangeShapeType="1" noTextEdit="1"/>
              </p:cNvSpPr>
              <p:nvPr/>
            </p:nvSpPr>
            <p:spPr>
              <a:xfrm>
                <a:off x="5424907" y="5788442"/>
                <a:ext cx="7111594" cy="461665"/>
              </a:xfrm>
              <a:prstGeom prst="rect">
                <a:avLst/>
              </a:prstGeom>
              <a:blipFill>
                <a:blip r:embed="rId15"/>
                <a:stretch>
                  <a:fillRect t="-9333" b="-32000"/>
                </a:stretch>
              </a:blipFill>
            </p:spPr>
            <p:txBody>
              <a:bodyPr/>
              <a:lstStyle/>
              <a:p>
                <a:r>
                  <a:rPr lang="ko-KR" altLang="en-US">
                    <a:noFill/>
                  </a:rPr>
                  <a:t> </a:t>
                </a:r>
              </a:p>
            </p:txBody>
          </p:sp>
        </mc:Fallback>
      </mc:AlternateContent>
      <p:cxnSp>
        <p:nvCxnSpPr>
          <p:cNvPr id="59" name="직선 연결선 58">
            <a:extLst>
              <a:ext uri="{FF2B5EF4-FFF2-40B4-BE49-F238E27FC236}">
                <a16:creationId xmlns:a16="http://schemas.microsoft.com/office/drawing/2014/main" id="{0E9E3BC9-63EA-252D-55F8-08639AA9AB77}"/>
              </a:ext>
            </a:extLst>
          </p:cNvPr>
          <p:cNvCxnSpPr>
            <a:cxnSpLocks/>
          </p:cNvCxnSpPr>
          <p:nvPr/>
        </p:nvCxnSpPr>
        <p:spPr>
          <a:xfrm>
            <a:off x="7261616" y="2295647"/>
            <a:ext cx="3286368" cy="0"/>
          </a:xfrm>
          <a:prstGeom prst="line">
            <a:avLst/>
          </a:prstGeom>
          <a:ln w="381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직선 연결선 59">
            <a:extLst>
              <a:ext uri="{FF2B5EF4-FFF2-40B4-BE49-F238E27FC236}">
                <a16:creationId xmlns:a16="http://schemas.microsoft.com/office/drawing/2014/main" id="{3012D6FA-7413-D2F4-9EFA-F4B6C656BA4F}"/>
              </a:ext>
            </a:extLst>
          </p:cNvPr>
          <p:cNvCxnSpPr>
            <a:cxnSpLocks/>
          </p:cNvCxnSpPr>
          <p:nvPr/>
        </p:nvCxnSpPr>
        <p:spPr>
          <a:xfrm>
            <a:off x="7261616" y="5104674"/>
            <a:ext cx="3286368" cy="0"/>
          </a:xfrm>
          <a:prstGeom prst="line">
            <a:avLst/>
          </a:prstGeom>
          <a:ln w="381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EFA21674-E15A-B4F0-47A8-502DAF5B7861}"/>
                  </a:ext>
                </a:extLst>
              </p:cNvPr>
              <p:cNvSpPr txBox="1"/>
              <p:nvPr/>
            </p:nvSpPr>
            <p:spPr>
              <a:xfrm>
                <a:off x="6116956" y="2018648"/>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61" name="TextBox 60">
                <a:extLst>
                  <a:ext uri="{FF2B5EF4-FFF2-40B4-BE49-F238E27FC236}">
                    <a16:creationId xmlns:a16="http://schemas.microsoft.com/office/drawing/2014/main" id="{EFA21674-E15A-B4F0-47A8-502DAF5B7861}"/>
                  </a:ext>
                </a:extLst>
              </p:cNvPr>
              <p:cNvSpPr txBox="1">
                <a:spLocks noRot="1" noChangeAspect="1" noMove="1" noResize="1" noEditPoints="1" noAdjustHandles="1" noChangeArrowheads="1" noChangeShapeType="1" noTextEdit="1"/>
              </p:cNvSpPr>
              <p:nvPr/>
            </p:nvSpPr>
            <p:spPr>
              <a:xfrm>
                <a:off x="6116956" y="2018648"/>
                <a:ext cx="1003146" cy="553998"/>
              </a:xfrm>
              <a:prstGeom prst="rect">
                <a:avLst/>
              </a:prstGeom>
              <a:blipFill>
                <a:blip r:embed="rId16"/>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6C7C03D6-025C-6533-1720-B147029D2398}"/>
                  </a:ext>
                </a:extLst>
              </p:cNvPr>
              <p:cNvSpPr txBox="1"/>
              <p:nvPr/>
            </p:nvSpPr>
            <p:spPr>
              <a:xfrm>
                <a:off x="6116956" y="4785983"/>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62" name="TextBox 61">
                <a:extLst>
                  <a:ext uri="{FF2B5EF4-FFF2-40B4-BE49-F238E27FC236}">
                    <a16:creationId xmlns:a16="http://schemas.microsoft.com/office/drawing/2014/main" id="{6C7C03D6-025C-6533-1720-B147029D2398}"/>
                  </a:ext>
                </a:extLst>
              </p:cNvPr>
              <p:cNvSpPr txBox="1">
                <a:spLocks noRot="1" noChangeAspect="1" noMove="1" noResize="1" noEditPoints="1" noAdjustHandles="1" noChangeArrowheads="1" noChangeShapeType="1" noTextEdit="1"/>
              </p:cNvSpPr>
              <p:nvPr/>
            </p:nvSpPr>
            <p:spPr>
              <a:xfrm>
                <a:off x="6116956" y="4785983"/>
                <a:ext cx="1003146" cy="553998"/>
              </a:xfrm>
              <a:prstGeom prst="rect">
                <a:avLst/>
              </a:prstGeom>
              <a:blipFill>
                <a:blip r:embed="rId17"/>
                <a:stretch>
                  <a:fillRect/>
                </a:stretch>
              </a:blipFill>
            </p:spPr>
            <p:txBody>
              <a:bodyPr/>
              <a:lstStyle/>
              <a:p>
                <a:r>
                  <a:rPr lang="ko-KR" altLang="en-US">
                    <a:noFill/>
                  </a:rPr>
                  <a:t> </a:t>
                </a:r>
              </a:p>
            </p:txBody>
          </p:sp>
        </mc:Fallback>
      </mc:AlternateContent>
      <p:cxnSp>
        <p:nvCxnSpPr>
          <p:cNvPr id="63" name="직선 화살표 연결선 62">
            <a:extLst>
              <a:ext uri="{FF2B5EF4-FFF2-40B4-BE49-F238E27FC236}">
                <a16:creationId xmlns:a16="http://schemas.microsoft.com/office/drawing/2014/main" id="{D547B97D-604B-16CA-8D46-0122CDE98F02}"/>
              </a:ext>
            </a:extLst>
          </p:cNvPr>
          <p:cNvCxnSpPr>
            <a:cxnSpLocks/>
          </p:cNvCxnSpPr>
          <p:nvPr/>
        </p:nvCxnSpPr>
        <p:spPr>
          <a:xfrm flipV="1">
            <a:off x="7560883" y="2911375"/>
            <a:ext cx="0" cy="721322"/>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4" name="직선 화살표 연결선 63">
            <a:extLst>
              <a:ext uri="{FF2B5EF4-FFF2-40B4-BE49-F238E27FC236}">
                <a16:creationId xmlns:a16="http://schemas.microsoft.com/office/drawing/2014/main" id="{4E4A2B9D-71ED-AC54-B3F7-C07FEF92E2AE}"/>
              </a:ext>
            </a:extLst>
          </p:cNvPr>
          <p:cNvCxnSpPr>
            <a:cxnSpLocks/>
          </p:cNvCxnSpPr>
          <p:nvPr/>
        </p:nvCxnSpPr>
        <p:spPr>
          <a:xfrm flipV="1">
            <a:off x="8332213" y="2572646"/>
            <a:ext cx="0" cy="1060051"/>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5" name="직선 화살표 연결선 64">
            <a:extLst>
              <a:ext uri="{FF2B5EF4-FFF2-40B4-BE49-F238E27FC236}">
                <a16:creationId xmlns:a16="http://schemas.microsoft.com/office/drawing/2014/main" id="{C242AC8F-785E-74D0-F103-334753064F29}"/>
              </a:ext>
            </a:extLst>
          </p:cNvPr>
          <p:cNvCxnSpPr>
            <a:cxnSpLocks/>
          </p:cNvCxnSpPr>
          <p:nvPr/>
        </p:nvCxnSpPr>
        <p:spPr>
          <a:xfrm>
            <a:off x="9398098" y="3632039"/>
            <a:ext cx="0" cy="985451"/>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6" name="직선 화살표 연결선 65">
            <a:extLst>
              <a:ext uri="{FF2B5EF4-FFF2-40B4-BE49-F238E27FC236}">
                <a16:creationId xmlns:a16="http://schemas.microsoft.com/office/drawing/2014/main" id="{F1AF79A1-E153-4035-991F-2EA6A0225075}"/>
              </a:ext>
            </a:extLst>
          </p:cNvPr>
          <p:cNvCxnSpPr>
            <a:cxnSpLocks/>
          </p:cNvCxnSpPr>
          <p:nvPr/>
        </p:nvCxnSpPr>
        <p:spPr>
          <a:xfrm>
            <a:off x="10068885" y="3642264"/>
            <a:ext cx="0" cy="1363858"/>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B09E0E7B-5194-3A08-7B8B-6B2E5B909813}"/>
              </a:ext>
            </a:extLst>
          </p:cNvPr>
          <p:cNvSpPr txBox="1"/>
          <p:nvPr/>
        </p:nvSpPr>
        <p:spPr>
          <a:xfrm>
            <a:off x="7962148" y="3797553"/>
            <a:ext cx="869060" cy="400110"/>
          </a:xfrm>
          <a:prstGeom prst="rect">
            <a:avLst/>
          </a:prstGeom>
          <a:noFill/>
        </p:spPr>
        <p:txBody>
          <a:bodyPr wrap="square" rtlCol="0">
            <a:spAutoFit/>
          </a:bodyPr>
          <a:lstStyle/>
          <a:p>
            <a:pPr algn="ctr"/>
            <a:r>
              <a:rPr lang="en-US" altLang="ko-KR" sz="2000" dirty="0"/>
              <a:t>0.72</a:t>
            </a:r>
            <a:endParaRPr lang="ko-KR" altLang="en-US" sz="2000" dirty="0"/>
          </a:p>
        </p:txBody>
      </p:sp>
      <p:sp>
        <p:nvSpPr>
          <p:cNvPr id="83" name="TextBox 82">
            <a:extLst>
              <a:ext uri="{FF2B5EF4-FFF2-40B4-BE49-F238E27FC236}">
                <a16:creationId xmlns:a16="http://schemas.microsoft.com/office/drawing/2014/main" id="{93ECF76B-EDC0-C806-CA5E-85F5B3A349F7}"/>
              </a:ext>
            </a:extLst>
          </p:cNvPr>
          <p:cNvSpPr txBox="1"/>
          <p:nvPr/>
        </p:nvSpPr>
        <p:spPr>
          <a:xfrm>
            <a:off x="8935105" y="3238020"/>
            <a:ext cx="869060" cy="400110"/>
          </a:xfrm>
          <a:prstGeom prst="rect">
            <a:avLst/>
          </a:prstGeom>
          <a:noFill/>
        </p:spPr>
        <p:txBody>
          <a:bodyPr wrap="square" rtlCol="0">
            <a:spAutoFit/>
          </a:bodyPr>
          <a:lstStyle/>
          <a:p>
            <a:pPr algn="ctr"/>
            <a:r>
              <a:rPr lang="en-US" altLang="ko-KR" sz="2000" dirty="0"/>
              <a:t>-0.65</a:t>
            </a:r>
            <a:endParaRPr lang="ko-KR" altLang="en-US" sz="2000" dirty="0"/>
          </a:p>
        </p:txBody>
      </p:sp>
      <p:sp>
        <p:nvSpPr>
          <p:cNvPr id="84" name="TextBox 83">
            <a:extLst>
              <a:ext uri="{FF2B5EF4-FFF2-40B4-BE49-F238E27FC236}">
                <a16:creationId xmlns:a16="http://schemas.microsoft.com/office/drawing/2014/main" id="{1C8AC7EA-8534-677F-AEA1-63BB4511C49F}"/>
              </a:ext>
            </a:extLst>
          </p:cNvPr>
          <p:cNvSpPr txBox="1"/>
          <p:nvPr/>
        </p:nvSpPr>
        <p:spPr>
          <a:xfrm>
            <a:off x="9594319" y="3238020"/>
            <a:ext cx="869060" cy="400110"/>
          </a:xfrm>
          <a:prstGeom prst="rect">
            <a:avLst/>
          </a:prstGeom>
          <a:noFill/>
        </p:spPr>
        <p:txBody>
          <a:bodyPr wrap="square" rtlCol="0">
            <a:spAutoFit/>
          </a:bodyPr>
          <a:lstStyle/>
          <a:p>
            <a:pPr algn="ctr"/>
            <a:r>
              <a:rPr lang="en-US" altLang="ko-KR" sz="2000" dirty="0"/>
              <a:t>-0.82</a:t>
            </a:r>
            <a:endParaRPr lang="ko-KR" altLang="en-US" sz="2000" dirty="0"/>
          </a:p>
        </p:txBody>
      </p:sp>
      <p:sp>
        <p:nvSpPr>
          <p:cNvPr id="85" name="제목 1">
            <a:extLst>
              <a:ext uri="{FF2B5EF4-FFF2-40B4-BE49-F238E27FC236}">
                <a16:creationId xmlns:a16="http://schemas.microsoft.com/office/drawing/2014/main" id="{BCC99F5A-FA36-0497-BE26-6932E83F605B}"/>
              </a:ext>
            </a:extLst>
          </p:cNvPr>
          <p:cNvSpPr>
            <a:spLocks noGrp="1"/>
          </p:cNvSpPr>
          <p:nvPr>
            <p:ph type="title"/>
          </p:nvPr>
        </p:nvSpPr>
        <p:spPr>
          <a:xfrm>
            <a:off x="259080" y="136525"/>
            <a:ext cx="10515600" cy="843915"/>
          </a:xfrm>
        </p:spPr>
        <p:txBody>
          <a:bodyPr/>
          <a:lstStyle/>
          <a:p>
            <a:r>
              <a:rPr lang="en-US" altLang="ko-KR" dirty="0"/>
              <a:t>Monte Carlo Evaluation for D-</a:t>
            </a:r>
            <a:r>
              <a:rPr lang="en-US" altLang="ko-KR" dirty="0" err="1"/>
              <a:t>ToF</a:t>
            </a:r>
            <a:r>
              <a:rPr lang="en-US" altLang="ko-KR" dirty="0"/>
              <a:t> Measurement</a:t>
            </a:r>
            <a:endParaRPr lang="ko-KR" altLang="en-US" dirty="0"/>
          </a:p>
        </p:txBody>
      </p:sp>
      <p:sp>
        <p:nvSpPr>
          <p:cNvPr id="86" name="TextBox 85">
            <a:extLst>
              <a:ext uri="{FF2B5EF4-FFF2-40B4-BE49-F238E27FC236}">
                <a16:creationId xmlns:a16="http://schemas.microsoft.com/office/drawing/2014/main" id="{06A9E67C-05C5-9D09-EEE0-8D7483BDE2AD}"/>
              </a:ext>
            </a:extLst>
          </p:cNvPr>
          <p:cNvSpPr txBox="1"/>
          <p:nvPr/>
        </p:nvSpPr>
        <p:spPr>
          <a:xfrm>
            <a:off x="7278299" y="1029796"/>
            <a:ext cx="3427883" cy="523220"/>
          </a:xfrm>
          <a:prstGeom prst="rect">
            <a:avLst/>
          </a:prstGeom>
          <a:noFill/>
        </p:spPr>
        <p:txBody>
          <a:bodyPr wrap="square" rtlCol="0">
            <a:spAutoFit/>
          </a:bodyPr>
          <a:lstStyle/>
          <a:p>
            <a:pPr algn="ctr"/>
            <a:r>
              <a:rPr lang="en-US" altLang="ko-KR" sz="2800" dirty="0"/>
              <a:t>Naïve Sampling</a:t>
            </a:r>
            <a:endParaRPr lang="ko-KR" altLang="en-US" sz="2800" dirty="0"/>
          </a:p>
        </p:txBody>
      </p:sp>
      <p:sp>
        <p:nvSpPr>
          <p:cNvPr id="89" name="더하기 기호 88">
            <a:extLst>
              <a:ext uri="{FF2B5EF4-FFF2-40B4-BE49-F238E27FC236}">
                <a16:creationId xmlns:a16="http://schemas.microsoft.com/office/drawing/2014/main" id="{968CF4B5-B038-9FBE-BB7F-486B833BE4B9}"/>
              </a:ext>
            </a:extLst>
          </p:cNvPr>
          <p:cNvSpPr>
            <a:spLocks/>
          </p:cNvSpPr>
          <p:nvPr/>
        </p:nvSpPr>
        <p:spPr>
          <a:xfrm>
            <a:off x="1757692" y="2828635"/>
            <a:ext cx="632212" cy="584775"/>
          </a:xfrm>
          <a:prstGeom prst="mathPlus">
            <a:avLst>
              <a:gd name="adj1" fmla="val 1101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빼기 기호 89">
            <a:extLst>
              <a:ext uri="{FF2B5EF4-FFF2-40B4-BE49-F238E27FC236}">
                <a16:creationId xmlns:a16="http://schemas.microsoft.com/office/drawing/2014/main" id="{1482DE4D-34D2-9038-F1A8-1980472FAE5A}"/>
              </a:ext>
            </a:extLst>
          </p:cNvPr>
          <p:cNvSpPr>
            <a:spLocks/>
          </p:cNvSpPr>
          <p:nvPr/>
        </p:nvSpPr>
        <p:spPr>
          <a:xfrm>
            <a:off x="3609269" y="3865613"/>
            <a:ext cx="567706" cy="390152"/>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화살표 연결선 4">
            <a:extLst>
              <a:ext uri="{FF2B5EF4-FFF2-40B4-BE49-F238E27FC236}">
                <a16:creationId xmlns:a16="http://schemas.microsoft.com/office/drawing/2014/main" id="{500A0053-1797-70E4-AFB3-10BEF9275DA8}"/>
              </a:ext>
            </a:extLst>
          </p:cNvPr>
          <p:cNvCxnSpPr>
            <a:cxnSpLocks/>
            <a:stCxn id="24" idx="0"/>
          </p:cNvCxnSpPr>
          <p:nvPr/>
        </p:nvCxnSpPr>
        <p:spPr>
          <a:xfrm flipH="1" flipV="1">
            <a:off x="2123114" y="3678040"/>
            <a:ext cx="790831" cy="21104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9566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500"/>
                                        <p:tgtEl>
                                          <p:spTgt spid="9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par>
                                <p:cTn id="33" presetID="10"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500"/>
                                        <p:tgtEl>
                                          <p:spTgt spid="6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500"/>
                                        <p:tgtEl>
                                          <p:spTgt spid="62"/>
                                        </p:tgtEl>
                                      </p:cBhvr>
                                    </p:animEffect>
                                  </p:childTnLst>
                                </p:cTn>
                              </p:par>
                              <p:par>
                                <p:cTn id="42" presetID="10" presetClass="entr" presetSubtype="0" fill="hold" nodeType="with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500"/>
                                        <p:tgtEl>
                                          <p:spTgt spid="5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par>
                                <p:cTn id="51" presetID="10"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fade">
                                      <p:cBhvr>
                                        <p:cTn id="53" dur="500"/>
                                        <p:tgtEl>
                                          <p:spTgt spid="59"/>
                                        </p:tgtEl>
                                      </p:cBhvr>
                                    </p:animEffect>
                                  </p:childTnLst>
                                </p:cTn>
                              </p:par>
                              <p:par>
                                <p:cTn id="54" presetID="10" presetClass="entr" presetSubtype="0" fill="hold"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10" presetClass="entr" presetSubtype="0" fill="hold"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500"/>
                                        <p:tgtEl>
                                          <p:spTgt spid="63"/>
                                        </p:tgtEl>
                                      </p:cBhvr>
                                    </p:animEffect>
                                  </p:childTnLst>
                                </p:cTn>
                              </p:par>
                              <p:par>
                                <p:cTn id="68" presetID="10" presetClass="entr" presetSubtype="0" fill="hold" nodeType="with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par>
                                <p:cTn id="71" presetID="10" presetClass="entr" presetSubtype="0" fill="hold"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500"/>
                                        <p:tgtEl>
                                          <p:spTgt spid="4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fade">
                                      <p:cBhvr>
                                        <p:cTn id="93" dur="500"/>
                                        <p:tgtEl>
                                          <p:spTgt spid="5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500"/>
                                        <p:tgtEl>
                                          <p:spTgt spid="3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7" grpId="0" animBg="1"/>
      <p:bldGraphic spid="52" grpId="0">
        <p:bldAsOne/>
      </p:bldGraphic>
      <p:bldP spid="24" grpId="0"/>
      <p:bldP spid="35" grpId="0"/>
      <p:bldP spid="44" grpId="0"/>
      <p:bldP spid="49" grpId="0"/>
      <p:bldP spid="54" grpId="0"/>
      <p:bldP spid="57" grpId="0"/>
      <p:bldP spid="58" grpId="0"/>
      <p:bldP spid="61" grpId="0"/>
      <p:bldP spid="62" grpId="0"/>
      <p:bldP spid="82" grpId="0"/>
      <p:bldP spid="83" grpId="0"/>
      <p:bldP spid="84" grpId="0"/>
      <p:bldP spid="86" grpId="0"/>
      <p:bldP spid="89" grpId="0" animBg="1"/>
      <p:bldP spid="9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4F47DB0-74FF-4E76-B2D9-C702FA944B46}"/>
              </a:ext>
            </a:extLst>
          </p:cNvPr>
          <p:cNvSpPr>
            <a:spLocks noGrp="1"/>
          </p:cNvSpPr>
          <p:nvPr>
            <p:ph type="title"/>
          </p:nvPr>
        </p:nvSpPr>
        <p:spPr/>
        <p:txBody>
          <a:bodyPr>
            <a:normAutofit fontScale="90000"/>
          </a:bodyPr>
          <a:lstStyle/>
          <a:p>
            <a:r>
              <a:rPr lang="en-US" altLang="ko-KR" dirty="0"/>
              <a:t>Evaluation of the Integrand using Monte Carlo Method</a:t>
            </a:r>
            <a:endParaRPr lang="ko-KR" altLang="en-US" dirty="0"/>
          </a:p>
        </p:txBody>
      </p:sp>
      <p:sp>
        <p:nvSpPr>
          <p:cNvPr id="4" name="슬라이드 번호 개체 틀 3">
            <a:extLst>
              <a:ext uri="{FF2B5EF4-FFF2-40B4-BE49-F238E27FC236}">
                <a16:creationId xmlns:a16="http://schemas.microsoft.com/office/drawing/2014/main" id="{1C4D3C7C-8189-B787-C049-82A0BD0FB1CB}"/>
              </a:ext>
            </a:extLst>
          </p:cNvPr>
          <p:cNvSpPr>
            <a:spLocks noGrp="1"/>
          </p:cNvSpPr>
          <p:nvPr>
            <p:ph type="sldNum" sz="quarter" idx="12"/>
          </p:nvPr>
        </p:nvSpPr>
        <p:spPr/>
        <p:txBody>
          <a:bodyPr/>
          <a:lstStyle/>
          <a:p>
            <a:fld id="{8DF240CA-39A6-8942-A819-E48F9D8A9D50}" type="slidenum">
              <a:rPr lang="en-KR" smtClean="0"/>
              <a:pPr/>
              <a:t>24</a:t>
            </a:fld>
            <a:endParaRPr lang="en-KR"/>
          </a:p>
        </p:txBody>
      </p:sp>
      <p:pic>
        <p:nvPicPr>
          <p:cNvPr id="2050" name="Picture 2" descr="DistributedRayTracing">
            <a:extLst>
              <a:ext uri="{FF2B5EF4-FFF2-40B4-BE49-F238E27FC236}">
                <a16:creationId xmlns:a16="http://schemas.microsoft.com/office/drawing/2014/main" id="{0A1AD335-FF7C-AA2F-00B3-F1C0C10FCE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767" y="1795463"/>
            <a:ext cx="4657725" cy="400333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2CF534C-B42C-F63E-DCBD-5EB93BA9821E}"/>
              </a:ext>
            </a:extLst>
          </p:cNvPr>
          <p:cNvSpPr txBox="1"/>
          <p:nvPr/>
        </p:nvSpPr>
        <p:spPr>
          <a:xfrm>
            <a:off x="703308" y="6065656"/>
            <a:ext cx="4344184" cy="461665"/>
          </a:xfrm>
          <a:prstGeom prst="rect">
            <a:avLst/>
          </a:prstGeom>
          <a:noFill/>
        </p:spPr>
        <p:txBody>
          <a:bodyPr wrap="square">
            <a:spAutoFit/>
          </a:bodyPr>
          <a:lstStyle/>
          <a:p>
            <a:pPr algn="ctr"/>
            <a:r>
              <a:rPr lang="en-US" altLang="ko-KR" sz="2400" b="1" dirty="0"/>
              <a:t>Typical Motion Blur Scene</a:t>
            </a:r>
            <a:endParaRPr lang="ko-KR" altLang="en-US" sz="2400" b="1" dirty="0"/>
          </a:p>
        </p:txBody>
      </p:sp>
      <p:pic>
        <p:nvPicPr>
          <p:cNvPr id="3" name="그림 2" descr="노랑, 다채로움, 패턴, 예술이(가) 표시된 사진&#10;&#10;자동 생성된 설명">
            <a:extLst>
              <a:ext uri="{FF2B5EF4-FFF2-40B4-BE49-F238E27FC236}">
                <a16:creationId xmlns:a16="http://schemas.microsoft.com/office/drawing/2014/main" id="{B1AF2375-04AF-7D82-9284-AFE35BDFDEDE}"/>
              </a:ext>
            </a:extLst>
          </p:cNvPr>
          <p:cNvPicPr>
            <a:picLocks noChangeAspect="1"/>
          </p:cNvPicPr>
          <p:nvPr/>
        </p:nvPicPr>
        <p:blipFill>
          <a:blip r:embed="rId5"/>
          <a:stretch>
            <a:fillRect/>
          </a:stretch>
        </p:blipFill>
        <p:spPr>
          <a:xfrm>
            <a:off x="5458995" y="2119269"/>
            <a:ext cx="3240000" cy="3240000"/>
          </a:xfrm>
          <a:prstGeom prst="rect">
            <a:avLst/>
          </a:prstGeom>
        </p:spPr>
      </p:pic>
      <p:pic>
        <p:nvPicPr>
          <p:cNvPr id="13" name="그림 12" descr="예술, 페인팅, 디자인이(가) 표시된 사진&#10;&#10;자동 생성된 설명">
            <a:extLst>
              <a:ext uri="{FF2B5EF4-FFF2-40B4-BE49-F238E27FC236}">
                <a16:creationId xmlns:a16="http://schemas.microsoft.com/office/drawing/2014/main" id="{18599E7C-9791-E552-8042-78FD30E7A786}"/>
              </a:ext>
            </a:extLst>
          </p:cNvPr>
          <p:cNvPicPr>
            <a:picLocks noChangeAspect="1"/>
          </p:cNvPicPr>
          <p:nvPr/>
        </p:nvPicPr>
        <p:blipFill>
          <a:blip r:embed="rId6"/>
          <a:stretch>
            <a:fillRect/>
          </a:stretch>
        </p:blipFill>
        <p:spPr>
          <a:xfrm>
            <a:off x="8790895" y="2119269"/>
            <a:ext cx="3240000" cy="3240000"/>
          </a:xfrm>
          <a:prstGeom prst="rect">
            <a:avLst/>
          </a:prstGeom>
        </p:spPr>
      </p:pic>
      <p:sp>
        <p:nvSpPr>
          <p:cNvPr id="14" name="TextBox 13">
            <a:extLst>
              <a:ext uri="{FF2B5EF4-FFF2-40B4-BE49-F238E27FC236}">
                <a16:creationId xmlns:a16="http://schemas.microsoft.com/office/drawing/2014/main" id="{10BE7BC2-0618-FCE3-F2BA-87A3D698FC4D}"/>
              </a:ext>
            </a:extLst>
          </p:cNvPr>
          <p:cNvSpPr txBox="1"/>
          <p:nvPr/>
        </p:nvSpPr>
        <p:spPr>
          <a:xfrm>
            <a:off x="5420917" y="5513762"/>
            <a:ext cx="3369978" cy="830997"/>
          </a:xfrm>
          <a:prstGeom prst="rect">
            <a:avLst/>
          </a:prstGeom>
          <a:noFill/>
        </p:spPr>
        <p:txBody>
          <a:bodyPr wrap="square" rtlCol="0">
            <a:spAutoFit/>
          </a:bodyPr>
          <a:lstStyle/>
          <a:p>
            <a:pPr algn="ctr"/>
            <a:r>
              <a:rPr lang="en-US" altLang="ko-KR" sz="2400" dirty="0"/>
              <a:t>Motion Blur with Uniform Time Sampling</a:t>
            </a:r>
            <a:endParaRPr lang="ko-KR" altLang="en-US" sz="2400" dirty="0"/>
          </a:p>
        </p:txBody>
      </p:sp>
      <p:sp>
        <p:nvSpPr>
          <p:cNvPr id="15" name="TextBox 14">
            <a:extLst>
              <a:ext uri="{FF2B5EF4-FFF2-40B4-BE49-F238E27FC236}">
                <a16:creationId xmlns:a16="http://schemas.microsoft.com/office/drawing/2014/main" id="{70479D6A-4356-37CD-0ED3-1086A18E21B8}"/>
              </a:ext>
            </a:extLst>
          </p:cNvPr>
          <p:cNvSpPr txBox="1"/>
          <p:nvPr/>
        </p:nvSpPr>
        <p:spPr>
          <a:xfrm>
            <a:off x="8790895" y="5699403"/>
            <a:ext cx="3293822" cy="461665"/>
          </a:xfrm>
          <a:prstGeom prst="rect">
            <a:avLst/>
          </a:prstGeom>
          <a:noFill/>
        </p:spPr>
        <p:txBody>
          <a:bodyPr wrap="square" rtlCol="0">
            <a:spAutoFit/>
          </a:bodyPr>
          <a:lstStyle/>
          <a:p>
            <a:pPr algn="ctr"/>
            <a:r>
              <a:rPr lang="en-US" altLang="ko-KR" sz="2400" dirty="0"/>
              <a:t>Ground Truth</a:t>
            </a:r>
            <a:endParaRPr lang="ko-KR" altLang="en-US" sz="2400" dirty="0"/>
          </a:p>
        </p:txBody>
      </p:sp>
      <p:sp>
        <p:nvSpPr>
          <p:cNvPr id="18" name="TextBox 17">
            <a:extLst>
              <a:ext uri="{FF2B5EF4-FFF2-40B4-BE49-F238E27FC236}">
                <a16:creationId xmlns:a16="http://schemas.microsoft.com/office/drawing/2014/main" id="{6E6687BE-8D9A-22E2-1E98-E958DF7FB9BF}"/>
              </a:ext>
            </a:extLst>
          </p:cNvPr>
          <p:cNvSpPr txBox="1"/>
          <p:nvPr/>
        </p:nvSpPr>
        <p:spPr>
          <a:xfrm>
            <a:off x="7052084" y="1451927"/>
            <a:ext cx="3293822" cy="461665"/>
          </a:xfrm>
          <a:prstGeom prst="rect">
            <a:avLst/>
          </a:prstGeom>
          <a:noFill/>
        </p:spPr>
        <p:txBody>
          <a:bodyPr wrap="square" rtlCol="0">
            <a:spAutoFit/>
          </a:bodyPr>
          <a:lstStyle/>
          <a:p>
            <a:pPr algn="ctr"/>
            <a:r>
              <a:rPr lang="en-US" altLang="ko-KR" sz="2400" b="1" dirty="0"/>
              <a:t>D-</a:t>
            </a:r>
            <a:r>
              <a:rPr lang="en-US" altLang="ko-KR" sz="2400" b="1" dirty="0" err="1"/>
              <a:t>ToF</a:t>
            </a:r>
            <a:r>
              <a:rPr lang="en-US" altLang="ko-KR" sz="2400" b="1" dirty="0"/>
              <a:t> Rendering</a:t>
            </a:r>
            <a:endParaRPr lang="ko-KR" altLang="en-US" sz="2400" b="1" dirty="0"/>
          </a:p>
        </p:txBody>
      </p:sp>
    </p:spTree>
    <p:custDataLst>
      <p:tags r:id="rId1"/>
    </p:custDataLst>
    <p:extLst>
      <p:ext uri="{BB962C8B-B14F-4D97-AF65-F5344CB8AC3E}">
        <p14:creationId xmlns:p14="http://schemas.microsoft.com/office/powerpoint/2010/main" val="3529269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차트 51">
            <a:extLst>
              <a:ext uri="{FF2B5EF4-FFF2-40B4-BE49-F238E27FC236}">
                <a16:creationId xmlns:a16="http://schemas.microsoft.com/office/drawing/2014/main" id="{DE94C0BF-3DE9-9CF7-5AB0-A8AE70B1E061}"/>
              </a:ext>
            </a:extLst>
          </p:cNvPr>
          <p:cNvGraphicFramePr>
            <a:graphicFrameLocks/>
          </p:cNvGraphicFramePr>
          <p:nvPr>
            <p:extLst>
              <p:ext uri="{D42A27DB-BD31-4B8C-83A1-F6EECF244321}">
                <p14:modId xmlns:p14="http://schemas.microsoft.com/office/powerpoint/2010/main" val="2465606024"/>
              </p:ext>
            </p:extLst>
          </p:nvPr>
        </p:nvGraphicFramePr>
        <p:xfrm>
          <a:off x="1165929" y="2209683"/>
          <a:ext cx="3808781" cy="4343342"/>
        </p:xfrm>
        <a:graphic>
          <a:graphicData uri="http://schemas.openxmlformats.org/drawingml/2006/chart">
            <c:chart xmlns:c="http://schemas.openxmlformats.org/drawingml/2006/chart" xmlns:r="http://schemas.openxmlformats.org/officeDocument/2006/relationships" r:id="rId4"/>
          </a:graphicData>
        </a:graphic>
      </p:graphicFrame>
      <p:sp>
        <p:nvSpPr>
          <p:cNvPr id="4" name="슬라이드 번호 개체 틀 3">
            <a:extLst>
              <a:ext uri="{FF2B5EF4-FFF2-40B4-BE49-F238E27FC236}">
                <a16:creationId xmlns:a16="http://schemas.microsoft.com/office/drawing/2014/main" id="{75BBCF3D-B4FB-C66F-60CD-935A10CCBFC0}"/>
              </a:ext>
            </a:extLst>
          </p:cNvPr>
          <p:cNvSpPr>
            <a:spLocks noGrp="1"/>
          </p:cNvSpPr>
          <p:nvPr>
            <p:ph type="sldNum" sz="quarter" idx="12"/>
          </p:nvPr>
        </p:nvSpPr>
        <p:spPr/>
        <p:txBody>
          <a:bodyPr/>
          <a:lstStyle/>
          <a:p>
            <a:fld id="{8DF240CA-39A6-8942-A819-E48F9D8A9D50}" type="slidenum">
              <a:rPr lang="en-KR" smtClean="0"/>
              <a:pPr/>
              <a:t>25</a:t>
            </a:fld>
            <a:endParaRPr lang="en-KR"/>
          </a:p>
        </p:txBody>
      </p:sp>
      <p:cxnSp>
        <p:nvCxnSpPr>
          <p:cNvPr id="50" name="직선 화살표 연결선 49">
            <a:extLst>
              <a:ext uri="{FF2B5EF4-FFF2-40B4-BE49-F238E27FC236}">
                <a16:creationId xmlns:a16="http://schemas.microsoft.com/office/drawing/2014/main" id="{87892B59-DD50-2398-1F1D-E6DD9D2BE47E}"/>
              </a:ext>
            </a:extLst>
          </p:cNvPr>
          <p:cNvCxnSpPr>
            <a:cxnSpLocks/>
          </p:cNvCxnSpPr>
          <p:nvPr/>
        </p:nvCxnSpPr>
        <p:spPr>
          <a:xfrm>
            <a:off x="1207158"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직선 화살표 연결선 50">
            <a:extLst>
              <a:ext uri="{FF2B5EF4-FFF2-40B4-BE49-F238E27FC236}">
                <a16:creationId xmlns:a16="http://schemas.microsoft.com/office/drawing/2014/main" id="{94E1E50C-A52F-6036-219A-8671D301F270}"/>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직사각형 52">
            <a:extLst>
              <a:ext uri="{FF2B5EF4-FFF2-40B4-BE49-F238E27FC236}">
                <a16:creationId xmlns:a16="http://schemas.microsoft.com/office/drawing/2014/main" id="{0B1514CA-75FF-CA69-09EE-7E2595F17CC1}"/>
              </a:ext>
            </a:extLst>
          </p:cNvPr>
          <p:cNvSpPr/>
          <p:nvPr/>
        </p:nvSpPr>
        <p:spPr>
          <a:xfrm>
            <a:off x="4622921" y="4340714"/>
            <a:ext cx="610543" cy="131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107F68A-EAF2-F0BC-86AC-53A910DA30D4}"/>
                  </a:ext>
                </a:extLst>
              </p:cNvPr>
              <p:cNvSpPr txBox="1"/>
              <p:nvPr/>
            </p:nvSpPr>
            <p:spPr>
              <a:xfrm>
                <a:off x="4707136" y="4284984"/>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54" name="TextBox 53">
                <a:extLst>
                  <a:ext uri="{FF2B5EF4-FFF2-40B4-BE49-F238E27FC236}">
                    <a16:creationId xmlns:a16="http://schemas.microsoft.com/office/drawing/2014/main" id="{0107F68A-EAF2-F0BC-86AC-53A910DA30D4}"/>
                  </a:ext>
                </a:extLst>
              </p:cNvPr>
              <p:cNvSpPr txBox="1">
                <a:spLocks noRot="1" noChangeAspect="1" noMove="1" noResize="1" noEditPoints="1" noAdjustHandles="1" noChangeArrowheads="1" noChangeShapeType="1" noTextEdit="1"/>
              </p:cNvSpPr>
              <p:nvPr/>
            </p:nvSpPr>
            <p:spPr>
              <a:xfrm>
                <a:off x="4707136" y="4284984"/>
                <a:ext cx="350821" cy="553998"/>
              </a:xfrm>
              <a:prstGeom prst="rect">
                <a:avLst/>
              </a:prstGeom>
              <a:blipFill>
                <a:blip r:embed="rId7"/>
                <a:stretch>
                  <a:fillRect/>
                </a:stretch>
              </a:blipFill>
            </p:spPr>
            <p:txBody>
              <a:bodyPr/>
              <a:lstStyle/>
              <a:p>
                <a:r>
                  <a:rPr lang="ko-KR" altLang="en-US">
                    <a:noFill/>
                  </a:rPr>
                  <a:t> </a:t>
                </a:r>
              </a:p>
            </p:txBody>
          </p:sp>
        </mc:Fallback>
      </mc:AlternateContent>
      <p:cxnSp>
        <p:nvCxnSpPr>
          <p:cNvPr id="55" name="직선 연결선 54">
            <a:extLst>
              <a:ext uri="{FF2B5EF4-FFF2-40B4-BE49-F238E27FC236}">
                <a16:creationId xmlns:a16="http://schemas.microsoft.com/office/drawing/2014/main" id="{35164167-F8F7-BE1F-616F-4B72F4334A66}"/>
              </a:ext>
            </a:extLst>
          </p:cNvPr>
          <p:cNvCxnSpPr>
            <a:cxnSpLocks/>
          </p:cNvCxnSpPr>
          <p:nvPr/>
        </p:nvCxnSpPr>
        <p:spPr>
          <a:xfrm>
            <a:off x="4622921" y="2947934"/>
            <a:ext cx="0" cy="2809027"/>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21E4CBAC-0249-44ED-7A9B-1AAB08A0352D}"/>
                  </a:ext>
                </a:extLst>
              </p:cNvPr>
              <p:cNvSpPr txBox="1"/>
              <p:nvPr/>
            </p:nvSpPr>
            <p:spPr>
              <a:xfrm>
                <a:off x="816896" y="4067004"/>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57" name="TextBox 56">
                <a:extLst>
                  <a:ext uri="{FF2B5EF4-FFF2-40B4-BE49-F238E27FC236}">
                    <a16:creationId xmlns:a16="http://schemas.microsoft.com/office/drawing/2014/main" id="{21E4CBAC-0249-44ED-7A9B-1AAB08A0352D}"/>
                  </a:ext>
                </a:extLst>
              </p:cNvPr>
              <p:cNvSpPr txBox="1">
                <a:spLocks noRot="1" noChangeAspect="1" noMove="1" noResize="1" noEditPoints="1" noAdjustHandles="1" noChangeArrowheads="1" noChangeShapeType="1" noTextEdit="1"/>
              </p:cNvSpPr>
              <p:nvPr/>
            </p:nvSpPr>
            <p:spPr>
              <a:xfrm>
                <a:off x="816896" y="4067004"/>
                <a:ext cx="325845" cy="553998"/>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EFA21674-E15A-B4F0-47A8-502DAF5B7861}"/>
                  </a:ext>
                </a:extLst>
              </p:cNvPr>
              <p:cNvSpPr txBox="1"/>
              <p:nvPr/>
            </p:nvSpPr>
            <p:spPr>
              <a:xfrm>
                <a:off x="191893" y="2670935"/>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61" name="TextBox 60">
                <a:extLst>
                  <a:ext uri="{FF2B5EF4-FFF2-40B4-BE49-F238E27FC236}">
                    <a16:creationId xmlns:a16="http://schemas.microsoft.com/office/drawing/2014/main" id="{EFA21674-E15A-B4F0-47A8-502DAF5B7861}"/>
                  </a:ext>
                </a:extLst>
              </p:cNvPr>
              <p:cNvSpPr txBox="1">
                <a:spLocks noRot="1" noChangeAspect="1" noMove="1" noResize="1" noEditPoints="1" noAdjustHandles="1" noChangeArrowheads="1" noChangeShapeType="1" noTextEdit="1"/>
              </p:cNvSpPr>
              <p:nvPr/>
            </p:nvSpPr>
            <p:spPr>
              <a:xfrm>
                <a:off x="191893" y="2670935"/>
                <a:ext cx="1003146" cy="553998"/>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6C7C03D6-025C-6533-1720-B147029D2398}"/>
                  </a:ext>
                </a:extLst>
              </p:cNvPr>
              <p:cNvSpPr txBox="1"/>
              <p:nvPr/>
            </p:nvSpPr>
            <p:spPr>
              <a:xfrm>
                <a:off x="191893" y="5438270"/>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62" name="TextBox 61">
                <a:extLst>
                  <a:ext uri="{FF2B5EF4-FFF2-40B4-BE49-F238E27FC236}">
                    <a16:creationId xmlns:a16="http://schemas.microsoft.com/office/drawing/2014/main" id="{6C7C03D6-025C-6533-1720-B147029D2398}"/>
                  </a:ext>
                </a:extLst>
              </p:cNvPr>
              <p:cNvSpPr txBox="1">
                <a:spLocks noRot="1" noChangeAspect="1" noMove="1" noResize="1" noEditPoints="1" noAdjustHandles="1" noChangeArrowheads="1" noChangeShapeType="1" noTextEdit="1"/>
              </p:cNvSpPr>
              <p:nvPr/>
            </p:nvSpPr>
            <p:spPr>
              <a:xfrm>
                <a:off x="191893" y="5438270"/>
                <a:ext cx="1003146" cy="553998"/>
              </a:xfrm>
              <a:prstGeom prst="rect">
                <a:avLst/>
              </a:prstGeom>
              <a:blipFill>
                <a:blip r:embed="rId10"/>
                <a:stretch>
                  <a:fillRect/>
                </a:stretch>
              </a:blipFill>
            </p:spPr>
            <p:txBody>
              <a:bodyPr/>
              <a:lstStyle/>
              <a:p>
                <a:r>
                  <a:rPr lang="ko-KR" altLang="en-US">
                    <a:noFill/>
                  </a:rPr>
                  <a:t> </a:t>
                </a:r>
              </a:p>
            </p:txBody>
          </p:sp>
        </mc:Fallback>
      </mc:AlternateContent>
      <p:cxnSp>
        <p:nvCxnSpPr>
          <p:cNvPr id="63" name="직선 화살표 연결선 62">
            <a:extLst>
              <a:ext uri="{FF2B5EF4-FFF2-40B4-BE49-F238E27FC236}">
                <a16:creationId xmlns:a16="http://schemas.microsoft.com/office/drawing/2014/main" id="{D547B97D-604B-16CA-8D46-0122CDE98F02}"/>
              </a:ext>
            </a:extLst>
          </p:cNvPr>
          <p:cNvCxnSpPr>
            <a:cxnSpLocks/>
          </p:cNvCxnSpPr>
          <p:nvPr/>
        </p:nvCxnSpPr>
        <p:spPr>
          <a:xfrm flipV="1">
            <a:off x="1635820" y="3563662"/>
            <a:ext cx="0" cy="721322"/>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4" name="직선 화살표 연결선 63">
            <a:extLst>
              <a:ext uri="{FF2B5EF4-FFF2-40B4-BE49-F238E27FC236}">
                <a16:creationId xmlns:a16="http://schemas.microsoft.com/office/drawing/2014/main" id="{4E4A2B9D-71ED-AC54-B3F7-C07FEF92E2AE}"/>
              </a:ext>
            </a:extLst>
          </p:cNvPr>
          <p:cNvCxnSpPr>
            <a:cxnSpLocks/>
          </p:cNvCxnSpPr>
          <p:nvPr/>
        </p:nvCxnSpPr>
        <p:spPr>
          <a:xfrm flipV="1">
            <a:off x="2407150" y="3224933"/>
            <a:ext cx="0" cy="1060051"/>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5" name="직선 화살표 연결선 64">
            <a:extLst>
              <a:ext uri="{FF2B5EF4-FFF2-40B4-BE49-F238E27FC236}">
                <a16:creationId xmlns:a16="http://schemas.microsoft.com/office/drawing/2014/main" id="{C242AC8F-785E-74D0-F103-334753064F29}"/>
              </a:ext>
            </a:extLst>
          </p:cNvPr>
          <p:cNvCxnSpPr>
            <a:cxnSpLocks/>
          </p:cNvCxnSpPr>
          <p:nvPr/>
        </p:nvCxnSpPr>
        <p:spPr>
          <a:xfrm>
            <a:off x="3848956" y="4284326"/>
            <a:ext cx="0" cy="1472635"/>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6" name="직선 화살표 연결선 65">
            <a:extLst>
              <a:ext uri="{FF2B5EF4-FFF2-40B4-BE49-F238E27FC236}">
                <a16:creationId xmlns:a16="http://schemas.microsoft.com/office/drawing/2014/main" id="{F1AF79A1-E153-4035-991F-2EA6A0225075}"/>
              </a:ext>
            </a:extLst>
          </p:cNvPr>
          <p:cNvCxnSpPr>
            <a:cxnSpLocks/>
          </p:cNvCxnSpPr>
          <p:nvPr/>
        </p:nvCxnSpPr>
        <p:spPr>
          <a:xfrm>
            <a:off x="4103182" y="4294551"/>
            <a:ext cx="0" cy="1363858"/>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차트 4">
            <a:extLst>
              <a:ext uri="{FF2B5EF4-FFF2-40B4-BE49-F238E27FC236}">
                <a16:creationId xmlns:a16="http://schemas.microsoft.com/office/drawing/2014/main" id="{6E5B0951-A2E9-3786-CDBA-1A3A907AC9F5}"/>
              </a:ext>
            </a:extLst>
          </p:cNvPr>
          <p:cNvGraphicFramePr>
            <a:graphicFrameLocks/>
          </p:cNvGraphicFramePr>
          <p:nvPr>
            <p:extLst>
              <p:ext uri="{D42A27DB-BD31-4B8C-83A1-F6EECF244321}">
                <p14:modId xmlns:p14="http://schemas.microsoft.com/office/powerpoint/2010/main" val="1740362115"/>
              </p:ext>
            </p:extLst>
          </p:nvPr>
        </p:nvGraphicFramePr>
        <p:xfrm>
          <a:off x="6763323" y="2209683"/>
          <a:ext cx="3808781" cy="4343342"/>
        </p:xfrm>
        <a:graphic>
          <a:graphicData uri="http://schemas.openxmlformats.org/drawingml/2006/chart">
            <c:chart xmlns:c="http://schemas.openxmlformats.org/drawingml/2006/chart" xmlns:r="http://schemas.openxmlformats.org/officeDocument/2006/relationships" r:id="rId11"/>
          </a:graphicData>
        </a:graphic>
      </p:graphicFrame>
      <p:cxnSp>
        <p:nvCxnSpPr>
          <p:cNvPr id="6" name="직선 화살표 연결선 5">
            <a:extLst>
              <a:ext uri="{FF2B5EF4-FFF2-40B4-BE49-F238E27FC236}">
                <a16:creationId xmlns:a16="http://schemas.microsoft.com/office/drawing/2014/main" id="{584A38CF-E520-3CC0-8CC2-0B4440BC858B}"/>
              </a:ext>
            </a:extLst>
          </p:cNvPr>
          <p:cNvCxnSpPr>
            <a:cxnSpLocks/>
          </p:cNvCxnSpPr>
          <p:nvPr/>
        </p:nvCxnSpPr>
        <p:spPr>
          <a:xfrm>
            <a:off x="6804552"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직선 화살표 연결선 6">
            <a:extLst>
              <a:ext uri="{FF2B5EF4-FFF2-40B4-BE49-F238E27FC236}">
                <a16:creationId xmlns:a16="http://schemas.microsoft.com/office/drawing/2014/main" id="{AE796F5D-FCDE-62A1-79CB-E29B3266A669}"/>
              </a:ext>
            </a:extLst>
          </p:cNvPr>
          <p:cNvCxnSpPr>
            <a:cxnSpLocks/>
          </p:cNvCxnSpPr>
          <p:nvPr/>
        </p:nvCxnSpPr>
        <p:spPr>
          <a:xfrm flipV="1">
            <a:off x="6876647"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직사각형 7">
            <a:extLst>
              <a:ext uri="{FF2B5EF4-FFF2-40B4-BE49-F238E27FC236}">
                <a16:creationId xmlns:a16="http://schemas.microsoft.com/office/drawing/2014/main" id="{98F6F922-4D93-32E6-0544-A4593C304FDE}"/>
              </a:ext>
            </a:extLst>
          </p:cNvPr>
          <p:cNvSpPr/>
          <p:nvPr/>
        </p:nvSpPr>
        <p:spPr>
          <a:xfrm>
            <a:off x="10220315" y="4340714"/>
            <a:ext cx="610543" cy="13176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1AF6A8A-31D0-6923-548A-FE7331813B71}"/>
                  </a:ext>
                </a:extLst>
              </p:cNvPr>
              <p:cNvSpPr txBox="1"/>
              <p:nvPr/>
            </p:nvSpPr>
            <p:spPr>
              <a:xfrm>
                <a:off x="10304530" y="4284984"/>
                <a:ext cx="350821"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𝑇</m:t>
                      </m:r>
                    </m:oMath>
                  </m:oMathPara>
                </a14:m>
                <a:endParaRPr lang="ko-KR" altLang="en-US" sz="3600" dirty="0"/>
              </a:p>
            </p:txBody>
          </p:sp>
        </mc:Choice>
        <mc:Fallback xmlns="">
          <p:sp>
            <p:nvSpPr>
              <p:cNvPr id="9" name="TextBox 8">
                <a:extLst>
                  <a:ext uri="{FF2B5EF4-FFF2-40B4-BE49-F238E27FC236}">
                    <a16:creationId xmlns:a16="http://schemas.microsoft.com/office/drawing/2014/main" id="{A1AF6A8A-31D0-6923-548A-FE7331813B71}"/>
                  </a:ext>
                </a:extLst>
              </p:cNvPr>
              <p:cNvSpPr txBox="1">
                <a:spLocks noRot="1" noChangeAspect="1" noMove="1" noResize="1" noEditPoints="1" noAdjustHandles="1" noChangeArrowheads="1" noChangeShapeType="1" noTextEdit="1"/>
              </p:cNvSpPr>
              <p:nvPr/>
            </p:nvSpPr>
            <p:spPr>
              <a:xfrm>
                <a:off x="10304530" y="4284984"/>
                <a:ext cx="350821" cy="553998"/>
              </a:xfrm>
              <a:prstGeom prst="rect">
                <a:avLst/>
              </a:prstGeom>
              <a:blipFill>
                <a:blip r:embed="rId12"/>
                <a:stretch>
                  <a:fillRect/>
                </a:stretch>
              </a:blipFill>
            </p:spPr>
            <p:txBody>
              <a:bodyPr/>
              <a:lstStyle/>
              <a:p>
                <a:r>
                  <a:rPr lang="ko-KR" altLang="en-US">
                    <a:noFill/>
                  </a:rPr>
                  <a:t> </a:t>
                </a:r>
              </a:p>
            </p:txBody>
          </p:sp>
        </mc:Fallback>
      </mc:AlternateContent>
      <p:cxnSp>
        <p:nvCxnSpPr>
          <p:cNvPr id="10" name="직선 연결선 9">
            <a:extLst>
              <a:ext uri="{FF2B5EF4-FFF2-40B4-BE49-F238E27FC236}">
                <a16:creationId xmlns:a16="http://schemas.microsoft.com/office/drawing/2014/main" id="{3FB731CC-B957-8AA6-8FE5-E2502F41367D}"/>
              </a:ext>
            </a:extLst>
          </p:cNvPr>
          <p:cNvCxnSpPr>
            <a:cxnSpLocks/>
          </p:cNvCxnSpPr>
          <p:nvPr/>
        </p:nvCxnSpPr>
        <p:spPr>
          <a:xfrm>
            <a:off x="10220315" y="2947934"/>
            <a:ext cx="0" cy="2809027"/>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AD75AB1-7C8C-FD89-D45A-7D36FC807800}"/>
                  </a:ext>
                </a:extLst>
              </p:cNvPr>
              <p:cNvSpPr txBox="1"/>
              <p:nvPr/>
            </p:nvSpPr>
            <p:spPr>
              <a:xfrm>
                <a:off x="6414290" y="4067004"/>
                <a:ext cx="325845"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m:t>
                      </m:r>
                    </m:oMath>
                  </m:oMathPara>
                </a14:m>
                <a:endParaRPr lang="ko-KR" altLang="en-US" sz="3600" dirty="0"/>
              </a:p>
            </p:txBody>
          </p:sp>
        </mc:Choice>
        <mc:Fallback xmlns="">
          <p:sp>
            <p:nvSpPr>
              <p:cNvPr id="11" name="TextBox 10">
                <a:extLst>
                  <a:ext uri="{FF2B5EF4-FFF2-40B4-BE49-F238E27FC236}">
                    <a16:creationId xmlns:a16="http://schemas.microsoft.com/office/drawing/2014/main" id="{7AD75AB1-7C8C-FD89-D45A-7D36FC807800}"/>
                  </a:ext>
                </a:extLst>
              </p:cNvPr>
              <p:cNvSpPr txBox="1">
                <a:spLocks noRot="1" noChangeAspect="1" noMove="1" noResize="1" noEditPoints="1" noAdjustHandles="1" noChangeArrowheads="1" noChangeShapeType="1" noTextEdit="1"/>
              </p:cNvSpPr>
              <p:nvPr/>
            </p:nvSpPr>
            <p:spPr>
              <a:xfrm>
                <a:off x="6414290" y="4067004"/>
                <a:ext cx="325845" cy="553998"/>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BF9900A-1AC9-B1C3-E9CA-E541BC4D6FDB}"/>
                  </a:ext>
                </a:extLst>
              </p:cNvPr>
              <p:cNvSpPr txBox="1"/>
              <p:nvPr/>
            </p:nvSpPr>
            <p:spPr>
              <a:xfrm>
                <a:off x="5789287" y="2670935"/>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22" name="TextBox 21">
                <a:extLst>
                  <a:ext uri="{FF2B5EF4-FFF2-40B4-BE49-F238E27FC236}">
                    <a16:creationId xmlns:a16="http://schemas.microsoft.com/office/drawing/2014/main" id="{BBF9900A-1AC9-B1C3-E9CA-E541BC4D6FDB}"/>
                  </a:ext>
                </a:extLst>
              </p:cNvPr>
              <p:cNvSpPr txBox="1">
                <a:spLocks noRot="1" noChangeAspect="1" noMove="1" noResize="1" noEditPoints="1" noAdjustHandles="1" noChangeArrowheads="1" noChangeShapeType="1" noTextEdit="1"/>
              </p:cNvSpPr>
              <p:nvPr/>
            </p:nvSpPr>
            <p:spPr>
              <a:xfrm>
                <a:off x="5789287" y="2670935"/>
                <a:ext cx="1003146" cy="553998"/>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BDF90ED-9FB1-B3B9-1FA1-64B294FD4D52}"/>
                  </a:ext>
                </a:extLst>
              </p:cNvPr>
              <p:cNvSpPr txBox="1"/>
              <p:nvPr/>
            </p:nvSpPr>
            <p:spPr>
              <a:xfrm>
                <a:off x="5789287" y="5438270"/>
                <a:ext cx="100314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−1</m:t>
                      </m:r>
                    </m:oMath>
                  </m:oMathPara>
                </a14:m>
                <a:endParaRPr lang="ko-KR" altLang="en-US" sz="3600" dirty="0"/>
              </a:p>
            </p:txBody>
          </p:sp>
        </mc:Choice>
        <mc:Fallback xmlns="">
          <p:sp>
            <p:nvSpPr>
              <p:cNvPr id="23" name="TextBox 22">
                <a:extLst>
                  <a:ext uri="{FF2B5EF4-FFF2-40B4-BE49-F238E27FC236}">
                    <a16:creationId xmlns:a16="http://schemas.microsoft.com/office/drawing/2014/main" id="{9BDF90ED-9FB1-B3B9-1FA1-64B294FD4D52}"/>
                  </a:ext>
                </a:extLst>
              </p:cNvPr>
              <p:cNvSpPr txBox="1">
                <a:spLocks noRot="1" noChangeAspect="1" noMove="1" noResize="1" noEditPoints="1" noAdjustHandles="1" noChangeArrowheads="1" noChangeShapeType="1" noTextEdit="1"/>
              </p:cNvSpPr>
              <p:nvPr/>
            </p:nvSpPr>
            <p:spPr>
              <a:xfrm>
                <a:off x="5789287" y="5438270"/>
                <a:ext cx="1003146" cy="553998"/>
              </a:xfrm>
              <a:prstGeom prst="rect">
                <a:avLst/>
              </a:prstGeom>
              <a:blipFill>
                <a:blip r:embed="rId15"/>
                <a:stretch>
                  <a:fillRect/>
                </a:stretch>
              </a:blipFill>
            </p:spPr>
            <p:txBody>
              <a:bodyPr/>
              <a:lstStyle/>
              <a:p>
                <a:r>
                  <a:rPr lang="ko-KR" altLang="en-US">
                    <a:noFill/>
                  </a:rPr>
                  <a:t> </a:t>
                </a:r>
              </a:p>
            </p:txBody>
          </p:sp>
        </mc:Fallback>
      </mc:AlternateContent>
      <p:cxnSp>
        <p:nvCxnSpPr>
          <p:cNvPr id="25" name="직선 화살표 연결선 24">
            <a:extLst>
              <a:ext uri="{FF2B5EF4-FFF2-40B4-BE49-F238E27FC236}">
                <a16:creationId xmlns:a16="http://schemas.microsoft.com/office/drawing/2014/main" id="{90F74505-1DC1-06E6-457E-5A4DCAC99FD5}"/>
              </a:ext>
            </a:extLst>
          </p:cNvPr>
          <p:cNvCxnSpPr>
            <a:cxnSpLocks/>
          </p:cNvCxnSpPr>
          <p:nvPr/>
        </p:nvCxnSpPr>
        <p:spPr>
          <a:xfrm flipV="1">
            <a:off x="7233214" y="3563662"/>
            <a:ext cx="0" cy="721322"/>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26" name="직선 화살표 연결선 25">
            <a:extLst>
              <a:ext uri="{FF2B5EF4-FFF2-40B4-BE49-F238E27FC236}">
                <a16:creationId xmlns:a16="http://schemas.microsoft.com/office/drawing/2014/main" id="{E071AD89-D822-6365-1E9A-96AA8C18E9DA}"/>
              </a:ext>
            </a:extLst>
          </p:cNvPr>
          <p:cNvCxnSpPr>
            <a:cxnSpLocks/>
          </p:cNvCxnSpPr>
          <p:nvPr/>
        </p:nvCxnSpPr>
        <p:spPr>
          <a:xfrm flipV="1">
            <a:off x="8004544" y="3224933"/>
            <a:ext cx="0" cy="1060051"/>
          </a:xfrm>
          <a:prstGeom prst="straightConnector1">
            <a:avLst/>
          </a:prstGeom>
          <a:ln w="7620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29" name="직선 화살표 연결선 28">
            <a:extLst>
              <a:ext uri="{FF2B5EF4-FFF2-40B4-BE49-F238E27FC236}">
                <a16:creationId xmlns:a16="http://schemas.microsoft.com/office/drawing/2014/main" id="{B47F8D7C-0053-39AA-51F7-3004F6E68906}"/>
              </a:ext>
            </a:extLst>
          </p:cNvPr>
          <p:cNvCxnSpPr>
            <a:cxnSpLocks/>
          </p:cNvCxnSpPr>
          <p:nvPr/>
        </p:nvCxnSpPr>
        <p:spPr>
          <a:xfrm>
            <a:off x="8955346" y="4284326"/>
            <a:ext cx="0" cy="69612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직선 화살표 연결선 29">
            <a:extLst>
              <a:ext uri="{FF2B5EF4-FFF2-40B4-BE49-F238E27FC236}">
                <a16:creationId xmlns:a16="http://schemas.microsoft.com/office/drawing/2014/main" id="{E81A8ACB-0972-B156-407B-3DBF24513BA0}"/>
              </a:ext>
            </a:extLst>
          </p:cNvPr>
          <p:cNvCxnSpPr>
            <a:cxnSpLocks/>
          </p:cNvCxnSpPr>
          <p:nvPr/>
        </p:nvCxnSpPr>
        <p:spPr>
          <a:xfrm>
            <a:off x="9760240" y="4294551"/>
            <a:ext cx="0" cy="123453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직선 연결선 30">
            <a:extLst>
              <a:ext uri="{FF2B5EF4-FFF2-40B4-BE49-F238E27FC236}">
                <a16:creationId xmlns:a16="http://schemas.microsoft.com/office/drawing/2014/main" id="{1AF7F1B8-8853-774D-DD22-A2686930B63A}"/>
              </a:ext>
            </a:extLst>
          </p:cNvPr>
          <p:cNvCxnSpPr>
            <a:cxnSpLocks/>
          </p:cNvCxnSpPr>
          <p:nvPr/>
        </p:nvCxnSpPr>
        <p:spPr>
          <a:xfrm>
            <a:off x="7243030" y="4363613"/>
            <a:ext cx="0" cy="1393348"/>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41B3014D-1C0B-3576-F623-01B229EC7D98}"/>
              </a:ext>
            </a:extLst>
          </p:cNvPr>
          <p:cNvCxnSpPr>
            <a:cxnSpLocks/>
          </p:cNvCxnSpPr>
          <p:nvPr/>
        </p:nvCxnSpPr>
        <p:spPr>
          <a:xfrm>
            <a:off x="8955346" y="4363613"/>
            <a:ext cx="0" cy="1393348"/>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0829D88-9352-AE8B-2A6E-604A77E74154}"/>
                  </a:ext>
                </a:extLst>
              </p:cNvPr>
              <p:cNvSpPr txBox="1"/>
              <p:nvPr/>
            </p:nvSpPr>
            <p:spPr>
              <a:xfrm>
                <a:off x="7536140" y="5458441"/>
                <a:ext cx="1129121"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0.5</m:t>
                      </m:r>
                      <m:r>
                        <a:rPr lang="en-US" altLang="ko-KR" sz="3600" b="0" i="1" smtClean="0">
                          <a:latin typeface="Cambria Math" panose="02040503050406030204" pitchFamily="18" charset="0"/>
                        </a:rPr>
                        <m:t>𝑇</m:t>
                      </m:r>
                    </m:oMath>
                  </m:oMathPara>
                </a14:m>
                <a:endParaRPr lang="ko-KR" altLang="en-US" sz="3600" dirty="0">
                  <a:latin typeface="Linux Biolinum" panose="02000503000000000000" pitchFamily="2" charset="0"/>
                  <a:cs typeface="Linux Biolinum" panose="02000503000000000000" pitchFamily="2" charset="0"/>
                </a:endParaRPr>
              </a:p>
            </p:txBody>
          </p:sp>
        </mc:Choice>
        <mc:Fallback xmlns="">
          <p:sp>
            <p:nvSpPr>
              <p:cNvPr id="36" name="TextBox 35">
                <a:extLst>
                  <a:ext uri="{FF2B5EF4-FFF2-40B4-BE49-F238E27FC236}">
                    <a16:creationId xmlns:a16="http://schemas.microsoft.com/office/drawing/2014/main" id="{30829D88-9352-AE8B-2A6E-604A77E74154}"/>
                  </a:ext>
                </a:extLst>
              </p:cNvPr>
              <p:cNvSpPr txBox="1">
                <a:spLocks noRot="1" noChangeAspect="1" noMove="1" noResize="1" noEditPoints="1" noAdjustHandles="1" noChangeArrowheads="1" noChangeShapeType="1" noTextEdit="1"/>
              </p:cNvSpPr>
              <p:nvPr/>
            </p:nvSpPr>
            <p:spPr>
              <a:xfrm>
                <a:off x="7536140" y="5458441"/>
                <a:ext cx="1129121" cy="646331"/>
              </a:xfrm>
              <a:prstGeom prst="rect">
                <a:avLst/>
              </a:prstGeom>
              <a:blipFill>
                <a:blip r:embed="rId16"/>
                <a:stretch>
                  <a:fillRect/>
                </a:stretch>
              </a:blipFill>
            </p:spPr>
            <p:txBody>
              <a:bodyPr/>
              <a:lstStyle/>
              <a:p>
                <a:r>
                  <a:rPr lang="ko-KR" altLang="en-US">
                    <a:noFill/>
                  </a:rPr>
                  <a:t> </a:t>
                </a:r>
              </a:p>
            </p:txBody>
          </p:sp>
        </mc:Fallback>
      </mc:AlternateContent>
      <p:cxnSp>
        <p:nvCxnSpPr>
          <p:cNvPr id="37" name="직선 화살표 연결선 36">
            <a:extLst>
              <a:ext uri="{FF2B5EF4-FFF2-40B4-BE49-F238E27FC236}">
                <a16:creationId xmlns:a16="http://schemas.microsoft.com/office/drawing/2014/main" id="{520EF00E-664B-28F6-2A60-40B7BDD133C9}"/>
              </a:ext>
            </a:extLst>
          </p:cNvPr>
          <p:cNvCxnSpPr>
            <a:cxnSpLocks/>
          </p:cNvCxnSpPr>
          <p:nvPr/>
        </p:nvCxnSpPr>
        <p:spPr>
          <a:xfrm>
            <a:off x="7243030" y="5342740"/>
            <a:ext cx="1712316" cy="0"/>
          </a:xfrm>
          <a:prstGeom prst="straightConnector1">
            <a:avLst/>
          </a:prstGeom>
          <a:ln w="762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4113CB95-A46B-E1C8-3474-E7523DAB8F7C}"/>
                  </a:ext>
                </a:extLst>
              </p:cNvPr>
              <p:cNvSpPr txBox="1"/>
              <p:nvPr/>
            </p:nvSpPr>
            <p:spPr>
              <a:xfrm>
                <a:off x="8304144" y="2413343"/>
                <a:ext cx="1286153"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600" b="0" i="1" smtClean="0">
                          <a:latin typeface="Cambria Math" panose="02040503050406030204" pitchFamily="18" charset="0"/>
                        </a:rPr>
                        <m:t>0.5</m:t>
                      </m:r>
                      <m:r>
                        <a:rPr lang="en-US" altLang="ko-KR" sz="3600" b="0" i="1" smtClean="0">
                          <a:latin typeface="Cambria Math" panose="02040503050406030204" pitchFamily="18" charset="0"/>
                        </a:rPr>
                        <m:t>𝑇</m:t>
                      </m:r>
                    </m:oMath>
                  </m:oMathPara>
                </a14:m>
                <a:endParaRPr lang="ko-KR" altLang="en-US" sz="3600" dirty="0">
                  <a:latin typeface="Linux Biolinum" panose="02000503000000000000" pitchFamily="2" charset="0"/>
                  <a:cs typeface="Linux Biolinum" panose="02000503000000000000" pitchFamily="2" charset="0"/>
                </a:endParaRPr>
              </a:p>
            </p:txBody>
          </p:sp>
        </mc:Choice>
        <mc:Fallback xmlns="">
          <p:sp>
            <p:nvSpPr>
              <p:cNvPr id="46" name="TextBox 45">
                <a:extLst>
                  <a:ext uri="{FF2B5EF4-FFF2-40B4-BE49-F238E27FC236}">
                    <a16:creationId xmlns:a16="http://schemas.microsoft.com/office/drawing/2014/main" id="{4113CB95-A46B-E1C8-3474-E7523DAB8F7C}"/>
                  </a:ext>
                </a:extLst>
              </p:cNvPr>
              <p:cNvSpPr txBox="1">
                <a:spLocks noRot="1" noChangeAspect="1" noMove="1" noResize="1" noEditPoints="1" noAdjustHandles="1" noChangeArrowheads="1" noChangeShapeType="1" noTextEdit="1"/>
              </p:cNvSpPr>
              <p:nvPr/>
            </p:nvSpPr>
            <p:spPr>
              <a:xfrm>
                <a:off x="8304144" y="2413343"/>
                <a:ext cx="1286153" cy="646331"/>
              </a:xfrm>
              <a:prstGeom prst="rect">
                <a:avLst/>
              </a:prstGeom>
              <a:blipFill>
                <a:blip r:embed="rId17"/>
                <a:stretch>
                  <a:fillRect/>
                </a:stretch>
              </a:blipFill>
            </p:spPr>
            <p:txBody>
              <a:bodyPr/>
              <a:lstStyle/>
              <a:p>
                <a:r>
                  <a:rPr lang="ko-KR" altLang="en-US">
                    <a:noFill/>
                  </a:rPr>
                  <a:t> </a:t>
                </a:r>
              </a:p>
            </p:txBody>
          </p:sp>
        </mc:Fallback>
      </mc:AlternateContent>
      <p:cxnSp>
        <p:nvCxnSpPr>
          <p:cNvPr id="68" name="직선 연결선 67">
            <a:extLst>
              <a:ext uri="{FF2B5EF4-FFF2-40B4-BE49-F238E27FC236}">
                <a16:creationId xmlns:a16="http://schemas.microsoft.com/office/drawing/2014/main" id="{A4C05765-945A-3962-D10D-9CAEFE223BB3}"/>
              </a:ext>
            </a:extLst>
          </p:cNvPr>
          <p:cNvCxnSpPr>
            <a:cxnSpLocks/>
          </p:cNvCxnSpPr>
          <p:nvPr/>
        </p:nvCxnSpPr>
        <p:spPr>
          <a:xfrm>
            <a:off x="8004544" y="2861970"/>
            <a:ext cx="0" cy="1393348"/>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직선 연결선 68">
            <a:extLst>
              <a:ext uri="{FF2B5EF4-FFF2-40B4-BE49-F238E27FC236}">
                <a16:creationId xmlns:a16="http://schemas.microsoft.com/office/drawing/2014/main" id="{C2078B04-E567-CFEF-BC44-FDE33B2A4139}"/>
              </a:ext>
            </a:extLst>
          </p:cNvPr>
          <p:cNvCxnSpPr>
            <a:cxnSpLocks/>
          </p:cNvCxnSpPr>
          <p:nvPr/>
        </p:nvCxnSpPr>
        <p:spPr>
          <a:xfrm>
            <a:off x="9762686" y="2861970"/>
            <a:ext cx="0" cy="1393348"/>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직선 화살표 연결선 75">
            <a:extLst>
              <a:ext uri="{FF2B5EF4-FFF2-40B4-BE49-F238E27FC236}">
                <a16:creationId xmlns:a16="http://schemas.microsoft.com/office/drawing/2014/main" id="{70D5E96F-5CFC-5958-B7E1-BD448ECBD3F9}"/>
              </a:ext>
            </a:extLst>
          </p:cNvPr>
          <p:cNvCxnSpPr>
            <a:cxnSpLocks/>
          </p:cNvCxnSpPr>
          <p:nvPr/>
        </p:nvCxnSpPr>
        <p:spPr>
          <a:xfrm>
            <a:off x="8050370" y="3180826"/>
            <a:ext cx="1712316" cy="0"/>
          </a:xfrm>
          <a:prstGeom prst="straightConnector1">
            <a:avLst/>
          </a:prstGeom>
          <a:ln w="762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D078375C-DC89-F6CF-365B-1E0EEEB607E6}"/>
              </a:ext>
            </a:extLst>
          </p:cNvPr>
          <p:cNvSpPr txBox="1"/>
          <p:nvPr/>
        </p:nvSpPr>
        <p:spPr>
          <a:xfrm>
            <a:off x="1500309" y="1217125"/>
            <a:ext cx="3427883" cy="523220"/>
          </a:xfrm>
          <a:prstGeom prst="rect">
            <a:avLst/>
          </a:prstGeom>
          <a:noFill/>
        </p:spPr>
        <p:txBody>
          <a:bodyPr wrap="square" rtlCol="0">
            <a:spAutoFit/>
          </a:bodyPr>
          <a:lstStyle/>
          <a:p>
            <a:r>
              <a:rPr lang="en-US" altLang="ko-KR" sz="2800" dirty="0"/>
              <a:t>Naïve Sampling</a:t>
            </a:r>
            <a:endParaRPr lang="ko-KR" altLang="en-US" sz="2800" dirty="0"/>
          </a:p>
        </p:txBody>
      </p:sp>
      <p:sp>
        <p:nvSpPr>
          <p:cNvPr id="79" name="TextBox 78">
            <a:extLst>
              <a:ext uri="{FF2B5EF4-FFF2-40B4-BE49-F238E27FC236}">
                <a16:creationId xmlns:a16="http://schemas.microsoft.com/office/drawing/2014/main" id="{4E688330-1600-ABDF-609B-2594BE74D6DC}"/>
              </a:ext>
            </a:extLst>
          </p:cNvPr>
          <p:cNvSpPr txBox="1"/>
          <p:nvPr/>
        </p:nvSpPr>
        <p:spPr>
          <a:xfrm>
            <a:off x="6162809" y="1217125"/>
            <a:ext cx="5297672" cy="523220"/>
          </a:xfrm>
          <a:prstGeom prst="rect">
            <a:avLst/>
          </a:prstGeom>
          <a:noFill/>
        </p:spPr>
        <p:txBody>
          <a:bodyPr wrap="square" rtlCol="0">
            <a:spAutoFit/>
          </a:bodyPr>
          <a:lstStyle/>
          <a:p>
            <a:pPr algn="ctr"/>
            <a:r>
              <a:rPr lang="en-US" altLang="ko-KR" sz="2800" dirty="0"/>
              <a:t>Antithetic Sampling</a:t>
            </a:r>
            <a:endParaRPr lang="ko-KR" altLang="en-US" sz="2800" dirty="0"/>
          </a:p>
        </p:txBody>
      </p:sp>
      <p:sp>
        <p:nvSpPr>
          <p:cNvPr id="80" name="제목 1">
            <a:extLst>
              <a:ext uri="{FF2B5EF4-FFF2-40B4-BE49-F238E27FC236}">
                <a16:creationId xmlns:a16="http://schemas.microsoft.com/office/drawing/2014/main" id="{C51E936B-F086-D2E8-D0E8-B77FE7F253DA}"/>
              </a:ext>
            </a:extLst>
          </p:cNvPr>
          <p:cNvSpPr>
            <a:spLocks noGrp="1"/>
          </p:cNvSpPr>
          <p:nvPr>
            <p:ph type="title"/>
          </p:nvPr>
        </p:nvSpPr>
        <p:spPr>
          <a:xfrm>
            <a:off x="259080" y="136525"/>
            <a:ext cx="10515600" cy="843915"/>
          </a:xfrm>
        </p:spPr>
        <p:txBody>
          <a:bodyPr>
            <a:normAutofit/>
          </a:bodyPr>
          <a:lstStyle/>
          <a:p>
            <a:r>
              <a:rPr lang="en-US" altLang="ko-KR" dirty="0"/>
              <a:t>Proposed Method : Antithetic Time Sampling</a:t>
            </a:r>
            <a:endParaRPr lang="ko-KR" altLang="en-US" dirty="0">
              <a:solidFill>
                <a:srgbClr val="FF0000"/>
              </a:solidFill>
            </a:endParaRP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D1D43174-AA67-8E2F-850F-4ADF93711576}"/>
                  </a:ext>
                </a:extLst>
              </p:cNvPr>
              <p:cNvSpPr txBox="1"/>
              <p:nvPr/>
            </p:nvSpPr>
            <p:spPr>
              <a:xfrm>
                <a:off x="7707503" y="4289665"/>
                <a:ext cx="592254"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solidFill>
                            <a:schemeClr val="accent1"/>
                          </a:solidFill>
                          <a:latin typeface="Cambria Math" panose="02040503050406030204" pitchFamily="18" charset="0"/>
                        </a:rPr>
                        <m:t>𝑡</m:t>
                      </m:r>
                    </m:oMath>
                  </m:oMathPara>
                </a14:m>
                <a:endParaRPr lang="ko-KR" altLang="en-US" sz="3200" dirty="0">
                  <a:solidFill>
                    <a:schemeClr val="accent1"/>
                  </a:solidFill>
                  <a:latin typeface="Linux Biolinum" panose="02000503000000000000" pitchFamily="2" charset="0"/>
                  <a:cs typeface="Linux Biolinum" panose="02000503000000000000" pitchFamily="2" charset="0"/>
                </a:endParaRPr>
              </a:p>
            </p:txBody>
          </p:sp>
        </mc:Choice>
        <mc:Fallback xmlns="">
          <p:sp>
            <p:nvSpPr>
              <p:cNvPr id="81" name="TextBox 80">
                <a:extLst>
                  <a:ext uri="{FF2B5EF4-FFF2-40B4-BE49-F238E27FC236}">
                    <a16:creationId xmlns:a16="http://schemas.microsoft.com/office/drawing/2014/main" id="{D1D43174-AA67-8E2F-850F-4ADF93711576}"/>
                  </a:ext>
                </a:extLst>
              </p:cNvPr>
              <p:cNvSpPr txBox="1">
                <a:spLocks noRot="1" noChangeAspect="1" noMove="1" noResize="1" noEditPoints="1" noAdjustHandles="1" noChangeArrowheads="1" noChangeShapeType="1" noTextEdit="1"/>
              </p:cNvSpPr>
              <p:nvPr/>
            </p:nvSpPr>
            <p:spPr>
              <a:xfrm>
                <a:off x="7707503" y="4289665"/>
                <a:ext cx="592254" cy="584775"/>
              </a:xfrm>
              <a:prstGeom prst="rect">
                <a:avLst/>
              </a:prstGeom>
              <a:blipFill>
                <a:blip r:embed="rId18"/>
                <a:stretch>
                  <a:fillRect/>
                </a:stretch>
              </a:blipFill>
            </p:spPr>
            <p:txBody>
              <a:bodyPr/>
              <a:lstStyle/>
              <a:p>
                <a:r>
                  <a:rPr lang="ko-KR" altLang="en-US">
                    <a:noFill/>
                  </a:rPr>
                  <a:t> </a:t>
                </a:r>
              </a:p>
            </p:txBody>
          </p:sp>
        </mc:Fallback>
      </mc:AlternateContent>
      <p:sp>
        <p:nvSpPr>
          <p:cNvPr id="85" name="TextBox 84">
            <a:extLst>
              <a:ext uri="{FF2B5EF4-FFF2-40B4-BE49-F238E27FC236}">
                <a16:creationId xmlns:a16="http://schemas.microsoft.com/office/drawing/2014/main" id="{515513C5-F78D-36A5-4638-C477F678C2EB}"/>
              </a:ext>
            </a:extLst>
          </p:cNvPr>
          <p:cNvSpPr txBox="1"/>
          <p:nvPr/>
        </p:nvSpPr>
        <p:spPr>
          <a:xfrm>
            <a:off x="7401643" y="4761670"/>
            <a:ext cx="1371754" cy="523220"/>
          </a:xfrm>
          <a:prstGeom prst="rect">
            <a:avLst/>
          </a:prstGeom>
          <a:noFill/>
        </p:spPr>
        <p:txBody>
          <a:bodyPr wrap="square" rtlCol="0">
            <a:spAutoFit/>
          </a:bodyPr>
          <a:lstStyle/>
          <a:p>
            <a:pPr algn="ctr"/>
            <a:r>
              <a:rPr lang="en-US" altLang="ko-KR" sz="2800" dirty="0">
                <a:solidFill>
                  <a:schemeClr val="accent1"/>
                </a:solidFill>
              </a:rPr>
              <a:t>Primal</a:t>
            </a:r>
            <a:endParaRPr lang="ko-KR" altLang="en-US" sz="2800" dirty="0">
              <a:solidFill>
                <a:schemeClr val="accent1"/>
              </a:solidFill>
            </a:endParaRPr>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2E3D5F83-1418-12AA-3FEE-54973D97108C}"/>
                  </a:ext>
                </a:extLst>
              </p:cNvPr>
              <p:cNvSpPr txBox="1"/>
              <p:nvPr/>
            </p:nvSpPr>
            <p:spPr>
              <a:xfrm>
                <a:off x="9762686" y="3668003"/>
                <a:ext cx="234439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i="1" smtClean="0">
                              <a:solidFill>
                                <a:srgbClr val="FF0000"/>
                              </a:solidFill>
                              <a:latin typeface="Cambria Math" panose="02040503050406030204" pitchFamily="18" charset="0"/>
                            </a:rPr>
                          </m:ctrlPr>
                        </m:sSubPr>
                        <m:e>
                          <m:r>
                            <a:rPr lang="en-US" altLang="ko-KR" sz="2800" i="1">
                              <a:solidFill>
                                <a:srgbClr val="FF0000"/>
                              </a:solidFill>
                              <a:latin typeface="Cambria Math" panose="02040503050406030204" pitchFamily="18" charset="0"/>
                            </a:rPr>
                            <m:t>𝑡</m:t>
                          </m:r>
                        </m:e>
                        <m:sub>
                          <m:r>
                            <m:rPr>
                              <m:sty m:val="p"/>
                            </m:rPr>
                            <a:rPr lang="en-US" altLang="ko-KR" sz="2800" i="0">
                              <a:solidFill>
                                <a:srgbClr val="FF0000"/>
                              </a:solidFill>
                              <a:latin typeface="Cambria Math" panose="02040503050406030204" pitchFamily="18" charset="0"/>
                            </a:rPr>
                            <m:t>a</m:t>
                          </m:r>
                        </m:sub>
                      </m:sSub>
                      <m:r>
                        <a:rPr lang="en-US" altLang="ko-KR" sz="2800" b="0" i="1" smtClean="0">
                          <a:solidFill>
                            <a:srgbClr val="FF0000"/>
                          </a:solidFill>
                          <a:latin typeface="Cambria Math" panose="02040503050406030204" pitchFamily="18" charset="0"/>
                        </a:rPr>
                        <m:t>=</m:t>
                      </m:r>
                      <m:r>
                        <a:rPr lang="en-US" altLang="ko-KR" sz="2800" b="0" i="1" smtClean="0">
                          <a:solidFill>
                            <a:srgbClr val="FF0000"/>
                          </a:solidFill>
                          <a:latin typeface="Cambria Math" panose="02040503050406030204" pitchFamily="18" charset="0"/>
                        </a:rPr>
                        <m:t>𝑡</m:t>
                      </m:r>
                      <m:r>
                        <a:rPr lang="en-US" altLang="ko-KR" sz="2800" b="0" i="1" smtClean="0">
                          <a:solidFill>
                            <a:srgbClr val="FF0000"/>
                          </a:solidFill>
                          <a:latin typeface="Cambria Math" panose="02040503050406030204" pitchFamily="18" charset="0"/>
                        </a:rPr>
                        <m:t>+0.5</m:t>
                      </m:r>
                      <m:r>
                        <a:rPr lang="en-US" altLang="ko-KR" sz="2800" b="0" i="1" smtClean="0">
                          <a:solidFill>
                            <a:srgbClr val="FF0000"/>
                          </a:solidFill>
                          <a:latin typeface="Cambria Math" panose="02040503050406030204" pitchFamily="18" charset="0"/>
                        </a:rPr>
                        <m:t>𝑇</m:t>
                      </m:r>
                    </m:oMath>
                  </m:oMathPara>
                </a14:m>
                <a:endParaRPr lang="ko-KR" altLang="en-US" sz="2800" dirty="0">
                  <a:solidFill>
                    <a:srgbClr val="FF0000"/>
                  </a:solidFill>
                  <a:latin typeface="Linux Biolinum" panose="02000503000000000000" pitchFamily="2" charset="0"/>
                  <a:cs typeface="Linux Biolinum" panose="02000503000000000000" pitchFamily="2" charset="0"/>
                </a:endParaRPr>
              </a:p>
            </p:txBody>
          </p:sp>
        </mc:Choice>
        <mc:Fallback xmlns="">
          <p:sp>
            <p:nvSpPr>
              <p:cNvPr id="86" name="TextBox 85">
                <a:extLst>
                  <a:ext uri="{FF2B5EF4-FFF2-40B4-BE49-F238E27FC236}">
                    <a16:creationId xmlns:a16="http://schemas.microsoft.com/office/drawing/2014/main" id="{2E3D5F83-1418-12AA-3FEE-54973D97108C}"/>
                  </a:ext>
                </a:extLst>
              </p:cNvPr>
              <p:cNvSpPr txBox="1">
                <a:spLocks noRot="1" noChangeAspect="1" noMove="1" noResize="1" noEditPoints="1" noAdjustHandles="1" noChangeArrowheads="1" noChangeShapeType="1" noTextEdit="1"/>
              </p:cNvSpPr>
              <p:nvPr/>
            </p:nvSpPr>
            <p:spPr>
              <a:xfrm>
                <a:off x="9762686" y="3668003"/>
                <a:ext cx="2344398" cy="523220"/>
              </a:xfrm>
              <a:prstGeom prst="rect">
                <a:avLst/>
              </a:prstGeom>
              <a:blipFill>
                <a:blip r:embed="rId19"/>
                <a:stretch>
                  <a:fillRect/>
                </a:stretch>
              </a:blipFill>
            </p:spPr>
            <p:txBody>
              <a:bodyPr/>
              <a:lstStyle/>
              <a:p>
                <a:r>
                  <a:rPr lang="ko-KR" altLang="en-US">
                    <a:noFill/>
                  </a:rPr>
                  <a:t> </a:t>
                </a:r>
              </a:p>
            </p:txBody>
          </p:sp>
        </mc:Fallback>
      </mc:AlternateContent>
      <p:sp>
        <p:nvSpPr>
          <p:cNvPr id="87" name="TextBox 86">
            <a:extLst>
              <a:ext uri="{FF2B5EF4-FFF2-40B4-BE49-F238E27FC236}">
                <a16:creationId xmlns:a16="http://schemas.microsoft.com/office/drawing/2014/main" id="{459127C6-81AA-B82C-6028-5A8700F70419}"/>
              </a:ext>
            </a:extLst>
          </p:cNvPr>
          <p:cNvSpPr txBox="1"/>
          <p:nvPr/>
        </p:nvSpPr>
        <p:spPr>
          <a:xfrm>
            <a:off x="10228355" y="3211587"/>
            <a:ext cx="1873608" cy="523220"/>
          </a:xfrm>
          <a:prstGeom prst="rect">
            <a:avLst/>
          </a:prstGeom>
          <a:noFill/>
        </p:spPr>
        <p:txBody>
          <a:bodyPr wrap="square" rtlCol="0">
            <a:spAutoFit/>
          </a:bodyPr>
          <a:lstStyle/>
          <a:p>
            <a:r>
              <a:rPr lang="en-US" altLang="ko-KR" sz="2800" dirty="0">
                <a:solidFill>
                  <a:srgbClr val="FF0000"/>
                </a:solidFill>
              </a:rPr>
              <a:t>Antithetic</a:t>
            </a:r>
            <a:endParaRPr lang="ko-KR" altLang="en-US" sz="2800" dirty="0">
              <a:solidFill>
                <a:srgbClr val="FF0000"/>
              </a:solidFill>
            </a:endParaRPr>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F67E845D-06C5-A32E-6B52-DD6A71EF4010}"/>
                  </a:ext>
                </a:extLst>
              </p:cNvPr>
              <p:cNvSpPr txBox="1"/>
              <p:nvPr/>
            </p:nvSpPr>
            <p:spPr>
              <a:xfrm>
                <a:off x="6508198" y="6192261"/>
                <a:ext cx="499725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3200" i="1" smtClean="0">
                              <a:solidFill>
                                <a:srgbClr val="0070C0"/>
                              </a:solidFill>
                              <a:latin typeface="Cambria Math" panose="02040503050406030204" pitchFamily="18" charset="0"/>
                            </a:rPr>
                          </m:ctrlPr>
                        </m:funcPr>
                        <m:fName>
                          <m:r>
                            <m:rPr>
                              <m:sty m:val="p"/>
                            </m:rPr>
                            <a:rPr lang="en-US" altLang="ko-KR" sz="3200">
                              <a:solidFill>
                                <a:srgbClr val="0070C0"/>
                              </a:solidFill>
                              <a:latin typeface="Cambria Math" panose="02040503050406030204" pitchFamily="18" charset="0"/>
                            </a:rPr>
                            <m:t>cos</m:t>
                          </m:r>
                        </m:fName>
                        <m:e>
                          <m:r>
                            <a:rPr lang="en-US" altLang="ko-KR" sz="3200" i="1">
                              <a:solidFill>
                                <a:srgbClr val="0070C0"/>
                              </a:solidFill>
                              <a:latin typeface="Cambria Math" panose="02040503050406030204" pitchFamily="18" charset="0"/>
                            </a:rPr>
                            <m:t>𝑥</m:t>
                          </m:r>
                        </m:e>
                      </m:func>
                      <m:r>
                        <a:rPr lang="en-US" altLang="ko-KR" sz="3200" b="0" i="1" smtClean="0">
                          <a:latin typeface="Cambria Math" panose="02040503050406030204" pitchFamily="18" charset="0"/>
                        </a:rPr>
                        <m:t>+</m:t>
                      </m:r>
                      <m:func>
                        <m:funcPr>
                          <m:ctrlPr>
                            <a:rPr lang="en-US" altLang="ko-KR" sz="3200" b="0" i="1" smtClean="0">
                              <a:solidFill>
                                <a:srgbClr val="FF0000"/>
                              </a:solidFill>
                              <a:latin typeface="Cambria Math" panose="02040503050406030204" pitchFamily="18" charset="0"/>
                            </a:rPr>
                          </m:ctrlPr>
                        </m:funcPr>
                        <m:fName>
                          <m:r>
                            <m:rPr>
                              <m:sty m:val="p"/>
                            </m:rPr>
                            <a:rPr lang="en-US" altLang="ko-KR" sz="3200" b="0" i="0" smtClean="0">
                              <a:solidFill>
                                <a:srgbClr val="FF0000"/>
                              </a:solidFill>
                              <a:latin typeface="Cambria Math" panose="02040503050406030204" pitchFamily="18" charset="0"/>
                            </a:rPr>
                            <m:t>cos</m:t>
                          </m:r>
                        </m:fName>
                        <m:e>
                          <m:d>
                            <m:dPr>
                              <m:ctrlPr>
                                <a:rPr lang="en-US" altLang="ko-KR" sz="3200" b="0" i="1" smtClean="0">
                                  <a:solidFill>
                                    <a:srgbClr val="FF0000"/>
                                  </a:solidFill>
                                  <a:latin typeface="Cambria Math" panose="02040503050406030204" pitchFamily="18" charset="0"/>
                                </a:rPr>
                              </m:ctrlPr>
                            </m:dPr>
                            <m:e>
                              <m:r>
                                <a:rPr lang="en-US" altLang="ko-KR" sz="3200" b="0" i="1" smtClean="0">
                                  <a:solidFill>
                                    <a:srgbClr val="FF0000"/>
                                  </a:solidFill>
                                  <a:latin typeface="Cambria Math" panose="02040503050406030204" pitchFamily="18" charset="0"/>
                                </a:rPr>
                                <m:t>𝑥</m:t>
                              </m:r>
                              <m:r>
                                <a:rPr lang="en-US" altLang="ko-KR" sz="3200" b="0" i="1" smtClean="0">
                                  <a:solidFill>
                                    <a:srgbClr val="FF0000"/>
                                  </a:solidFill>
                                  <a:latin typeface="Cambria Math" panose="02040503050406030204" pitchFamily="18" charset="0"/>
                                </a:rPr>
                                <m:t>+</m:t>
                              </m:r>
                              <m:r>
                                <a:rPr lang="en-US" altLang="ko-KR" sz="3200" b="0" i="1" smtClean="0">
                                  <a:solidFill>
                                    <a:srgbClr val="FF0000"/>
                                  </a:solidFill>
                                  <a:latin typeface="Cambria Math" panose="02040503050406030204" pitchFamily="18" charset="0"/>
                                </a:rPr>
                                <m:t>𝜋</m:t>
                              </m:r>
                            </m:e>
                          </m:d>
                        </m:e>
                      </m:func>
                      <m:r>
                        <a:rPr lang="en-US" altLang="ko-KR" sz="3200" b="0" i="1" smtClean="0">
                          <a:latin typeface="Cambria Math" panose="02040503050406030204" pitchFamily="18" charset="0"/>
                        </a:rPr>
                        <m:t>=0</m:t>
                      </m:r>
                    </m:oMath>
                  </m:oMathPara>
                </a14:m>
                <a:endParaRPr lang="ko-KR" altLang="en-US" sz="3200" dirty="0">
                  <a:latin typeface="Linux Biolinum" panose="02000503000000000000" pitchFamily="2" charset="0"/>
                  <a:cs typeface="Linux Biolinum" panose="02000503000000000000" pitchFamily="2" charset="0"/>
                </a:endParaRPr>
              </a:p>
            </p:txBody>
          </p:sp>
        </mc:Choice>
        <mc:Fallback xmlns="">
          <p:sp>
            <p:nvSpPr>
              <p:cNvPr id="88" name="TextBox 87">
                <a:extLst>
                  <a:ext uri="{FF2B5EF4-FFF2-40B4-BE49-F238E27FC236}">
                    <a16:creationId xmlns:a16="http://schemas.microsoft.com/office/drawing/2014/main" id="{F67E845D-06C5-A32E-6B52-DD6A71EF4010}"/>
                  </a:ext>
                </a:extLst>
              </p:cNvPr>
              <p:cNvSpPr txBox="1">
                <a:spLocks noRot="1" noChangeAspect="1" noMove="1" noResize="1" noEditPoints="1" noAdjustHandles="1" noChangeArrowheads="1" noChangeShapeType="1" noTextEdit="1"/>
              </p:cNvSpPr>
              <p:nvPr/>
            </p:nvSpPr>
            <p:spPr>
              <a:xfrm>
                <a:off x="6508198" y="6192261"/>
                <a:ext cx="4997250" cy="584775"/>
              </a:xfrm>
              <a:prstGeom prst="rect">
                <a:avLst/>
              </a:prstGeom>
              <a:blipFill>
                <a:blip r:embed="rId20"/>
                <a:stretch>
                  <a:fillRect/>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72656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par>
                                <p:cTn id="11" presetID="10" presetClass="entr" presetSubtype="0" fill="hold" nodeType="with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childTnLst>
                                </p:cTn>
                              </p:par>
                              <p:par>
                                <p:cTn id="14" presetID="10"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500"/>
                                        <p:tgtEl>
                                          <p:spTgt spid="8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fade">
                                      <p:cBhvr>
                                        <p:cTn id="30" dur="500"/>
                                        <p:tgtEl>
                                          <p:spTgt spid="8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7"/>
                                        </p:tgtEl>
                                        <p:attrNameLst>
                                          <p:attrName>style.visibility</p:attrName>
                                        </p:attrNameLst>
                                      </p:cBhvr>
                                      <p:to>
                                        <p:strVal val="visible"/>
                                      </p:to>
                                    </p:set>
                                    <p:animEffect transition="in" filter="fade">
                                      <p:cBhvr>
                                        <p:cTn id="41" dur="500"/>
                                        <p:tgtEl>
                                          <p:spTgt spid="8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10"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par>
                                <p:cTn id="64" presetID="10" presetClass="entr" presetSubtype="0" fill="hold" nodeType="with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fade">
                                      <p:cBhvr>
                                        <p:cTn id="66" dur="500"/>
                                        <p:tgtEl>
                                          <p:spTgt spid="68"/>
                                        </p:tgtEl>
                                      </p:cBhvr>
                                    </p:animEffect>
                                  </p:childTnLst>
                                </p:cTn>
                              </p:par>
                              <p:par>
                                <p:cTn id="67" presetID="10" presetClass="entr" presetSubtype="0" fill="hold" nodeType="with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fade">
                                      <p:cBhvr>
                                        <p:cTn id="69" dur="500"/>
                                        <p:tgtEl>
                                          <p:spTgt spid="69"/>
                                        </p:tgtEl>
                                      </p:cBhvr>
                                    </p:animEffect>
                                  </p:childTnLst>
                                </p:cTn>
                              </p:par>
                              <p:par>
                                <p:cTn id="70" presetID="10" presetClass="entr" presetSubtype="0" fill="hold" nodeType="with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fade">
                                      <p:cBhvr>
                                        <p:cTn id="7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P spid="81" grpId="0"/>
      <p:bldP spid="85" grpId="0"/>
      <p:bldP spid="86" grpId="0"/>
      <p:bldP spid="87" grpId="0"/>
      <p:bldP spid="8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BF79A5-6545-8446-AC7F-C7051AF59427}"/>
              </a:ext>
            </a:extLst>
          </p:cNvPr>
          <p:cNvSpPr>
            <a:spLocks noGrp="1"/>
          </p:cNvSpPr>
          <p:nvPr>
            <p:ph type="title"/>
          </p:nvPr>
        </p:nvSpPr>
        <p:spPr/>
        <p:txBody>
          <a:bodyPr/>
          <a:lstStyle/>
          <a:p>
            <a:r>
              <a:rPr lang="en-US" altLang="ko-KR" dirty="0"/>
              <a:t>Proposed Method : Antithetic Time Sampling</a:t>
            </a:r>
            <a:endParaRPr lang="ko-KR" altLang="en-US" dirty="0"/>
          </a:p>
        </p:txBody>
      </p:sp>
      <p:sp>
        <p:nvSpPr>
          <p:cNvPr id="4" name="슬라이드 번호 개체 틀 3">
            <a:extLst>
              <a:ext uri="{FF2B5EF4-FFF2-40B4-BE49-F238E27FC236}">
                <a16:creationId xmlns:a16="http://schemas.microsoft.com/office/drawing/2014/main" id="{1C16FA52-EC73-596D-FF26-E7B0A2086940}"/>
              </a:ext>
            </a:extLst>
          </p:cNvPr>
          <p:cNvSpPr>
            <a:spLocks noGrp="1"/>
          </p:cNvSpPr>
          <p:nvPr>
            <p:ph type="sldNum" sz="quarter" idx="12"/>
          </p:nvPr>
        </p:nvSpPr>
        <p:spPr/>
        <p:txBody>
          <a:bodyPr/>
          <a:lstStyle/>
          <a:p>
            <a:fld id="{8DF240CA-39A6-8942-A819-E48F9D8A9D50}" type="slidenum">
              <a:rPr lang="en-KR" smtClean="0"/>
              <a:t>26</a:t>
            </a:fld>
            <a:endParaRPr lang="en-KR"/>
          </a:p>
        </p:txBody>
      </p:sp>
      <p:grpSp>
        <p:nvGrpSpPr>
          <p:cNvPr id="27" name="그룹 26">
            <a:extLst>
              <a:ext uri="{FF2B5EF4-FFF2-40B4-BE49-F238E27FC236}">
                <a16:creationId xmlns:a16="http://schemas.microsoft.com/office/drawing/2014/main" id="{66733D22-1AC9-3AB5-1E2C-A63C174D70D7}"/>
              </a:ext>
            </a:extLst>
          </p:cNvPr>
          <p:cNvGrpSpPr/>
          <p:nvPr/>
        </p:nvGrpSpPr>
        <p:grpSpPr>
          <a:xfrm>
            <a:off x="778517" y="944894"/>
            <a:ext cx="7986457" cy="5328457"/>
            <a:chOff x="3424136" y="944894"/>
            <a:chExt cx="7986457" cy="5328457"/>
          </a:xfrm>
        </p:grpSpPr>
        <p:pic>
          <p:nvPicPr>
            <p:cNvPr id="173" name="그래픽 172">
              <a:extLst>
                <a:ext uri="{FF2B5EF4-FFF2-40B4-BE49-F238E27FC236}">
                  <a16:creationId xmlns:a16="http://schemas.microsoft.com/office/drawing/2014/main" id="{1653CDA8-9E24-3F09-E733-B34355ACDE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8806029" y="3753351"/>
              <a:ext cx="2604564" cy="2520000"/>
            </a:xfrm>
            <a:prstGeom prst="rect">
              <a:avLst/>
            </a:prstGeom>
          </p:spPr>
        </p:pic>
        <p:pic>
          <p:nvPicPr>
            <p:cNvPr id="174" name="그래픽 173">
              <a:extLst>
                <a:ext uri="{FF2B5EF4-FFF2-40B4-BE49-F238E27FC236}">
                  <a16:creationId xmlns:a16="http://schemas.microsoft.com/office/drawing/2014/main" id="{BEA11BB7-CDBF-683B-41B4-2C387F397B0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356972" y="3739588"/>
              <a:ext cx="2587651" cy="2520000"/>
            </a:xfrm>
            <a:prstGeom prst="rect">
              <a:avLst/>
            </a:prstGeom>
          </p:spPr>
        </p:pic>
        <p:pic>
          <p:nvPicPr>
            <p:cNvPr id="175" name="그래픽 174">
              <a:extLst>
                <a:ext uri="{FF2B5EF4-FFF2-40B4-BE49-F238E27FC236}">
                  <a16:creationId xmlns:a16="http://schemas.microsoft.com/office/drawing/2014/main" id="{3CC972C5-5CBC-69ED-32BF-BC460267B6B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684711" y="3730312"/>
              <a:ext cx="2615839" cy="2520000"/>
            </a:xfrm>
            <a:prstGeom prst="rect">
              <a:avLst/>
            </a:prstGeom>
          </p:spPr>
        </p:pic>
        <p:pic>
          <p:nvPicPr>
            <p:cNvPr id="176" name="그래픽 175">
              <a:extLst>
                <a:ext uri="{FF2B5EF4-FFF2-40B4-BE49-F238E27FC236}">
                  <a16:creationId xmlns:a16="http://schemas.microsoft.com/office/drawing/2014/main" id="{38B75B8F-82CC-4C4C-4E06-33C889ED43D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8798995" y="1364189"/>
              <a:ext cx="2570738" cy="2520000"/>
            </a:xfrm>
            <a:prstGeom prst="rect">
              <a:avLst/>
            </a:prstGeom>
          </p:spPr>
        </p:pic>
        <p:pic>
          <p:nvPicPr>
            <p:cNvPr id="177" name="그래픽 176">
              <a:extLst>
                <a:ext uri="{FF2B5EF4-FFF2-40B4-BE49-F238E27FC236}">
                  <a16:creationId xmlns:a16="http://schemas.microsoft.com/office/drawing/2014/main" id="{075BCBF1-392D-9DB5-13BA-98C8185848C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6349938" y="1350426"/>
              <a:ext cx="2570738" cy="2520000"/>
            </a:xfrm>
            <a:prstGeom prst="rect">
              <a:avLst/>
            </a:prstGeom>
          </p:spPr>
        </p:pic>
        <p:pic>
          <p:nvPicPr>
            <p:cNvPr id="178" name="그래픽 177">
              <a:extLst>
                <a:ext uri="{FF2B5EF4-FFF2-40B4-BE49-F238E27FC236}">
                  <a16:creationId xmlns:a16="http://schemas.microsoft.com/office/drawing/2014/main" id="{B975ED83-938E-7346-9320-E08637BF589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3802308" y="1350426"/>
              <a:ext cx="2621477" cy="2520000"/>
            </a:xfrm>
            <a:prstGeom prst="rect">
              <a:avLst/>
            </a:prstGeom>
          </p:spPr>
        </p:pic>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CF960645-2F47-3C1D-5D4A-B514D19F6350}"/>
                    </a:ext>
                  </a:extLst>
                </p:cNvPr>
                <p:cNvSpPr txBox="1"/>
                <p:nvPr/>
              </p:nvSpPr>
              <p:spPr>
                <a:xfrm>
                  <a:off x="4325909" y="3394390"/>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𝜔</m:t>
                            </m:r>
                          </m:e>
                          <m:sub>
                            <m:r>
                              <a:rPr lang="en-US" altLang="ko-KR" sz="2000" b="0" i="1" smtClean="0">
                                <a:latin typeface="Cambria Math" panose="02040503050406030204" pitchFamily="18" charset="0"/>
                              </a:rPr>
                              <m:t>𝑑</m:t>
                            </m:r>
                          </m:sub>
                        </m:sSub>
                      </m:oMath>
                    </m:oMathPara>
                  </a14:m>
                  <a:endParaRPr lang="ko-KR" altLang="en-US" sz="2000" dirty="0"/>
                </a:p>
              </p:txBody>
            </p:sp>
          </mc:Choice>
          <mc:Fallback xmlns="">
            <p:sp>
              <p:nvSpPr>
                <p:cNvPr id="179" name="TextBox 178">
                  <a:extLst>
                    <a:ext uri="{FF2B5EF4-FFF2-40B4-BE49-F238E27FC236}">
                      <a16:creationId xmlns:a16="http://schemas.microsoft.com/office/drawing/2014/main" id="{CF960645-2F47-3C1D-5D4A-B514D19F6350}"/>
                    </a:ext>
                  </a:extLst>
                </p:cNvPr>
                <p:cNvSpPr txBox="1">
                  <a:spLocks noRot="1" noChangeAspect="1" noMove="1" noResize="1" noEditPoints="1" noAdjustHandles="1" noChangeArrowheads="1" noChangeShapeType="1" noTextEdit="1"/>
                </p:cNvSpPr>
                <p:nvPr/>
              </p:nvSpPr>
              <p:spPr>
                <a:xfrm>
                  <a:off x="4325909" y="3394390"/>
                  <a:ext cx="341888" cy="307777"/>
                </a:xfrm>
                <a:prstGeom prst="rect">
                  <a:avLst/>
                </a:prstGeom>
                <a:blipFill>
                  <a:blip r:embed="rId18"/>
                  <a:stretch>
                    <a:fillRect l="-16071" r="-12500" b="-22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ECB9A430-ECF3-8669-2E5F-CB68DCBB31EC}"/>
                    </a:ext>
                  </a:extLst>
                </p:cNvPr>
                <p:cNvSpPr txBox="1"/>
                <p:nvPr/>
              </p:nvSpPr>
              <p:spPr>
                <a:xfrm>
                  <a:off x="5839437" y="3244488"/>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a:rPr lang="en-US" altLang="ko-KR" sz="2000" b="0" i="1" smtClean="0">
                                <a:latin typeface="Cambria Math" panose="02040503050406030204" pitchFamily="18" charset="0"/>
                              </a:rPr>
                              <m:t>𝑠</m:t>
                            </m:r>
                          </m:sub>
                        </m:sSub>
                      </m:oMath>
                    </m:oMathPara>
                  </a14:m>
                  <a:endParaRPr lang="ko-KR" altLang="en-US" sz="2000" dirty="0"/>
                </a:p>
              </p:txBody>
            </p:sp>
          </mc:Choice>
          <mc:Fallback xmlns="">
            <p:sp>
              <p:nvSpPr>
                <p:cNvPr id="180" name="TextBox 179">
                  <a:extLst>
                    <a:ext uri="{FF2B5EF4-FFF2-40B4-BE49-F238E27FC236}">
                      <a16:creationId xmlns:a16="http://schemas.microsoft.com/office/drawing/2014/main" id="{ECB9A430-ECF3-8669-2E5F-CB68DCBB31EC}"/>
                    </a:ext>
                  </a:extLst>
                </p:cNvPr>
                <p:cNvSpPr txBox="1">
                  <a:spLocks noRot="1" noChangeAspect="1" noMove="1" noResize="1" noEditPoints="1" noAdjustHandles="1" noChangeArrowheads="1" noChangeShapeType="1" noTextEdit="1"/>
                </p:cNvSpPr>
                <p:nvPr/>
              </p:nvSpPr>
              <p:spPr>
                <a:xfrm>
                  <a:off x="5839437" y="3244488"/>
                  <a:ext cx="341888" cy="307777"/>
                </a:xfrm>
                <a:prstGeom prst="rect">
                  <a:avLst/>
                </a:prstGeom>
                <a:blipFill>
                  <a:blip r:embed="rId19"/>
                  <a:stretch>
                    <a:fillRect l="-1786" b="-1372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02CB1CB6-BD68-D4D9-4607-586E3D25FCDB}"/>
                    </a:ext>
                  </a:extLst>
                </p:cNvPr>
                <p:cNvSpPr txBox="1"/>
                <p:nvPr/>
              </p:nvSpPr>
              <p:spPr>
                <a:xfrm>
                  <a:off x="6926666" y="3394390"/>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𝜔</m:t>
                            </m:r>
                          </m:e>
                          <m:sub>
                            <m:r>
                              <a:rPr lang="en-US" altLang="ko-KR" sz="2000" b="0" i="1" smtClean="0">
                                <a:latin typeface="Cambria Math" panose="02040503050406030204" pitchFamily="18" charset="0"/>
                              </a:rPr>
                              <m:t>𝑑</m:t>
                            </m:r>
                          </m:sub>
                        </m:sSub>
                      </m:oMath>
                    </m:oMathPara>
                  </a14:m>
                  <a:endParaRPr lang="ko-KR" altLang="en-US" sz="2000" dirty="0"/>
                </a:p>
              </p:txBody>
            </p:sp>
          </mc:Choice>
          <mc:Fallback xmlns="">
            <p:sp>
              <p:nvSpPr>
                <p:cNvPr id="181" name="TextBox 180">
                  <a:extLst>
                    <a:ext uri="{FF2B5EF4-FFF2-40B4-BE49-F238E27FC236}">
                      <a16:creationId xmlns:a16="http://schemas.microsoft.com/office/drawing/2014/main" id="{02CB1CB6-BD68-D4D9-4607-586E3D25FCDB}"/>
                    </a:ext>
                  </a:extLst>
                </p:cNvPr>
                <p:cNvSpPr txBox="1">
                  <a:spLocks noRot="1" noChangeAspect="1" noMove="1" noResize="1" noEditPoints="1" noAdjustHandles="1" noChangeArrowheads="1" noChangeShapeType="1" noTextEdit="1"/>
                </p:cNvSpPr>
                <p:nvPr/>
              </p:nvSpPr>
              <p:spPr>
                <a:xfrm>
                  <a:off x="6926666" y="3394390"/>
                  <a:ext cx="341888" cy="307777"/>
                </a:xfrm>
                <a:prstGeom prst="rect">
                  <a:avLst/>
                </a:prstGeom>
                <a:blipFill>
                  <a:blip r:embed="rId20"/>
                  <a:stretch>
                    <a:fillRect l="-16071" r="-12500" b="-22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2" name="TextBox 181">
                  <a:extLst>
                    <a:ext uri="{FF2B5EF4-FFF2-40B4-BE49-F238E27FC236}">
                      <a16:creationId xmlns:a16="http://schemas.microsoft.com/office/drawing/2014/main" id="{BECEB0A1-2C4F-B022-0827-2C1E79D17DB1}"/>
                    </a:ext>
                  </a:extLst>
                </p:cNvPr>
                <p:cNvSpPr txBox="1"/>
                <p:nvPr/>
              </p:nvSpPr>
              <p:spPr>
                <a:xfrm>
                  <a:off x="8387067" y="3244488"/>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a:rPr lang="en-US" altLang="ko-KR" sz="2000" b="0" i="1" smtClean="0">
                                <a:latin typeface="Cambria Math" panose="02040503050406030204" pitchFamily="18" charset="0"/>
                              </a:rPr>
                              <m:t>𝑠</m:t>
                            </m:r>
                          </m:sub>
                        </m:sSub>
                      </m:oMath>
                    </m:oMathPara>
                  </a14:m>
                  <a:endParaRPr lang="ko-KR" altLang="en-US" sz="2000" dirty="0"/>
                </a:p>
              </p:txBody>
            </p:sp>
          </mc:Choice>
          <mc:Fallback xmlns="">
            <p:sp>
              <p:nvSpPr>
                <p:cNvPr id="182" name="TextBox 181">
                  <a:extLst>
                    <a:ext uri="{FF2B5EF4-FFF2-40B4-BE49-F238E27FC236}">
                      <a16:creationId xmlns:a16="http://schemas.microsoft.com/office/drawing/2014/main" id="{BECEB0A1-2C4F-B022-0827-2C1E79D17DB1}"/>
                    </a:ext>
                  </a:extLst>
                </p:cNvPr>
                <p:cNvSpPr txBox="1">
                  <a:spLocks noRot="1" noChangeAspect="1" noMove="1" noResize="1" noEditPoints="1" noAdjustHandles="1" noChangeArrowheads="1" noChangeShapeType="1" noTextEdit="1"/>
                </p:cNvSpPr>
                <p:nvPr/>
              </p:nvSpPr>
              <p:spPr>
                <a:xfrm>
                  <a:off x="8387067" y="3244488"/>
                  <a:ext cx="341888" cy="307777"/>
                </a:xfrm>
                <a:prstGeom prst="rect">
                  <a:avLst/>
                </a:prstGeom>
                <a:blipFill>
                  <a:blip r:embed="rId21"/>
                  <a:stretch>
                    <a:fillRect l="-1786" b="-1372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3" name="TextBox 182">
                  <a:extLst>
                    <a:ext uri="{FF2B5EF4-FFF2-40B4-BE49-F238E27FC236}">
                      <a16:creationId xmlns:a16="http://schemas.microsoft.com/office/drawing/2014/main" id="{D950F42E-AFF9-90B4-8F74-30042CE622BB}"/>
                    </a:ext>
                  </a:extLst>
                </p:cNvPr>
                <p:cNvSpPr txBox="1"/>
                <p:nvPr/>
              </p:nvSpPr>
              <p:spPr>
                <a:xfrm>
                  <a:off x="9323152" y="3394390"/>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𝜔</m:t>
                            </m:r>
                          </m:e>
                          <m:sub>
                            <m:r>
                              <a:rPr lang="en-US" altLang="ko-KR" sz="2000" b="0" i="1" smtClean="0">
                                <a:latin typeface="Cambria Math" panose="02040503050406030204" pitchFamily="18" charset="0"/>
                              </a:rPr>
                              <m:t>𝑑</m:t>
                            </m:r>
                          </m:sub>
                        </m:sSub>
                      </m:oMath>
                    </m:oMathPara>
                  </a14:m>
                  <a:endParaRPr lang="ko-KR" altLang="en-US" sz="2000" dirty="0"/>
                </a:p>
              </p:txBody>
            </p:sp>
          </mc:Choice>
          <mc:Fallback xmlns="">
            <p:sp>
              <p:nvSpPr>
                <p:cNvPr id="183" name="TextBox 182">
                  <a:extLst>
                    <a:ext uri="{FF2B5EF4-FFF2-40B4-BE49-F238E27FC236}">
                      <a16:creationId xmlns:a16="http://schemas.microsoft.com/office/drawing/2014/main" id="{D950F42E-AFF9-90B4-8F74-30042CE622BB}"/>
                    </a:ext>
                  </a:extLst>
                </p:cNvPr>
                <p:cNvSpPr txBox="1">
                  <a:spLocks noRot="1" noChangeAspect="1" noMove="1" noResize="1" noEditPoints="1" noAdjustHandles="1" noChangeArrowheads="1" noChangeShapeType="1" noTextEdit="1"/>
                </p:cNvSpPr>
                <p:nvPr/>
              </p:nvSpPr>
              <p:spPr>
                <a:xfrm>
                  <a:off x="9323152" y="3394390"/>
                  <a:ext cx="341888" cy="307777"/>
                </a:xfrm>
                <a:prstGeom prst="rect">
                  <a:avLst/>
                </a:prstGeom>
                <a:blipFill>
                  <a:blip r:embed="rId22"/>
                  <a:stretch>
                    <a:fillRect l="-16071" r="-12500" b="-22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AE0B542E-1B8A-BF09-3E93-AD2ADE343F2E}"/>
                    </a:ext>
                  </a:extLst>
                </p:cNvPr>
                <p:cNvSpPr txBox="1"/>
                <p:nvPr/>
              </p:nvSpPr>
              <p:spPr>
                <a:xfrm>
                  <a:off x="10836561" y="3244488"/>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a:rPr lang="en-US" altLang="ko-KR" sz="2000" b="0" i="1" smtClean="0">
                                <a:latin typeface="Cambria Math" panose="02040503050406030204" pitchFamily="18" charset="0"/>
                              </a:rPr>
                              <m:t>𝑠</m:t>
                            </m:r>
                          </m:sub>
                        </m:sSub>
                      </m:oMath>
                    </m:oMathPara>
                  </a14:m>
                  <a:endParaRPr lang="ko-KR" altLang="en-US" sz="2000" dirty="0"/>
                </a:p>
              </p:txBody>
            </p:sp>
          </mc:Choice>
          <mc:Fallback xmlns="">
            <p:sp>
              <p:nvSpPr>
                <p:cNvPr id="184" name="TextBox 183">
                  <a:extLst>
                    <a:ext uri="{FF2B5EF4-FFF2-40B4-BE49-F238E27FC236}">
                      <a16:creationId xmlns:a16="http://schemas.microsoft.com/office/drawing/2014/main" id="{AE0B542E-1B8A-BF09-3E93-AD2ADE343F2E}"/>
                    </a:ext>
                  </a:extLst>
                </p:cNvPr>
                <p:cNvSpPr txBox="1">
                  <a:spLocks noRot="1" noChangeAspect="1" noMove="1" noResize="1" noEditPoints="1" noAdjustHandles="1" noChangeArrowheads="1" noChangeShapeType="1" noTextEdit="1"/>
                </p:cNvSpPr>
                <p:nvPr/>
              </p:nvSpPr>
              <p:spPr>
                <a:xfrm>
                  <a:off x="10836561" y="3244488"/>
                  <a:ext cx="341888" cy="307777"/>
                </a:xfrm>
                <a:prstGeom prst="rect">
                  <a:avLst/>
                </a:prstGeom>
                <a:blipFill>
                  <a:blip r:embed="rId23"/>
                  <a:stretch>
                    <a:fillRect l="-1786" b="-1372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AA368F87-4A9C-49C3-F0FF-AFE50B8C3CC8}"/>
                    </a:ext>
                  </a:extLst>
                </p:cNvPr>
                <p:cNvSpPr txBox="1"/>
                <p:nvPr/>
              </p:nvSpPr>
              <p:spPr>
                <a:xfrm>
                  <a:off x="4325909" y="5797304"/>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𝜔</m:t>
                            </m:r>
                          </m:e>
                          <m:sub>
                            <m:r>
                              <a:rPr lang="en-US" altLang="ko-KR" sz="2000" b="0" i="1" smtClean="0">
                                <a:latin typeface="Cambria Math" panose="02040503050406030204" pitchFamily="18" charset="0"/>
                              </a:rPr>
                              <m:t>𝑑</m:t>
                            </m:r>
                          </m:sub>
                        </m:sSub>
                      </m:oMath>
                    </m:oMathPara>
                  </a14:m>
                  <a:endParaRPr lang="ko-KR" altLang="en-US" sz="2000" dirty="0"/>
                </a:p>
              </p:txBody>
            </p:sp>
          </mc:Choice>
          <mc:Fallback xmlns="">
            <p:sp>
              <p:nvSpPr>
                <p:cNvPr id="185" name="TextBox 184">
                  <a:extLst>
                    <a:ext uri="{FF2B5EF4-FFF2-40B4-BE49-F238E27FC236}">
                      <a16:creationId xmlns:a16="http://schemas.microsoft.com/office/drawing/2014/main" id="{AA368F87-4A9C-49C3-F0FF-AFE50B8C3CC8}"/>
                    </a:ext>
                  </a:extLst>
                </p:cNvPr>
                <p:cNvSpPr txBox="1">
                  <a:spLocks noRot="1" noChangeAspect="1" noMove="1" noResize="1" noEditPoints="1" noAdjustHandles="1" noChangeArrowheads="1" noChangeShapeType="1" noTextEdit="1"/>
                </p:cNvSpPr>
                <p:nvPr/>
              </p:nvSpPr>
              <p:spPr>
                <a:xfrm>
                  <a:off x="4325909" y="5797304"/>
                  <a:ext cx="341888" cy="307777"/>
                </a:xfrm>
                <a:prstGeom prst="rect">
                  <a:avLst/>
                </a:prstGeom>
                <a:blipFill>
                  <a:blip r:embed="rId24"/>
                  <a:stretch>
                    <a:fillRect l="-16071" r="-12500" b="-22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45E854AB-304D-C51B-66F3-7A657169456C}"/>
                    </a:ext>
                  </a:extLst>
                </p:cNvPr>
                <p:cNvSpPr txBox="1"/>
                <p:nvPr/>
              </p:nvSpPr>
              <p:spPr>
                <a:xfrm>
                  <a:off x="5746673" y="5594394"/>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a:rPr lang="en-US" altLang="ko-KR" sz="2000" b="0" i="1" smtClean="0">
                                <a:latin typeface="Cambria Math" panose="02040503050406030204" pitchFamily="18" charset="0"/>
                              </a:rPr>
                              <m:t>𝑠</m:t>
                            </m:r>
                          </m:sub>
                        </m:sSub>
                      </m:oMath>
                    </m:oMathPara>
                  </a14:m>
                  <a:endParaRPr lang="ko-KR" altLang="en-US" sz="2000" dirty="0"/>
                </a:p>
              </p:txBody>
            </p:sp>
          </mc:Choice>
          <mc:Fallback xmlns="">
            <p:sp>
              <p:nvSpPr>
                <p:cNvPr id="186" name="TextBox 185">
                  <a:extLst>
                    <a:ext uri="{FF2B5EF4-FFF2-40B4-BE49-F238E27FC236}">
                      <a16:creationId xmlns:a16="http://schemas.microsoft.com/office/drawing/2014/main" id="{45E854AB-304D-C51B-66F3-7A657169456C}"/>
                    </a:ext>
                  </a:extLst>
                </p:cNvPr>
                <p:cNvSpPr txBox="1">
                  <a:spLocks noRot="1" noChangeAspect="1" noMove="1" noResize="1" noEditPoints="1" noAdjustHandles="1" noChangeArrowheads="1" noChangeShapeType="1" noTextEdit="1"/>
                </p:cNvSpPr>
                <p:nvPr/>
              </p:nvSpPr>
              <p:spPr>
                <a:xfrm>
                  <a:off x="5746673" y="5594394"/>
                  <a:ext cx="341888" cy="307777"/>
                </a:xfrm>
                <a:prstGeom prst="rect">
                  <a:avLst/>
                </a:prstGeom>
                <a:blipFill>
                  <a:blip r:embed="rId25"/>
                  <a:stretch>
                    <a:fillRect l="-1786" b="-16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7" name="TextBox 186">
                  <a:extLst>
                    <a:ext uri="{FF2B5EF4-FFF2-40B4-BE49-F238E27FC236}">
                      <a16:creationId xmlns:a16="http://schemas.microsoft.com/office/drawing/2014/main" id="{F332AECC-0D20-04A7-7624-AAD0C87AB8FF}"/>
                    </a:ext>
                  </a:extLst>
                </p:cNvPr>
                <p:cNvSpPr txBox="1"/>
                <p:nvPr/>
              </p:nvSpPr>
              <p:spPr>
                <a:xfrm>
                  <a:off x="6926666" y="5797304"/>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𝜔</m:t>
                            </m:r>
                          </m:e>
                          <m:sub>
                            <m:r>
                              <a:rPr lang="en-US" altLang="ko-KR" sz="2000" b="0" i="1" smtClean="0">
                                <a:latin typeface="Cambria Math" panose="02040503050406030204" pitchFamily="18" charset="0"/>
                              </a:rPr>
                              <m:t>𝑑</m:t>
                            </m:r>
                          </m:sub>
                        </m:sSub>
                      </m:oMath>
                    </m:oMathPara>
                  </a14:m>
                  <a:endParaRPr lang="ko-KR" altLang="en-US" sz="2000" dirty="0"/>
                </a:p>
              </p:txBody>
            </p:sp>
          </mc:Choice>
          <mc:Fallback xmlns="">
            <p:sp>
              <p:nvSpPr>
                <p:cNvPr id="187" name="TextBox 186">
                  <a:extLst>
                    <a:ext uri="{FF2B5EF4-FFF2-40B4-BE49-F238E27FC236}">
                      <a16:creationId xmlns:a16="http://schemas.microsoft.com/office/drawing/2014/main" id="{F332AECC-0D20-04A7-7624-AAD0C87AB8FF}"/>
                    </a:ext>
                  </a:extLst>
                </p:cNvPr>
                <p:cNvSpPr txBox="1">
                  <a:spLocks noRot="1" noChangeAspect="1" noMove="1" noResize="1" noEditPoints="1" noAdjustHandles="1" noChangeArrowheads="1" noChangeShapeType="1" noTextEdit="1"/>
                </p:cNvSpPr>
                <p:nvPr/>
              </p:nvSpPr>
              <p:spPr>
                <a:xfrm>
                  <a:off x="6926666" y="5797304"/>
                  <a:ext cx="341888" cy="307777"/>
                </a:xfrm>
                <a:prstGeom prst="rect">
                  <a:avLst/>
                </a:prstGeom>
                <a:blipFill>
                  <a:blip r:embed="rId26"/>
                  <a:stretch>
                    <a:fillRect l="-16071" r="-12500" b="-22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7C1B688D-6FC3-DD52-1CFD-C20AE0A96E03}"/>
                    </a:ext>
                  </a:extLst>
                </p:cNvPr>
                <p:cNvSpPr txBox="1"/>
                <p:nvPr/>
              </p:nvSpPr>
              <p:spPr>
                <a:xfrm>
                  <a:off x="8387067" y="5594394"/>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a:rPr lang="en-US" altLang="ko-KR" sz="2000" b="0" i="1" smtClean="0">
                                <a:latin typeface="Cambria Math" panose="02040503050406030204" pitchFamily="18" charset="0"/>
                              </a:rPr>
                              <m:t>𝑠</m:t>
                            </m:r>
                          </m:sub>
                        </m:sSub>
                      </m:oMath>
                    </m:oMathPara>
                  </a14:m>
                  <a:endParaRPr lang="ko-KR" altLang="en-US" sz="2000" dirty="0"/>
                </a:p>
              </p:txBody>
            </p:sp>
          </mc:Choice>
          <mc:Fallback xmlns="">
            <p:sp>
              <p:nvSpPr>
                <p:cNvPr id="188" name="TextBox 187">
                  <a:extLst>
                    <a:ext uri="{FF2B5EF4-FFF2-40B4-BE49-F238E27FC236}">
                      <a16:creationId xmlns:a16="http://schemas.microsoft.com/office/drawing/2014/main" id="{7C1B688D-6FC3-DD52-1CFD-C20AE0A96E03}"/>
                    </a:ext>
                  </a:extLst>
                </p:cNvPr>
                <p:cNvSpPr txBox="1">
                  <a:spLocks noRot="1" noChangeAspect="1" noMove="1" noResize="1" noEditPoints="1" noAdjustHandles="1" noChangeArrowheads="1" noChangeShapeType="1" noTextEdit="1"/>
                </p:cNvSpPr>
                <p:nvPr/>
              </p:nvSpPr>
              <p:spPr>
                <a:xfrm>
                  <a:off x="8387067" y="5594394"/>
                  <a:ext cx="341888" cy="307777"/>
                </a:xfrm>
                <a:prstGeom prst="rect">
                  <a:avLst/>
                </a:prstGeom>
                <a:blipFill>
                  <a:blip r:embed="rId27"/>
                  <a:stretch>
                    <a:fillRect l="-1786" b="-16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DCD1AECD-6CAE-3E6C-A410-EE0D6C2C76D4}"/>
                    </a:ext>
                  </a:extLst>
                </p:cNvPr>
                <p:cNvSpPr txBox="1"/>
                <p:nvPr/>
              </p:nvSpPr>
              <p:spPr>
                <a:xfrm>
                  <a:off x="9323152" y="5797304"/>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𝜔</m:t>
                            </m:r>
                          </m:e>
                          <m:sub>
                            <m:r>
                              <a:rPr lang="en-US" altLang="ko-KR" sz="2000" b="0" i="1" smtClean="0">
                                <a:latin typeface="Cambria Math" panose="02040503050406030204" pitchFamily="18" charset="0"/>
                              </a:rPr>
                              <m:t>𝑑</m:t>
                            </m:r>
                          </m:sub>
                        </m:sSub>
                      </m:oMath>
                    </m:oMathPara>
                  </a14:m>
                  <a:endParaRPr lang="ko-KR" altLang="en-US" sz="2000" dirty="0"/>
                </a:p>
              </p:txBody>
            </p:sp>
          </mc:Choice>
          <mc:Fallback xmlns="">
            <p:sp>
              <p:nvSpPr>
                <p:cNvPr id="189" name="TextBox 188">
                  <a:extLst>
                    <a:ext uri="{FF2B5EF4-FFF2-40B4-BE49-F238E27FC236}">
                      <a16:creationId xmlns:a16="http://schemas.microsoft.com/office/drawing/2014/main" id="{DCD1AECD-6CAE-3E6C-A410-EE0D6C2C76D4}"/>
                    </a:ext>
                  </a:extLst>
                </p:cNvPr>
                <p:cNvSpPr txBox="1">
                  <a:spLocks noRot="1" noChangeAspect="1" noMove="1" noResize="1" noEditPoints="1" noAdjustHandles="1" noChangeArrowheads="1" noChangeShapeType="1" noTextEdit="1"/>
                </p:cNvSpPr>
                <p:nvPr/>
              </p:nvSpPr>
              <p:spPr>
                <a:xfrm>
                  <a:off x="9323152" y="5797304"/>
                  <a:ext cx="341888" cy="307777"/>
                </a:xfrm>
                <a:prstGeom prst="rect">
                  <a:avLst/>
                </a:prstGeom>
                <a:blipFill>
                  <a:blip r:embed="rId28"/>
                  <a:stretch>
                    <a:fillRect l="-16071" r="-12500" b="-22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0" name="TextBox 189">
                  <a:extLst>
                    <a:ext uri="{FF2B5EF4-FFF2-40B4-BE49-F238E27FC236}">
                      <a16:creationId xmlns:a16="http://schemas.microsoft.com/office/drawing/2014/main" id="{39F18DBD-2B53-DCB1-3D2B-C0BAAB6F3B89}"/>
                    </a:ext>
                  </a:extLst>
                </p:cNvPr>
                <p:cNvSpPr txBox="1"/>
                <p:nvPr/>
              </p:nvSpPr>
              <p:spPr>
                <a:xfrm>
                  <a:off x="10836561" y="5594394"/>
                  <a:ext cx="341888" cy="307777"/>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a:rPr lang="en-US" altLang="ko-KR" sz="2000" b="0" i="1" smtClean="0">
                                <a:latin typeface="Cambria Math" panose="02040503050406030204" pitchFamily="18" charset="0"/>
                              </a:rPr>
                              <m:t>𝑠</m:t>
                            </m:r>
                          </m:sub>
                        </m:sSub>
                      </m:oMath>
                    </m:oMathPara>
                  </a14:m>
                  <a:endParaRPr lang="ko-KR" altLang="en-US" sz="2000" dirty="0"/>
                </a:p>
              </p:txBody>
            </p:sp>
          </mc:Choice>
          <mc:Fallback xmlns="">
            <p:sp>
              <p:nvSpPr>
                <p:cNvPr id="190" name="TextBox 189">
                  <a:extLst>
                    <a:ext uri="{FF2B5EF4-FFF2-40B4-BE49-F238E27FC236}">
                      <a16:creationId xmlns:a16="http://schemas.microsoft.com/office/drawing/2014/main" id="{39F18DBD-2B53-DCB1-3D2B-C0BAAB6F3B89}"/>
                    </a:ext>
                  </a:extLst>
                </p:cNvPr>
                <p:cNvSpPr txBox="1">
                  <a:spLocks noRot="1" noChangeAspect="1" noMove="1" noResize="1" noEditPoints="1" noAdjustHandles="1" noChangeArrowheads="1" noChangeShapeType="1" noTextEdit="1"/>
                </p:cNvSpPr>
                <p:nvPr/>
              </p:nvSpPr>
              <p:spPr>
                <a:xfrm>
                  <a:off x="10836561" y="5594394"/>
                  <a:ext cx="341888" cy="307777"/>
                </a:xfrm>
                <a:prstGeom prst="rect">
                  <a:avLst/>
                </a:prstGeom>
                <a:blipFill>
                  <a:blip r:embed="rId29"/>
                  <a:stretch>
                    <a:fillRect l="-1786" b="-16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A46153D7-7E85-2AF6-BAB3-17AD26E1C152}"/>
                    </a:ext>
                  </a:extLst>
                </p:cNvPr>
                <p:cNvSpPr txBox="1"/>
                <p:nvPr/>
              </p:nvSpPr>
              <p:spPr>
                <a:xfrm rot="16200000">
                  <a:off x="2496190" y="4902220"/>
                  <a:ext cx="21328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ko-KR" smtClean="0">
                            <a:latin typeface="Cambria Math" panose="02040503050406030204" pitchFamily="18" charset="0"/>
                          </a:rPr>
                          <m:t>Var</m:t>
                        </m:r>
                        <m:r>
                          <a:rPr lang="en-US" altLang="ko-KR" smtClean="0">
                            <a:latin typeface="Cambria Math" panose="02040503050406030204" pitchFamily="18" charset="0"/>
                          </a:rPr>
                          <m:t>(</m:t>
                        </m:r>
                        <m:sSub>
                          <m:sSubPr>
                            <m:ctrlPr>
                              <a:rPr lang="en-US" altLang="ko-KR" i="1">
                                <a:latin typeface="Cambria Math" panose="02040503050406030204" pitchFamily="18" charset="0"/>
                              </a:rPr>
                            </m:ctrlPr>
                          </m:sSubPr>
                          <m:e>
                            <m:r>
                              <a:rPr lang="en-US" altLang="ko-KR" i="1">
                                <a:latin typeface="Cambria Math" panose="02040503050406030204" pitchFamily="18" charset="0"/>
                              </a:rPr>
                              <m:t>𝜔</m:t>
                            </m:r>
                          </m:e>
                          <m:sub>
                            <m:r>
                              <a:rPr lang="en-US" altLang="ko-KR" i="1">
                                <a:latin typeface="Cambria Math" panose="02040503050406030204" pitchFamily="18" charset="0"/>
                              </a:rPr>
                              <m:t>𝑑</m:t>
                            </m:r>
                          </m:sub>
                        </m:sSub>
                        <m:r>
                          <a:rPr lang="en-US" altLang="ko-KR" i="1">
                            <a:latin typeface="Cambria Math" panose="02040503050406030204" pitchFamily="18" charset="0"/>
                          </a:rPr>
                          <m:t>,</m:t>
                        </m:r>
                        <m:r>
                          <a:rPr lang="en-US" altLang="ko-KR" i="1">
                            <a:latin typeface="Cambria Math" panose="02040503050406030204" pitchFamily="18" charset="0"/>
                          </a:rPr>
                          <m:t>𝜃</m:t>
                        </m:r>
                        <m:r>
                          <a:rPr lang="en-US" altLang="ko-KR" b="0" i="1" smtClean="0">
                            <a:latin typeface="Cambria Math" panose="02040503050406030204" pitchFamily="18" charset="0"/>
                          </a:rPr>
                          <m:t>=</m:t>
                        </m:r>
                        <m:r>
                          <a:rPr lang="en-US" altLang="ko-KR" i="1">
                            <a:latin typeface="Cambria Math" panose="02040503050406030204" pitchFamily="18" charset="0"/>
                          </a:rPr>
                          <m:t>0.</m:t>
                        </m:r>
                        <m:r>
                          <a:rPr lang="en-US" altLang="ko-KR" b="0" i="1" smtClean="0">
                            <a:latin typeface="Cambria Math" panose="02040503050406030204" pitchFamily="18" charset="0"/>
                          </a:rPr>
                          <m:t>6</m:t>
                        </m:r>
                        <m:r>
                          <a:rPr lang="en-US" altLang="ko-KR" i="1">
                            <a:latin typeface="Cambria Math" panose="02040503050406030204" pitchFamily="18" charset="0"/>
                          </a:rPr>
                          <m:t>𝜋</m:t>
                        </m:r>
                        <m:r>
                          <a:rPr lang="en-US" altLang="ko-KR" i="1">
                            <a:latin typeface="Cambria Math" panose="02040503050406030204" pitchFamily="18" charset="0"/>
                          </a:rPr>
                          <m:t>, </m:t>
                        </m:r>
                        <m:sSub>
                          <m:sSubPr>
                            <m:ctrlPr>
                              <a:rPr lang="en-US" altLang="ko-KR" i="1">
                                <a:latin typeface="Cambria Math" panose="02040503050406030204" pitchFamily="18" charset="0"/>
                              </a:rPr>
                            </m:ctrlPr>
                          </m:sSubPr>
                          <m:e>
                            <m:r>
                              <a:rPr lang="en-US" altLang="ko-KR" i="1">
                                <a:latin typeface="Cambria Math" panose="02040503050406030204" pitchFamily="18" charset="0"/>
                              </a:rPr>
                              <m:t>𝑡</m:t>
                            </m:r>
                          </m:e>
                          <m:sub>
                            <m:r>
                              <a:rPr lang="en-US" altLang="ko-KR" i="1">
                                <a:latin typeface="Cambria Math" panose="02040503050406030204" pitchFamily="18" charset="0"/>
                              </a:rPr>
                              <m:t>𝑠</m:t>
                            </m:r>
                          </m:sub>
                        </m:sSub>
                        <m:r>
                          <a:rPr lang="en-US" altLang="ko-KR">
                            <a:latin typeface="Cambria Math" panose="02040503050406030204" pitchFamily="18" charset="0"/>
                          </a:rPr>
                          <m:t>)</m:t>
                        </m:r>
                      </m:oMath>
                    </m:oMathPara>
                  </a14:m>
                  <a:endParaRPr lang="ko-KR" altLang="en-US" dirty="0"/>
                </a:p>
              </p:txBody>
            </p:sp>
          </mc:Choice>
          <mc:Fallback xmlns="">
            <p:sp>
              <p:nvSpPr>
                <p:cNvPr id="191" name="TextBox 190">
                  <a:extLst>
                    <a:ext uri="{FF2B5EF4-FFF2-40B4-BE49-F238E27FC236}">
                      <a16:creationId xmlns:a16="http://schemas.microsoft.com/office/drawing/2014/main" id="{A46153D7-7E85-2AF6-BAB3-17AD26E1C152}"/>
                    </a:ext>
                  </a:extLst>
                </p:cNvPr>
                <p:cNvSpPr txBox="1">
                  <a:spLocks noRot="1" noChangeAspect="1" noMove="1" noResize="1" noEditPoints="1" noAdjustHandles="1" noChangeArrowheads="1" noChangeShapeType="1" noTextEdit="1"/>
                </p:cNvSpPr>
                <p:nvPr/>
              </p:nvSpPr>
              <p:spPr>
                <a:xfrm rot="16200000">
                  <a:off x="2496190" y="4902220"/>
                  <a:ext cx="2132892" cy="276999"/>
                </a:xfrm>
                <a:prstGeom prst="rect">
                  <a:avLst/>
                </a:prstGeom>
                <a:blipFill>
                  <a:blip r:embed="rId30"/>
                  <a:stretch>
                    <a:fillRect t="-3429" r="-37778" b="-1714"/>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34809CF8-A3A4-B94A-A2AA-F9869E842086}"/>
                    </a:ext>
                  </a:extLst>
                </p:cNvPr>
                <p:cNvSpPr txBox="1"/>
                <p:nvPr/>
              </p:nvSpPr>
              <p:spPr>
                <a:xfrm rot="16200000">
                  <a:off x="2654953" y="2506081"/>
                  <a:ext cx="18153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ko-KR" b="0" i="0" smtClean="0">
                            <a:latin typeface="Cambria Math" panose="02040503050406030204" pitchFamily="18" charset="0"/>
                          </a:rPr>
                          <m:t>Var</m:t>
                        </m:r>
                        <m:r>
                          <a:rPr lang="en-US" altLang="ko-KR" b="0" i="0"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𝜔</m:t>
                            </m:r>
                          </m:e>
                          <m:sub>
                            <m:r>
                              <a:rPr lang="en-US" altLang="ko-KR" b="0" i="1" smtClean="0">
                                <a:latin typeface="Cambria Math" panose="02040503050406030204" pitchFamily="18" charset="0"/>
                              </a:rPr>
                              <m:t>𝑑</m:t>
                            </m:r>
                          </m:sub>
                        </m:sSub>
                        <m:r>
                          <a:rPr lang="en-US" altLang="ko-KR" b="0" i="1" smtClean="0">
                            <a:latin typeface="Cambria Math" panose="02040503050406030204" pitchFamily="18" charset="0"/>
                          </a:rPr>
                          <m:t>,</m:t>
                        </m:r>
                        <m:r>
                          <a:rPr lang="en-US" altLang="ko-KR" b="0" i="1" smtClean="0">
                            <a:latin typeface="Cambria Math" panose="02040503050406030204" pitchFamily="18" charset="0"/>
                          </a:rPr>
                          <m:t>𝜃</m:t>
                        </m:r>
                        <m:r>
                          <a:rPr lang="en-US" altLang="ko-KR" b="0" i="1" smtClean="0">
                            <a:latin typeface="Cambria Math" panose="02040503050406030204" pitchFamily="18" charset="0"/>
                          </a:rPr>
                          <m:t>=0, </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𝑡</m:t>
                            </m:r>
                          </m:e>
                          <m:sub>
                            <m:r>
                              <a:rPr lang="en-US" altLang="ko-KR" b="0" i="1" smtClean="0">
                                <a:latin typeface="Cambria Math" panose="02040503050406030204" pitchFamily="18" charset="0"/>
                              </a:rPr>
                              <m:t>𝑠</m:t>
                            </m:r>
                          </m:sub>
                        </m:sSub>
                        <m:r>
                          <a:rPr lang="en-US" altLang="ko-KR" b="0" i="0" smtClean="0">
                            <a:latin typeface="Cambria Math" panose="02040503050406030204" pitchFamily="18" charset="0"/>
                          </a:rPr>
                          <m:t>)</m:t>
                        </m:r>
                      </m:oMath>
                    </m:oMathPara>
                  </a14:m>
                  <a:endParaRPr lang="ko-KR" altLang="en-US" dirty="0"/>
                </a:p>
              </p:txBody>
            </p:sp>
          </mc:Choice>
          <mc:Fallback xmlns="">
            <p:sp>
              <p:nvSpPr>
                <p:cNvPr id="192" name="TextBox 191">
                  <a:extLst>
                    <a:ext uri="{FF2B5EF4-FFF2-40B4-BE49-F238E27FC236}">
                      <a16:creationId xmlns:a16="http://schemas.microsoft.com/office/drawing/2014/main" id="{34809CF8-A3A4-B94A-A2AA-F9869E842086}"/>
                    </a:ext>
                  </a:extLst>
                </p:cNvPr>
                <p:cNvSpPr txBox="1">
                  <a:spLocks noRot="1" noChangeAspect="1" noMove="1" noResize="1" noEditPoints="1" noAdjustHandles="1" noChangeArrowheads="1" noChangeShapeType="1" noTextEdit="1"/>
                </p:cNvSpPr>
                <p:nvPr/>
              </p:nvSpPr>
              <p:spPr>
                <a:xfrm rot="16200000">
                  <a:off x="2654953" y="2506081"/>
                  <a:ext cx="1815369" cy="276999"/>
                </a:xfrm>
                <a:prstGeom prst="rect">
                  <a:avLst/>
                </a:prstGeom>
                <a:blipFill>
                  <a:blip r:embed="rId31"/>
                  <a:stretch>
                    <a:fillRect t="-4027" r="-37778" b="-2013"/>
                  </a:stretch>
                </a:blipFill>
              </p:spPr>
              <p:txBody>
                <a:bodyPr/>
                <a:lstStyle/>
                <a:p>
                  <a:r>
                    <a:rPr lang="ko-KR" altLang="en-US">
                      <a:noFill/>
                    </a:rPr>
                    <a:t> </a:t>
                  </a:r>
                </a:p>
              </p:txBody>
            </p:sp>
          </mc:Fallback>
        </mc:AlternateContent>
        <p:sp>
          <p:nvSpPr>
            <p:cNvPr id="193" name="TextBox 192">
              <a:extLst>
                <a:ext uri="{FF2B5EF4-FFF2-40B4-BE49-F238E27FC236}">
                  <a16:creationId xmlns:a16="http://schemas.microsoft.com/office/drawing/2014/main" id="{6A5C6086-C7C8-DF9E-8FEC-12A8284671CE}"/>
                </a:ext>
              </a:extLst>
            </p:cNvPr>
            <p:cNvSpPr txBox="1"/>
            <p:nvPr/>
          </p:nvSpPr>
          <p:spPr>
            <a:xfrm>
              <a:off x="3880841" y="1021619"/>
              <a:ext cx="2192766" cy="461665"/>
            </a:xfrm>
            <a:prstGeom prst="rect">
              <a:avLst/>
            </a:prstGeom>
            <a:noFill/>
          </p:spPr>
          <p:txBody>
            <a:bodyPr wrap="square" rtlCol="0">
              <a:spAutoFit/>
            </a:bodyPr>
            <a:lstStyle/>
            <a:p>
              <a:pPr algn="ctr"/>
              <a:r>
                <a:rPr lang="en-US" altLang="ko-KR" sz="2400" dirty="0">
                  <a:latin typeface="Arial" panose="020B0604020202020204" pitchFamily="34" charset="0"/>
                  <a:cs typeface="Arial" panose="020B0604020202020204" pitchFamily="34" charset="0"/>
                </a:rPr>
                <a:t>Sinusoidal</a:t>
              </a:r>
              <a:endParaRPr lang="ko-KR" altLang="en-US" sz="2400" dirty="0">
                <a:latin typeface="Arial" panose="020B0604020202020204" pitchFamily="34" charset="0"/>
                <a:cs typeface="Arial" panose="020B0604020202020204" pitchFamily="34" charset="0"/>
              </a:endParaRPr>
            </a:p>
          </p:txBody>
        </p:sp>
        <p:sp>
          <p:nvSpPr>
            <p:cNvPr id="194" name="TextBox 193">
              <a:extLst>
                <a:ext uri="{FF2B5EF4-FFF2-40B4-BE49-F238E27FC236}">
                  <a16:creationId xmlns:a16="http://schemas.microsoft.com/office/drawing/2014/main" id="{C7BD8E7D-A23D-2127-0052-388CF1A70D36}"/>
                </a:ext>
              </a:extLst>
            </p:cNvPr>
            <p:cNvSpPr txBox="1"/>
            <p:nvPr/>
          </p:nvSpPr>
          <p:spPr>
            <a:xfrm>
              <a:off x="6423785" y="950316"/>
              <a:ext cx="2696152" cy="461665"/>
            </a:xfrm>
            <a:prstGeom prst="rect">
              <a:avLst/>
            </a:prstGeom>
            <a:noFill/>
          </p:spPr>
          <p:txBody>
            <a:bodyPr wrap="square" rtlCol="0">
              <a:spAutoFit/>
            </a:bodyPr>
            <a:lstStyle/>
            <a:p>
              <a:pPr algn="ctr"/>
              <a:r>
                <a:rPr lang="en-US" altLang="ko-KR" sz="2400" dirty="0">
                  <a:latin typeface="Arial" panose="020B0604020202020204" pitchFamily="34" charset="0"/>
                  <a:cs typeface="Arial" panose="020B0604020202020204" pitchFamily="34" charset="0"/>
                </a:rPr>
                <a:t>Triangular</a:t>
              </a:r>
            </a:p>
          </p:txBody>
        </p:sp>
        <p:sp>
          <p:nvSpPr>
            <p:cNvPr id="195" name="TextBox 194">
              <a:extLst>
                <a:ext uri="{FF2B5EF4-FFF2-40B4-BE49-F238E27FC236}">
                  <a16:creationId xmlns:a16="http://schemas.microsoft.com/office/drawing/2014/main" id="{E0DE156C-54D0-0C3C-C436-EA5813AE4526}"/>
                </a:ext>
              </a:extLst>
            </p:cNvPr>
            <p:cNvSpPr txBox="1"/>
            <p:nvPr/>
          </p:nvSpPr>
          <p:spPr>
            <a:xfrm>
              <a:off x="8985683" y="944894"/>
              <a:ext cx="2192766" cy="461665"/>
            </a:xfrm>
            <a:prstGeom prst="rect">
              <a:avLst/>
            </a:prstGeom>
            <a:noFill/>
          </p:spPr>
          <p:txBody>
            <a:bodyPr wrap="square" rtlCol="0">
              <a:spAutoFit/>
            </a:bodyPr>
            <a:lstStyle/>
            <a:p>
              <a:pPr algn="ctr"/>
              <a:r>
                <a:rPr lang="en-US" altLang="ko-KR" sz="2400" dirty="0">
                  <a:latin typeface="Arial" panose="020B0604020202020204" pitchFamily="34" charset="0"/>
                  <a:cs typeface="Arial" panose="020B0604020202020204" pitchFamily="34" charset="0"/>
                </a:rPr>
                <a:t>Trapezoidal</a:t>
              </a:r>
              <a:endParaRPr lang="ko-KR" altLang="en-US" sz="2400" dirty="0">
                <a:latin typeface="Arial" panose="020B0604020202020204" pitchFamily="34" charset="0"/>
                <a:cs typeface="Arial" panose="020B0604020202020204" pitchFamily="34" charset="0"/>
              </a:endParaRPr>
            </a:p>
          </p:txBody>
        </p:sp>
      </p:grpSp>
      <p:sp>
        <p:nvSpPr>
          <p:cNvPr id="3" name="화살표: 아래쪽 2">
            <a:extLst>
              <a:ext uri="{FF2B5EF4-FFF2-40B4-BE49-F238E27FC236}">
                <a16:creationId xmlns:a16="http://schemas.microsoft.com/office/drawing/2014/main" id="{E7C0C69A-2AD8-5B7B-0B9F-51485F5F94A6}"/>
              </a:ext>
            </a:extLst>
          </p:cNvPr>
          <p:cNvSpPr/>
          <p:nvPr/>
        </p:nvSpPr>
        <p:spPr>
          <a:xfrm rot="10800000">
            <a:off x="2913275" y="3170509"/>
            <a:ext cx="249259" cy="58284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아래쪽 16">
            <a:extLst>
              <a:ext uri="{FF2B5EF4-FFF2-40B4-BE49-F238E27FC236}">
                <a16:creationId xmlns:a16="http://schemas.microsoft.com/office/drawing/2014/main" id="{CF6BFF8B-C619-15BD-EC76-97EE99139EFD}"/>
              </a:ext>
            </a:extLst>
          </p:cNvPr>
          <p:cNvSpPr/>
          <p:nvPr/>
        </p:nvSpPr>
        <p:spPr>
          <a:xfrm rot="10800000">
            <a:off x="5493583" y="3170509"/>
            <a:ext cx="249259" cy="58284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화살표: 아래쪽 17">
            <a:extLst>
              <a:ext uri="{FF2B5EF4-FFF2-40B4-BE49-F238E27FC236}">
                <a16:creationId xmlns:a16="http://schemas.microsoft.com/office/drawing/2014/main" id="{32C75AF5-096F-2B17-AAE7-19E31C9485DF}"/>
              </a:ext>
            </a:extLst>
          </p:cNvPr>
          <p:cNvSpPr/>
          <p:nvPr/>
        </p:nvSpPr>
        <p:spPr>
          <a:xfrm rot="10800000">
            <a:off x="7876591" y="3170509"/>
            <a:ext cx="249259" cy="58284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화살표: 아래쪽 18">
            <a:extLst>
              <a:ext uri="{FF2B5EF4-FFF2-40B4-BE49-F238E27FC236}">
                <a16:creationId xmlns:a16="http://schemas.microsoft.com/office/drawing/2014/main" id="{0CACFB80-5EE0-A617-DC00-65B1330D59DC}"/>
              </a:ext>
            </a:extLst>
          </p:cNvPr>
          <p:cNvSpPr/>
          <p:nvPr/>
        </p:nvSpPr>
        <p:spPr>
          <a:xfrm rot="10800000">
            <a:off x="7876591" y="5621685"/>
            <a:ext cx="249259" cy="58284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화살표: 아래쪽 19">
            <a:extLst>
              <a:ext uri="{FF2B5EF4-FFF2-40B4-BE49-F238E27FC236}">
                <a16:creationId xmlns:a16="http://schemas.microsoft.com/office/drawing/2014/main" id="{68D1F329-EBAE-00D9-DB6C-FD96881985A0}"/>
              </a:ext>
            </a:extLst>
          </p:cNvPr>
          <p:cNvSpPr/>
          <p:nvPr/>
        </p:nvSpPr>
        <p:spPr>
          <a:xfrm rot="10800000">
            <a:off x="5482558" y="5621685"/>
            <a:ext cx="249259" cy="58284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화살표: 아래쪽 20">
            <a:extLst>
              <a:ext uri="{FF2B5EF4-FFF2-40B4-BE49-F238E27FC236}">
                <a16:creationId xmlns:a16="http://schemas.microsoft.com/office/drawing/2014/main" id="{E60804BE-3D43-8C85-4D24-2EA9B83D9F21}"/>
              </a:ext>
            </a:extLst>
          </p:cNvPr>
          <p:cNvSpPr/>
          <p:nvPr/>
        </p:nvSpPr>
        <p:spPr>
          <a:xfrm rot="10800000">
            <a:off x="2802407" y="5621685"/>
            <a:ext cx="249259" cy="58284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D3762C88-9A56-72FB-8A92-80E181B01DAF}"/>
                  </a:ext>
                </a:extLst>
              </p:cNvPr>
              <p:cNvSpPr txBox="1"/>
              <p:nvPr/>
            </p:nvSpPr>
            <p:spPr>
              <a:xfrm>
                <a:off x="8700562" y="2002420"/>
                <a:ext cx="3299900" cy="830997"/>
              </a:xfrm>
              <a:prstGeom prst="rect">
                <a:avLst/>
              </a:prstGeom>
              <a:noFill/>
            </p:spPr>
            <p:txBody>
              <a:bodyPr wrap="square">
                <a:spAutoFit/>
              </a:bodyPr>
              <a:lstStyle/>
              <a:p>
                <a:pPr algn="ctr"/>
                <a14:m>
                  <m:oMath xmlns:m="http://schemas.openxmlformats.org/officeDocument/2006/math">
                    <m:r>
                      <a:rPr lang="en-US" altLang="ko-KR" sz="2400" b="0" i="1" smtClean="0">
                        <a:solidFill>
                          <a:schemeClr val="tx1"/>
                        </a:solidFill>
                        <a:latin typeface="Cambria Math" panose="02040503050406030204" pitchFamily="18" charset="0"/>
                      </a:rPr>
                      <m:t>0.5</m:t>
                    </m:r>
                    <m:r>
                      <a:rPr lang="en-US" altLang="ko-KR" sz="2400" b="0" i="1" smtClean="0">
                        <a:solidFill>
                          <a:schemeClr val="tx1"/>
                        </a:solidFill>
                        <a:latin typeface="Cambria Math" panose="02040503050406030204" pitchFamily="18" charset="0"/>
                      </a:rPr>
                      <m:t>𝑇</m:t>
                    </m:r>
                  </m:oMath>
                </a14:m>
                <a:r>
                  <a:rPr lang="ko-KR" altLang="en-US" sz="2400" dirty="0">
                    <a:solidFill>
                      <a:schemeClr val="tx1"/>
                    </a:solidFill>
                    <a:latin typeface="+mj-lt"/>
                    <a:cs typeface="Linux Biolinum" panose="02000503000000000000" pitchFamily="2" charset="0"/>
                  </a:rPr>
                  <a:t> </a:t>
                </a:r>
                <a:r>
                  <a:rPr lang="en-US" altLang="ko-KR" sz="2400" dirty="0">
                    <a:solidFill>
                      <a:schemeClr val="tx1"/>
                    </a:solidFill>
                    <a:latin typeface="+mj-lt"/>
                    <a:cs typeface="Linux Biolinum" panose="02000503000000000000" pitchFamily="2" charset="0"/>
                  </a:rPr>
                  <a:t>shift is useful regardless of</a:t>
                </a:r>
                <a:endParaRPr lang="ko-KR" altLang="en-US" sz="2400" dirty="0">
                  <a:solidFill>
                    <a:schemeClr val="tx1"/>
                  </a:solidFill>
                  <a:latin typeface="+mj-lt"/>
                  <a:cs typeface="Linux Biolinum" panose="02000503000000000000" pitchFamily="2" charset="0"/>
                </a:endParaRPr>
              </a:p>
            </p:txBody>
          </p:sp>
        </mc:Choice>
        <mc:Fallback xmlns="">
          <p:sp>
            <p:nvSpPr>
              <p:cNvPr id="54" name="TextBox 53">
                <a:extLst>
                  <a:ext uri="{FF2B5EF4-FFF2-40B4-BE49-F238E27FC236}">
                    <a16:creationId xmlns:a16="http://schemas.microsoft.com/office/drawing/2014/main" id="{D3762C88-9A56-72FB-8A92-80E181B01DAF}"/>
                  </a:ext>
                </a:extLst>
              </p:cNvPr>
              <p:cNvSpPr txBox="1">
                <a:spLocks noRot="1" noChangeAspect="1" noMove="1" noResize="1" noEditPoints="1" noAdjustHandles="1" noChangeArrowheads="1" noChangeShapeType="1" noTextEdit="1"/>
              </p:cNvSpPr>
              <p:nvPr/>
            </p:nvSpPr>
            <p:spPr>
              <a:xfrm>
                <a:off x="8700562" y="2002420"/>
                <a:ext cx="3299900" cy="830997"/>
              </a:xfrm>
              <a:prstGeom prst="rect">
                <a:avLst/>
              </a:prstGeom>
              <a:blipFill>
                <a:blip r:embed="rId32"/>
                <a:stretch>
                  <a:fillRect t="-5109" b="-16058"/>
                </a:stretch>
              </a:blipFill>
            </p:spPr>
            <p:txBody>
              <a:bodyPr/>
              <a:lstStyle/>
              <a:p>
                <a:r>
                  <a:rPr lang="ko-KR" altLang="en-US">
                    <a:noFill/>
                  </a:rPr>
                  <a:t> </a:t>
                </a:r>
              </a:p>
            </p:txBody>
          </p:sp>
        </mc:Fallback>
      </mc:AlternateContent>
      <p:cxnSp>
        <p:nvCxnSpPr>
          <p:cNvPr id="6" name="직선 화살표 연결선 5">
            <a:extLst>
              <a:ext uri="{FF2B5EF4-FFF2-40B4-BE49-F238E27FC236}">
                <a16:creationId xmlns:a16="http://schemas.microsoft.com/office/drawing/2014/main" id="{5F885956-D5A9-5D9F-1CB4-D327B69BBB8D}"/>
              </a:ext>
            </a:extLst>
          </p:cNvPr>
          <p:cNvCxnSpPr>
            <a:cxnSpLocks/>
          </p:cNvCxnSpPr>
          <p:nvPr/>
        </p:nvCxnSpPr>
        <p:spPr>
          <a:xfrm>
            <a:off x="1364355" y="3170509"/>
            <a:ext cx="1350956" cy="38175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직선 화살표 연결선 7">
            <a:extLst>
              <a:ext uri="{FF2B5EF4-FFF2-40B4-BE49-F238E27FC236}">
                <a16:creationId xmlns:a16="http://schemas.microsoft.com/office/drawing/2014/main" id="{D2FBC474-8121-C78E-FF0E-94F01B4E610C}"/>
              </a:ext>
            </a:extLst>
          </p:cNvPr>
          <p:cNvCxnSpPr>
            <a:cxnSpLocks/>
          </p:cNvCxnSpPr>
          <p:nvPr/>
        </p:nvCxnSpPr>
        <p:spPr>
          <a:xfrm>
            <a:off x="3921675" y="3170509"/>
            <a:ext cx="1350956" cy="38175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직선 화살표 연결선 8">
            <a:extLst>
              <a:ext uri="{FF2B5EF4-FFF2-40B4-BE49-F238E27FC236}">
                <a16:creationId xmlns:a16="http://schemas.microsoft.com/office/drawing/2014/main" id="{96F4C2D2-A893-B1D6-426E-020A2D8F79BE}"/>
              </a:ext>
            </a:extLst>
          </p:cNvPr>
          <p:cNvCxnSpPr>
            <a:cxnSpLocks/>
          </p:cNvCxnSpPr>
          <p:nvPr/>
        </p:nvCxnSpPr>
        <p:spPr>
          <a:xfrm>
            <a:off x="6349065" y="3170509"/>
            <a:ext cx="1350956" cy="38175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D0B7496F-3802-8510-2E0B-57D3D32AC576}"/>
              </a:ext>
            </a:extLst>
          </p:cNvPr>
          <p:cNvCxnSpPr>
            <a:cxnSpLocks/>
          </p:cNvCxnSpPr>
          <p:nvPr/>
        </p:nvCxnSpPr>
        <p:spPr>
          <a:xfrm>
            <a:off x="1364355" y="5555366"/>
            <a:ext cx="1350956" cy="38175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직선 화살표 연결선 10">
            <a:extLst>
              <a:ext uri="{FF2B5EF4-FFF2-40B4-BE49-F238E27FC236}">
                <a16:creationId xmlns:a16="http://schemas.microsoft.com/office/drawing/2014/main" id="{6A0AE304-8C11-F9F2-A7C7-FF9231000FE7}"/>
              </a:ext>
            </a:extLst>
          </p:cNvPr>
          <p:cNvCxnSpPr>
            <a:cxnSpLocks/>
          </p:cNvCxnSpPr>
          <p:nvPr/>
        </p:nvCxnSpPr>
        <p:spPr>
          <a:xfrm>
            <a:off x="3921675" y="5555366"/>
            <a:ext cx="1350956" cy="38175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직선 화살표 연결선 11">
            <a:extLst>
              <a:ext uri="{FF2B5EF4-FFF2-40B4-BE49-F238E27FC236}">
                <a16:creationId xmlns:a16="http://schemas.microsoft.com/office/drawing/2014/main" id="{A38F2154-1314-05D4-EA3E-B30BADB6DD72}"/>
              </a:ext>
            </a:extLst>
          </p:cNvPr>
          <p:cNvCxnSpPr>
            <a:cxnSpLocks/>
          </p:cNvCxnSpPr>
          <p:nvPr/>
        </p:nvCxnSpPr>
        <p:spPr>
          <a:xfrm>
            <a:off x="6349065" y="5555366"/>
            <a:ext cx="1350956" cy="381756"/>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직선 화살표 연결선 12">
            <a:extLst>
              <a:ext uri="{FF2B5EF4-FFF2-40B4-BE49-F238E27FC236}">
                <a16:creationId xmlns:a16="http://schemas.microsoft.com/office/drawing/2014/main" id="{7D91FA43-C92E-3A2E-510C-D5705909CF85}"/>
              </a:ext>
            </a:extLst>
          </p:cNvPr>
          <p:cNvCxnSpPr>
            <a:cxnSpLocks/>
          </p:cNvCxnSpPr>
          <p:nvPr/>
        </p:nvCxnSpPr>
        <p:spPr>
          <a:xfrm>
            <a:off x="276082" y="2640306"/>
            <a:ext cx="28252" cy="2180012"/>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직선 화살표 연결선 14">
            <a:extLst>
              <a:ext uri="{FF2B5EF4-FFF2-40B4-BE49-F238E27FC236}">
                <a16:creationId xmlns:a16="http://schemas.microsoft.com/office/drawing/2014/main" id="{EA9B422D-37A4-1017-E5DC-42D71BC097D7}"/>
              </a:ext>
            </a:extLst>
          </p:cNvPr>
          <p:cNvCxnSpPr>
            <a:cxnSpLocks/>
          </p:cNvCxnSpPr>
          <p:nvPr/>
        </p:nvCxnSpPr>
        <p:spPr>
          <a:xfrm flipH="1">
            <a:off x="1750775" y="1446316"/>
            <a:ext cx="6250445" cy="9470"/>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14655B5-0468-7A6B-2D6F-F25D1924DC5D}"/>
              </a:ext>
            </a:extLst>
          </p:cNvPr>
          <p:cNvSpPr txBox="1"/>
          <p:nvPr/>
        </p:nvSpPr>
        <p:spPr>
          <a:xfrm>
            <a:off x="9083213" y="3124342"/>
            <a:ext cx="2412638" cy="461665"/>
          </a:xfrm>
          <a:prstGeom prst="rect">
            <a:avLst/>
          </a:prstGeom>
          <a:noFill/>
        </p:spPr>
        <p:txBody>
          <a:bodyPr wrap="square" rtlCol="0">
            <a:spAutoFit/>
          </a:bodyPr>
          <a:lstStyle/>
          <a:p>
            <a:pPr marL="342900" indent="-342900" algn="ctr">
              <a:buFont typeface="Wingdings" panose="05000000000000000000" pitchFamily="2" charset="2"/>
              <a:buChar char="ü"/>
            </a:pPr>
            <a:r>
              <a:rPr lang="en-US" altLang="ko-KR" sz="2400" b="1" dirty="0">
                <a:solidFill>
                  <a:srgbClr val="00B050"/>
                </a:solidFill>
                <a:latin typeface="+mj-lt"/>
              </a:rPr>
              <a:t>Frequency</a:t>
            </a:r>
          </a:p>
        </p:txBody>
      </p:sp>
      <p:sp>
        <p:nvSpPr>
          <p:cNvPr id="29" name="TextBox 28">
            <a:extLst>
              <a:ext uri="{FF2B5EF4-FFF2-40B4-BE49-F238E27FC236}">
                <a16:creationId xmlns:a16="http://schemas.microsoft.com/office/drawing/2014/main" id="{6116AFF7-36DF-B77D-B7EC-D06DA70A7EB8}"/>
              </a:ext>
            </a:extLst>
          </p:cNvPr>
          <p:cNvSpPr txBox="1"/>
          <p:nvPr/>
        </p:nvSpPr>
        <p:spPr>
          <a:xfrm>
            <a:off x="9083213" y="3765166"/>
            <a:ext cx="2412638" cy="461665"/>
          </a:xfrm>
          <a:prstGeom prst="rect">
            <a:avLst/>
          </a:prstGeom>
          <a:noFill/>
        </p:spPr>
        <p:txBody>
          <a:bodyPr wrap="square" rtlCol="0">
            <a:spAutoFit/>
          </a:bodyPr>
          <a:lstStyle/>
          <a:p>
            <a:pPr marL="342900" indent="-342900" algn="ctr">
              <a:buFont typeface="Wingdings" panose="05000000000000000000" pitchFamily="2" charset="2"/>
              <a:buChar char="ü"/>
            </a:pPr>
            <a:r>
              <a:rPr lang="en-US" altLang="ko-KR" sz="2400" b="1" dirty="0">
                <a:solidFill>
                  <a:srgbClr val="00B050"/>
                </a:solidFill>
                <a:latin typeface="+mj-lt"/>
              </a:rPr>
              <a:t>Phase Offset</a:t>
            </a:r>
          </a:p>
        </p:txBody>
      </p:sp>
      <p:sp>
        <p:nvSpPr>
          <p:cNvPr id="30" name="TextBox 29">
            <a:extLst>
              <a:ext uri="{FF2B5EF4-FFF2-40B4-BE49-F238E27FC236}">
                <a16:creationId xmlns:a16="http://schemas.microsoft.com/office/drawing/2014/main" id="{ADFB107E-F3CE-4FD3-65EA-B9E55F8E6904}"/>
              </a:ext>
            </a:extLst>
          </p:cNvPr>
          <p:cNvSpPr txBox="1"/>
          <p:nvPr/>
        </p:nvSpPr>
        <p:spPr>
          <a:xfrm>
            <a:off x="9083213" y="4412169"/>
            <a:ext cx="2412638" cy="738664"/>
          </a:xfrm>
          <a:prstGeom prst="rect">
            <a:avLst/>
          </a:prstGeom>
          <a:noFill/>
        </p:spPr>
        <p:txBody>
          <a:bodyPr wrap="square" rtlCol="0">
            <a:spAutoFit/>
          </a:bodyPr>
          <a:lstStyle/>
          <a:p>
            <a:pPr marL="342900" indent="-342900" algn="ctr">
              <a:buFont typeface="Wingdings" panose="05000000000000000000" pitchFamily="2" charset="2"/>
              <a:buChar char="ü"/>
            </a:pPr>
            <a:r>
              <a:rPr lang="en-US" altLang="ko-KR" sz="2400" b="1" dirty="0">
                <a:solidFill>
                  <a:srgbClr val="00B050"/>
                </a:solidFill>
                <a:latin typeface="+mj-lt"/>
              </a:rPr>
              <a:t>Waveform</a:t>
            </a:r>
          </a:p>
          <a:p>
            <a:pPr algn="ctr"/>
            <a:r>
              <a:rPr lang="en-US" altLang="ko-KR" b="1" dirty="0">
                <a:solidFill>
                  <a:srgbClr val="00B050"/>
                </a:solidFill>
                <a:latin typeface="+mj-lt"/>
              </a:rPr>
              <a:t>(only some)</a:t>
            </a:r>
          </a:p>
        </p:txBody>
      </p:sp>
      <p:sp>
        <p:nvSpPr>
          <p:cNvPr id="31" name="TextBox 30">
            <a:extLst>
              <a:ext uri="{FF2B5EF4-FFF2-40B4-BE49-F238E27FC236}">
                <a16:creationId xmlns:a16="http://schemas.microsoft.com/office/drawing/2014/main" id="{18995E9F-07DE-5ECB-BF86-31CC07FA1F11}"/>
              </a:ext>
            </a:extLst>
          </p:cNvPr>
          <p:cNvSpPr txBox="1"/>
          <p:nvPr/>
        </p:nvSpPr>
        <p:spPr>
          <a:xfrm>
            <a:off x="9108955" y="5496641"/>
            <a:ext cx="2483113" cy="830997"/>
          </a:xfrm>
          <a:prstGeom prst="rect">
            <a:avLst/>
          </a:prstGeom>
          <a:noFill/>
        </p:spPr>
        <p:txBody>
          <a:bodyPr wrap="square" rtlCol="0">
            <a:spAutoFit/>
          </a:bodyPr>
          <a:lstStyle/>
          <a:p>
            <a:pPr algn="ctr"/>
            <a:r>
              <a:rPr lang="en-US" altLang="ko-KR" sz="2400" dirty="0"/>
              <a:t>Mathematically provable!</a:t>
            </a:r>
            <a:endParaRPr lang="en-US" altLang="ko-KR" sz="2400" dirty="0">
              <a:latin typeface="+mj-lt"/>
            </a:endParaRPr>
          </a:p>
        </p:txBody>
      </p:sp>
    </p:spTree>
    <p:custDataLst>
      <p:tags r:id="rId1"/>
    </p:custDataLst>
    <p:extLst>
      <p:ext uri="{BB962C8B-B14F-4D97-AF65-F5344CB8AC3E}">
        <p14:creationId xmlns:p14="http://schemas.microsoft.com/office/powerpoint/2010/main" val="259667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6"/>
                                        </p:tgtEl>
                                      </p:cBhvr>
                                    </p:animEffect>
                                    <p:set>
                                      <p:cBhvr>
                                        <p:cTn id="58" dur="1" fill="hold">
                                          <p:stCondLst>
                                            <p:cond delay="499"/>
                                          </p:stCondLst>
                                        </p:cTn>
                                        <p:tgtEl>
                                          <p:spTgt spid="6"/>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8"/>
                                        </p:tgtEl>
                                      </p:cBhvr>
                                    </p:animEffect>
                                    <p:set>
                                      <p:cBhvr>
                                        <p:cTn id="61" dur="1" fill="hold">
                                          <p:stCondLst>
                                            <p:cond delay="499"/>
                                          </p:stCondLst>
                                        </p:cTn>
                                        <p:tgtEl>
                                          <p:spTgt spid="8"/>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9"/>
                                        </p:tgtEl>
                                      </p:cBhvr>
                                    </p:animEffect>
                                    <p:set>
                                      <p:cBhvr>
                                        <p:cTn id="64" dur="1" fill="hold">
                                          <p:stCondLst>
                                            <p:cond delay="499"/>
                                          </p:stCondLst>
                                        </p:cTn>
                                        <p:tgtEl>
                                          <p:spTgt spid="9"/>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2"/>
                                        </p:tgtEl>
                                      </p:cBhvr>
                                    </p:animEffect>
                                    <p:set>
                                      <p:cBhvr>
                                        <p:cTn id="67" dur="1" fill="hold">
                                          <p:stCondLst>
                                            <p:cond delay="499"/>
                                          </p:stCondLst>
                                        </p:cTn>
                                        <p:tgtEl>
                                          <p:spTgt spid="12"/>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11"/>
                                        </p:tgtEl>
                                      </p:cBhvr>
                                    </p:animEffect>
                                    <p:set>
                                      <p:cBhvr>
                                        <p:cTn id="70" dur="1" fill="hold">
                                          <p:stCondLst>
                                            <p:cond delay="499"/>
                                          </p:stCondLst>
                                        </p:cTn>
                                        <p:tgtEl>
                                          <p:spTgt spid="11"/>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0"/>
                                        </p:tgtEl>
                                      </p:cBhvr>
                                    </p:animEffect>
                                    <p:set>
                                      <p:cBhvr>
                                        <p:cTn id="73" dur="1" fill="hold">
                                          <p:stCondLst>
                                            <p:cond delay="499"/>
                                          </p:stCondLst>
                                        </p:cTn>
                                        <p:tgtEl>
                                          <p:spTgt spid="10"/>
                                        </p:tgtEl>
                                        <p:attrNameLst>
                                          <p:attrName>style.visibility</p:attrName>
                                        </p:attrNameLst>
                                      </p:cBhvr>
                                      <p:to>
                                        <p:strVal val="hidden"/>
                                      </p:to>
                                    </p:set>
                                  </p:childTnLst>
                                </p:cTn>
                              </p:par>
                              <p:par>
                                <p:cTn id="74" presetID="10" presetClass="entr" presetSubtype="0" fill="hold"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3"/>
                                        </p:tgtEl>
                                      </p:cBhvr>
                                    </p:animEffect>
                                    <p:set>
                                      <p:cBhvr>
                                        <p:cTn id="84" dur="1" fill="hold">
                                          <p:stCondLst>
                                            <p:cond delay="499"/>
                                          </p:stCondLst>
                                        </p:cTn>
                                        <p:tgtEl>
                                          <p:spTgt spid="13"/>
                                        </p:tgtEl>
                                        <p:attrNameLst>
                                          <p:attrName>style.visibility</p:attrName>
                                        </p:attrNameLst>
                                      </p:cBhvr>
                                      <p:to>
                                        <p:strVal val="hidden"/>
                                      </p:to>
                                    </p:set>
                                  </p:childTnLst>
                                </p:cTn>
                              </p:par>
                              <p:par>
                                <p:cTn id="85" presetID="10" presetClass="entr" presetSubtype="0" fill="hold"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500"/>
                                        <p:tgtEl>
                                          <p:spTgt spid="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nodeType="clickEffect">
                                  <p:stCondLst>
                                    <p:cond delay="0"/>
                                  </p:stCondLst>
                                  <p:childTnLst>
                                    <p:animEffect transition="out" filter="fade">
                                      <p:cBhvr>
                                        <p:cTn id="94" dur="500"/>
                                        <p:tgtEl>
                                          <p:spTgt spid="15"/>
                                        </p:tgtEl>
                                      </p:cBhvr>
                                    </p:animEffect>
                                    <p:set>
                                      <p:cBhvr>
                                        <p:cTn id="95" dur="1" fill="hold">
                                          <p:stCondLst>
                                            <p:cond delay="499"/>
                                          </p:stCondLst>
                                        </p:cTn>
                                        <p:tgtEl>
                                          <p:spTgt spid="15"/>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31">
                                            <p:txEl>
                                              <p:pRg st="0" end="0"/>
                                            </p:txEl>
                                          </p:spTgt>
                                        </p:tgtEl>
                                        <p:attrNameLst>
                                          <p:attrName>style.visibility</p:attrName>
                                        </p:attrNameLst>
                                      </p:cBhvr>
                                      <p:to>
                                        <p:strVal val="visible"/>
                                      </p:to>
                                    </p:set>
                                    <p:animEffect transition="in" filter="fade">
                                      <p:cBhvr>
                                        <p:cTn id="100"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8" grpId="0" animBg="1"/>
      <p:bldP spid="19" grpId="0" animBg="1"/>
      <p:bldP spid="20" grpId="0" animBg="1"/>
      <p:bldP spid="21" grpId="0" animBg="1"/>
      <p:bldP spid="54" grpId="0"/>
      <p:bldP spid="25" grpId="0"/>
      <p:bldP spid="29"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직선 화살표 연결선 53">
            <a:extLst>
              <a:ext uri="{FF2B5EF4-FFF2-40B4-BE49-F238E27FC236}">
                <a16:creationId xmlns:a16="http://schemas.microsoft.com/office/drawing/2014/main" id="{26BDC1B9-F3A8-4AF2-598B-17F427B6B82A}"/>
              </a:ext>
            </a:extLst>
          </p:cNvPr>
          <p:cNvCxnSpPr>
            <a:cxnSpLocks/>
          </p:cNvCxnSpPr>
          <p:nvPr/>
        </p:nvCxnSpPr>
        <p:spPr>
          <a:xfrm flipV="1">
            <a:off x="486196" y="1425189"/>
            <a:ext cx="0" cy="216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45E13E1C-C535-4BC8-68A3-CA11B50C2A0E}"/>
                  </a:ext>
                </a:extLst>
              </p:cNvPr>
              <p:cNvSpPr txBox="1"/>
              <p:nvPr/>
            </p:nvSpPr>
            <p:spPr>
              <a:xfrm>
                <a:off x="2555236" y="2511943"/>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55" name="TextBox 54">
                <a:extLst>
                  <a:ext uri="{FF2B5EF4-FFF2-40B4-BE49-F238E27FC236}">
                    <a16:creationId xmlns:a16="http://schemas.microsoft.com/office/drawing/2014/main" id="{45E13E1C-C535-4BC8-68A3-CA11B50C2A0E}"/>
                  </a:ext>
                </a:extLst>
              </p:cNvPr>
              <p:cNvSpPr txBox="1">
                <a:spLocks noRot="1" noChangeAspect="1" noMove="1" noResize="1" noEditPoints="1" noAdjustHandles="1" noChangeArrowheads="1" noChangeShapeType="1" noTextEdit="1"/>
              </p:cNvSpPr>
              <p:nvPr/>
            </p:nvSpPr>
            <p:spPr>
              <a:xfrm>
                <a:off x="2555236" y="2511943"/>
                <a:ext cx="388081" cy="369332"/>
              </a:xfrm>
              <a:prstGeom prst="rect">
                <a:avLst/>
              </a:prstGeom>
              <a:blipFill>
                <a:blip r:embed="rId6"/>
                <a:stretch>
                  <a:fillRect/>
                </a:stretch>
              </a:blipFill>
            </p:spPr>
            <p:txBody>
              <a:bodyPr/>
              <a:lstStyle/>
              <a:p>
                <a:r>
                  <a:rPr lang="ko-KR" altLang="en-US">
                    <a:noFill/>
                  </a:rPr>
                  <a:t> </a:t>
                </a:r>
              </a:p>
            </p:txBody>
          </p:sp>
        </mc:Fallback>
      </mc:AlternateContent>
      <p:cxnSp>
        <p:nvCxnSpPr>
          <p:cNvPr id="56" name="직선 화살표 연결선 55">
            <a:extLst>
              <a:ext uri="{FF2B5EF4-FFF2-40B4-BE49-F238E27FC236}">
                <a16:creationId xmlns:a16="http://schemas.microsoft.com/office/drawing/2014/main" id="{6855457C-7DCD-1DC3-AD61-B7F5E82CEA09}"/>
              </a:ext>
            </a:extLst>
          </p:cNvPr>
          <p:cNvCxnSpPr>
            <a:cxnSpLocks/>
          </p:cNvCxnSpPr>
          <p:nvPr/>
        </p:nvCxnSpPr>
        <p:spPr>
          <a:xfrm>
            <a:off x="486196" y="2505189"/>
            <a:ext cx="216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1" name="차트 70">
            <a:extLst>
              <a:ext uri="{FF2B5EF4-FFF2-40B4-BE49-F238E27FC236}">
                <a16:creationId xmlns:a16="http://schemas.microsoft.com/office/drawing/2014/main" id="{9A31CAC4-7A6D-CABD-34C3-824389947235}"/>
              </a:ext>
            </a:extLst>
          </p:cNvPr>
          <p:cNvGraphicFramePr>
            <a:graphicFrameLocks/>
          </p:cNvGraphicFramePr>
          <p:nvPr>
            <p:extLst>
              <p:ext uri="{D42A27DB-BD31-4B8C-83A1-F6EECF244321}">
                <p14:modId xmlns:p14="http://schemas.microsoft.com/office/powerpoint/2010/main" val="3135804552"/>
              </p:ext>
            </p:extLst>
          </p:nvPr>
        </p:nvGraphicFramePr>
        <p:xfrm>
          <a:off x="353453" y="1363165"/>
          <a:ext cx="2313186" cy="2373315"/>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2">
            <a:extLst>
              <a:ext uri="{FF2B5EF4-FFF2-40B4-BE49-F238E27FC236}">
                <a16:creationId xmlns:a16="http://schemas.microsoft.com/office/drawing/2014/main" id="{E253886B-40DB-7248-D491-EDB80AFEA1DF}"/>
              </a:ext>
            </a:extLst>
          </p:cNvPr>
          <p:cNvSpPr txBox="1"/>
          <p:nvPr/>
        </p:nvSpPr>
        <p:spPr>
          <a:xfrm>
            <a:off x="928807" y="1169262"/>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[Heide 2015]</a:t>
            </a:r>
            <a:endParaRPr lang="ko-KR" altLang="en-US" sz="2400" dirty="0">
              <a:latin typeface="+mj-lt"/>
              <a:cs typeface="Linux Biolinum" panose="02000503000000000000" pitchFamily="2" charset="0"/>
            </a:endParaRPr>
          </a:p>
        </p:txBody>
      </p:sp>
      <p:pic>
        <p:nvPicPr>
          <p:cNvPr id="10" name="그림 9">
            <a:extLst>
              <a:ext uri="{FF2B5EF4-FFF2-40B4-BE49-F238E27FC236}">
                <a16:creationId xmlns:a16="http://schemas.microsoft.com/office/drawing/2014/main" id="{218BCB7E-2673-9134-A4E9-4C8568EA1AB5}"/>
              </a:ext>
            </a:extLst>
          </p:cNvPr>
          <p:cNvPicPr>
            <a:picLocks noChangeAspect="1"/>
          </p:cNvPicPr>
          <p:nvPr/>
        </p:nvPicPr>
        <p:blipFill>
          <a:blip r:embed="rId8"/>
          <a:stretch>
            <a:fillRect/>
          </a:stretch>
        </p:blipFill>
        <p:spPr>
          <a:xfrm>
            <a:off x="3315414" y="1562788"/>
            <a:ext cx="2276054" cy="1637282"/>
          </a:xfrm>
          <a:prstGeom prst="rect">
            <a:avLst/>
          </a:prstGeom>
        </p:spPr>
      </p:pic>
      <p:graphicFrame>
        <p:nvGraphicFramePr>
          <p:cNvPr id="5" name="차트 4">
            <a:extLst>
              <a:ext uri="{FF2B5EF4-FFF2-40B4-BE49-F238E27FC236}">
                <a16:creationId xmlns:a16="http://schemas.microsoft.com/office/drawing/2014/main" id="{BAF7B91F-A388-3A7D-B84A-D2983408E116}"/>
              </a:ext>
            </a:extLst>
          </p:cNvPr>
          <p:cNvGraphicFramePr>
            <a:graphicFrameLocks/>
          </p:cNvGraphicFramePr>
          <p:nvPr>
            <p:extLst>
              <p:ext uri="{D42A27DB-BD31-4B8C-83A1-F6EECF244321}">
                <p14:modId xmlns:p14="http://schemas.microsoft.com/office/powerpoint/2010/main" val="4202517914"/>
              </p:ext>
            </p:extLst>
          </p:nvPr>
        </p:nvGraphicFramePr>
        <p:xfrm>
          <a:off x="353453" y="4146603"/>
          <a:ext cx="2362021" cy="2046642"/>
        </p:xfrm>
        <a:graphic>
          <a:graphicData uri="http://schemas.openxmlformats.org/drawingml/2006/chart">
            <c:chart xmlns:c="http://schemas.openxmlformats.org/drawingml/2006/chart" xmlns:r="http://schemas.openxmlformats.org/officeDocument/2006/relationships" r:id="rId9"/>
          </a:graphicData>
        </a:graphic>
      </p:graphicFrame>
      <p:cxnSp>
        <p:nvCxnSpPr>
          <p:cNvPr id="9" name="직선 화살표 연결선 8">
            <a:extLst>
              <a:ext uri="{FF2B5EF4-FFF2-40B4-BE49-F238E27FC236}">
                <a16:creationId xmlns:a16="http://schemas.microsoft.com/office/drawing/2014/main" id="{AC12D73D-570C-4FC7-7844-52C89C7CFC75}"/>
              </a:ext>
            </a:extLst>
          </p:cNvPr>
          <p:cNvCxnSpPr>
            <a:cxnSpLocks/>
          </p:cNvCxnSpPr>
          <p:nvPr/>
        </p:nvCxnSpPr>
        <p:spPr>
          <a:xfrm flipV="1">
            <a:off x="511720" y="4004341"/>
            <a:ext cx="0" cy="216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6A12C7B-3042-439F-2129-9E96C768B17C}"/>
                  </a:ext>
                </a:extLst>
              </p:cNvPr>
              <p:cNvSpPr txBox="1"/>
              <p:nvPr/>
            </p:nvSpPr>
            <p:spPr>
              <a:xfrm>
                <a:off x="2562206" y="5138549"/>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11" name="TextBox 10">
                <a:extLst>
                  <a:ext uri="{FF2B5EF4-FFF2-40B4-BE49-F238E27FC236}">
                    <a16:creationId xmlns:a16="http://schemas.microsoft.com/office/drawing/2014/main" id="{B6A12C7B-3042-439F-2129-9E96C768B17C}"/>
                  </a:ext>
                </a:extLst>
              </p:cNvPr>
              <p:cNvSpPr txBox="1">
                <a:spLocks noRot="1" noChangeAspect="1" noMove="1" noResize="1" noEditPoints="1" noAdjustHandles="1" noChangeArrowheads="1" noChangeShapeType="1" noTextEdit="1"/>
              </p:cNvSpPr>
              <p:nvPr/>
            </p:nvSpPr>
            <p:spPr>
              <a:xfrm>
                <a:off x="2562206" y="5138549"/>
                <a:ext cx="388081" cy="369332"/>
              </a:xfrm>
              <a:prstGeom prst="rect">
                <a:avLst/>
              </a:prstGeom>
              <a:blipFill>
                <a:blip r:embed="rId10"/>
                <a:stretch>
                  <a:fillRect/>
                </a:stretch>
              </a:blipFill>
            </p:spPr>
            <p:txBody>
              <a:bodyPr/>
              <a:lstStyle/>
              <a:p>
                <a:r>
                  <a:rPr lang="ko-KR" altLang="en-US">
                    <a:noFill/>
                  </a:rPr>
                  <a:t> </a:t>
                </a:r>
              </a:p>
            </p:txBody>
          </p:sp>
        </mc:Fallback>
      </mc:AlternateContent>
      <p:cxnSp>
        <p:nvCxnSpPr>
          <p:cNvPr id="13" name="직선 화살표 연결선 12">
            <a:extLst>
              <a:ext uri="{FF2B5EF4-FFF2-40B4-BE49-F238E27FC236}">
                <a16:creationId xmlns:a16="http://schemas.microsoft.com/office/drawing/2014/main" id="{46F1D002-0156-62E8-DCBA-5E436D7D736E}"/>
              </a:ext>
            </a:extLst>
          </p:cNvPr>
          <p:cNvCxnSpPr>
            <a:cxnSpLocks/>
          </p:cNvCxnSpPr>
          <p:nvPr/>
        </p:nvCxnSpPr>
        <p:spPr>
          <a:xfrm>
            <a:off x="511720" y="5084341"/>
            <a:ext cx="216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직선 화살표 연결선 15">
            <a:extLst>
              <a:ext uri="{FF2B5EF4-FFF2-40B4-BE49-F238E27FC236}">
                <a16:creationId xmlns:a16="http://schemas.microsoft.com/office/drawing/2014/main" id="{B17B1E12-9822-652F-9750-4DCF6E52F94C}"/>
              </a:ext>
            </a:extLst>
          </p:cNvPr>
          <p:cNvCxnSpPr>
            <a:cxnSpLocks/>
            <a:stCxn id="11" idx="1"/>
          </p:cNvCxnSpPr>
          <p:nvPr/>
        </p:nvCxnSpPr>
        <p:spPr>
          <a:xfrm flipV="1">
            <a:off x="2562206" y="5060001"/>
            <a:ext cx="12336" cy="263214"/>
          </a:xfrm>
          <a:prstGeom prst="straightConnector1">
            <a:avLst/>
          </a:prstGeom>
          <a:ln w="1905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0" name="그림 19">
            <a:extLst>
              <a:ext uri="{FF2B5EF4-FFF2-40B4-BE49-F238E27FC236}">
                <a16:creationId xmlns:a16="http://schemas.microsoft.com/office/drawing/2014/main" id="{03940257-AA2D-3D05-EB5A-A27710748532}"/>
              </a:ext>
            </a:extLst>
          </p:cNvPr>
          <p:cNvPicPr>
            <a:picLocks noChangeAspect="1"/>
          </p:cNvPicPr>
          <p:nvPr/>
        </p:nvPicPr>
        <p:blipFill>
          <a:blip r:embed="rId11"/>
          <a:stretch>
            <a:fillRect/>
          </a:stretch>
        </p:blipFill>
        <p:spPr>
          <a:xfrm>
            <a:off x="3104683" y="3657931"/>
            <a:ext cx="2540888" cy="2535314"/>
          </a:xfrm>
          <a:prstGeom prst="rect">
            <a:avLst/>
          </a:prstGeom>
        </p:spPr>
      </p:pic>
      <p:sp>
        <p:nvSpPr>
          <p:cNvPr id="21" name="TextBox 20">
            <a:extLst>
              <a:ext uri="{FF2B5EF4-FFF2-40B4-BE49-F238E27FC236}">
                <a16:creationId xmlns:a16="http://schemas.microsoft.com/office/drawing/2014/main" id="{A9CD3229-F833-F71E-5E58-3C0BEE0137EF}"/>
              </a:ext>
            </a:extLst>
          </p:cNvPr>
          <p:cNvSpPr txBox="1"/>
          <p:nvPr/>
        </p:nvSpPr>
        <p:spPr>
          <a:xfrm>
            <a:off x="847681" y="3723375"/>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[Hu 2022]</a:t>
            </a:r>
            <a:endParaRPr lang="ko-KR" altLang="en-US" sz="2400" dirty="0">
              <a:latin typeface="+mj-lt"/>
              <a:cs typeface="Linux Biolinum" panose="02000503000000000000" pitchFamily="2" charset="0"/>
            </a:endParaRPr>
          </a:p>
        </p:txBody>
      </p:sp>
      <p:cxnSp>
        <p:nvCxnSpPr>
          <p:cNvPr id="48" name="직선 연결선 47">
            <a:extLst>
              <a:ext uri="{FF2B5EF4-FFF2-40B4-BE49-F238E27FC236}">
                <a16:creationId xmlns:a16="http://schemas.microsoft.com/office/drawing/2014/main" id="{1CEC7A7D-9026-91FC-7692-E5EF7C51B880}"/>
              </a:ext>
            </a:extLst>
          </p:cNvPr>
          <p:cNvCxnSpPr>
            <a:cxnSpLocks/>
          </p:cNvCxnSpPr>
          <p:nvPr/>
        </p:nvCxnSpPr>
        <p:spPr>
          <a:xfrm>
            <a:off x="5868146" y="137160"/>
            <a:ext cx="0" cy="6572724"/>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61" name="Picture 2" descr="Klever Kitchen Double Wall Insulated Glass Cup Heat ...">
            <a:extLst>
              <a:ext uri="{FF2B5EF4-FFF2-40B4-BE49-F238E27FC236}">
                <a16:creationId xmlns:a16="http://schemas.microsoft.com/office/drawing/2014/main" id="{EE56FF7C-D857-545F-4B77-F3F9586B699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62310" y="2509318"/>
            <a:ext cx="1410038" cy="100693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Red Led Icon On White Background Led Sign Light Emitting Diode Flat Style  Led Stock Illustration - Download Image Now - iStock">
            <a:extLst>
              <a:ext uri="{FF2B5EF4-FFF2-40B4-BE49-F238E27FC236}">
                <a16:creationId xmlns:a16="http://schemas.microsoft.com/office/drawing/2014/main" id="{11C85BC5-2224-8B80-9F20-DD6853ACCE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16412" y="1345292"/>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4" descr="Free Camera Clipart Transparent Background, Download Free Camera Clipart  Transparent Background png images, Free ClipArts on Clipart Library">
            <a:extLst>
              <a:ext uri="{FF2B5EF4-FFF2-40B4-BE49-F238E27FC236}">
                <a16:creationId xmlns:a16="http://schemas.microsoft.com/office/drawing/2014/main" id="{536258CB-E2C2-4AAF-7985-AC6A0DB215B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86424" y="2550143"/>
            <a:ext cx="1482463" cy="1130594"/>
          </a:xfrm>
          <a:prstGeom prst="rect">
            <a:avLst/>
          </a:prstGeom>
          <a:noFill/>
          <a:extLst>
            <a:ext uri="{909E8E84-426E-40DD-AFC4-6F175D3DCCD1}">
              <a14:hiddenFill xmlns:a14="http://schemas.microsoft.com/office/drawing/2010/main">
                <a:solidFill>
                  <a:srgbClr val="FFFFFF"/>
                </a:solidFill>
              </a14:hiddenFill>
            </a:ext>
          </a:extLst>
        </p:spPr>
      </p:pic>
      <p:pic>
        <p:nvPicPr>
          <p:cNvPr id="68" name="그림 67">
            <a:extLst>
              <a:ext uri="{FF2B5EF4-FFF2-40B4-BE49-F238E27FC236}">
                <a16:creationId xmlns:a16="http://schemas.microsoft.com/office/drawing/2014/main" id="{68ADA2D9-EBD6-D779-2216-01BE7EE992DF}"/>
              </a:ext>
            </a:extLst>
          </p:cNvPr>
          <p:cNvPicPr>
            <a:picLocks noChangeAspect="1"/>
          </p:cNvPicPr>
          <p:nvPr/>
        </p:nvPicPr>
        <p:blipFill rotWithShape="1">
          <a:blip r:embed="rId15"/>
          <a:srcRect l="12533" t="-512" r="10017" b="3764"/>
          <a:stretch/>
        </p:blipFill>
        <p:spPr>
          <a:xfrm>
            <a:off x="10513613" y="1747751"/>
            <a:ext cx="1547920" cy="1498431"/>
          </a:xfrm>
          <a:prstGeom prst="rect">
            <a:avLst/>
          </a:prstGeom>
        </p:spPr>
      </p:pic>
      <p:cxnSp>
        <p:nvCxnSpPr>
          <p:cNvPr id="69" name="직선 화살표 연결선 68">
            <a:extLst>
              <a:ext uri="{FF2B5EF4-FFF2-40B4-BE49-F238E27FC236}">
                <a16:creationId xmlns:a16="http://schemas.microsoft.com/office/drawing/2014/main" id="{173A43E5-DF58-F02D-5D11-8A9BAB6589AA}"/>
              </a:ext>
            </a:extLst>
          </p:cNvPr>
          <p:cNvCxnSpPr>
            <a:cxnSpLocks/>
            <a:stCxn id="68" idx="1"/>
            <a:endCxn id="67" idx="3"/>
          </p:cNvCxnSpPr>
          <p:nvPr/>
        </p:nvCxnSpPr>
        <p:spPr>
          <a:xfrm flipH="1">
            <a:off x="7668887" y="2496967"/>
            <a:ext cx="2844726" cy="618473"/>
          </a:xfrm>
          <a:prstGeom prst="straightConnector1">
            <a:avLst/>
          </a:prstGeom>
          <a:noFill/>
          <a:ln w="38100" cap="flat" cmpd="sng" algn="ctr">
            <a:solidFill>
              <a:schemeClr val="accent1"/>
            </a:solidFill>
            <a:prstDash val="solid"/>
            <a:miter lim="800000"/>
            <a:tailEnd type="triangle"/>
          </a:ln>
          <a:effectLst/>
        </p:spPr>
      </p:cxnSp>
      <p:cxnSp>
        <p:nvCxnSpPr>
          <p:cNvPr id="70" name="직선 화살표 연결선 69">
            <a:extLst>
              <a:ext uri="{FF2B5EF4-FFF2-40B4-BE49-F238E27FC236}">
                <a16:creationId xmlns:a16="http://schemas.microsoft.com/office/drawing/2014/main" id="{16191874-840D-4684-0F2E-7E67AE6B78EB}"/>
              </a:ext>
            </a:extLst>
          </p:cNvPr>
          <p:cNvCxnSpPr>
            <a:cxnSpLocks/>
          </p:cNvCxnSpPr>
          <p:nvPr/>
        </p:nvCxnSpPr>
        <p:spPr>
          <a:xfrm flipV="1">
            <a:off x="7668887" y="1453593"/>
            <a:ext cx="1903461" cy="435018"/>
          </a:xfrm>
          <a:prstGeom prst="straightConnector1">
            <a:avLst/>
          </a:prstGeom>
          <a:noFill/>
          <a:ln w="38100" cap="flat" cmpd="sng" algn="ctr">
            <a:solidFill>
              <a:schemeClr val="accent1"/>
            </a:solidFill>
            <a:prstDash val="solid"/>
            <a:miter lim="800000"/>
            <a:tailEnd type="triangle"/>
          </a:ln>
          <a:effectLst/>
        </p:spPr>
      </p:cxnSp>
      <p:cxnSp>
        <p:nvCxnSpPr>
          <p:cNvPr id="77" name="직선 연결선 76">
            <a:extLst>
              <a:ext uri="{FF2B5EF4-FFF2-40B4-BE49-F238E27FC236}">
                <a16:creationId xmlns:a16="http://schemas.microsoft.com/office/drawing/2014/main" id="{3D10E9CD-0840-0622-D9E9-0910291E1E7F}"/>
              </a:ext>
            </a:extLst>
          </p:cNvPr>
          <p:cNvCxnSpPr/>
          <p:nvPr/>
        </p:nvCxnSpPr>
        <p:spPr>
          <a:xfrm>
            <a:off x="8553930" y="1435219"/>
            <a:ext cx="198199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4AF3FB20-7D20-FE45-A183-5E4DA9B1146F}"/>
              </a:ext>
            </a:extLst>
          </p:cNvPr>
          <p:cNvSpPr txBox="1"/>
          <p:nvPr/>
        </p:nvSpPr>
        <p:spPr>
          <a:xfrm>
            <a:off x="48696" y="6292294"/>
            <a:ext cx="5501172" cy="461665"/>
          </a:xfrm>
          <a:prstGeom prst="rect">
            <a:avLst/>
          </a:prstGeom>
          <a:noFill/>
        </p:spPr>
        <p:txBody>
          <a:bodyPr wrap="square" rtlCol="0">
            <a:spAutoFit/>
          </a:bodyPr>
          <a:lstStyle/>
          <a:p>
            <a:pPr algn="ctr"/>
            <a:r>
              <a:rPr lang="en-US" altLang="ko-KR" sz="2400" dirty="0">
                <a:solidFill>
                  <a:srgbClr val="42AC73"/>
                </a:solidFill>
                <a:latin typeface="+mj-lt"/>
                <a:cs typeface="Calibri Light" panose="020F0302020204030204" pitchFamily="34" charset="0"/>
                <a:sym typeface="Wingdings" panose="05000000000000000000" pitchFamily="2" charset="2"/>
              </a:rPr>
              <a:t> </a:t>
            </a:r>
            <a:r>
              <a:rPr lang="en-US" altLang="ko-KR" sz="2400" b="1" dirty="0">
                <a:solidFill>
                  <a:srgbClr val="00B050"/>
                </a:solidFill>
                <a:latin typeface="+mj-lt"/>
              </a:rPr>
              <a:t>Applicable to arbitrary modes! </a:t>
            </a:r>
            <a:endParaRPr lang="ko-KR" altLang="en-US" sz="2400" b="1" dirty="0">
              <a:solidFill>
                <a:srgbClr val="00B050"/>
              </a:solidFill>
              <a:latin typeface="+mj-lt"/>
            </a:endParaRPr>
          </a:p>
        </p:txBody>
      </p:sp>
      <p:sp>
        <p:nvSpPr>
          <p:cNvPr id="98" name="TextBox 97">
            <a:extLst>
              <a:ext uri="{FF2B5EF4-FFF2-40B4-BE49-F238E27FC236}">
                <a16:creationId xmlns:a16="http://schemas.microsoft.com/office/drawing/2014/main" id="{5675CAD5-F6E8-8654-CE09-F8419C9174F5}"/>
              </a:ext>
            </a:extLst>
          </p:cNvPr>
          <p:cNvSpPr txBox="1"/>
          <p:nvPr/>
        </p:nvSpPr>
        <p:spPr>
          <a:xfrm>
            <a:off x="6035083" y="6292294"/>
            <a:ext cx="6026450" cy="461665"/>
          </a:xfrm>
          <a:prstGeom prst="rect">
            <a:avLst/>
          </a:prstGeom>
          <a:noFill/>
        </p:spPr>
        <p:txBody>
          <a:bodyPr wrap="square" rtlCol="0">
            <a:spAutoFit/>
          </a:bodyPr>
          <a:lstStyle/>
          <a:p>
            <a:pPr algn="ctr"/>
            <a:r>
              <a:rPr lang="en-US" altLang="ko-KR" sz="2400" dirty="0">
                <a:solidFill>
                  <a:srgbClr val="42AC73"/>
                </a:solidFill>
                <a:latin typeface="+mj-lt"/>
                <a:cs typeface="Calibri Light" panose="020F0302020204030204" pitchFamily="34" charset="0"/>
                <a:sym typeface="Wingdings" panose="05000000000000000000" pitchFamily="2" charset="2"/>
              </a:rPr>
              <a:t> </a:t>
            </a:r>
            <a:r>
              <a:rPr lang="en-US" altLang="ko-KR" sz="2400" b="1" dirty="0">
                <a:solidFill>
                  <a:srgbClr val="00B050"/>
                </a:solidFill>
                <a:latin typeface="+mj-lt"/>
              </a:rPr>
              <a:t>Useful for multi-bounce</a:t>
            </a:r>
            <a:r>
              <a:rPr lang="ko-KR" altLang="en-US" sz="2400" b="1" dirty="0">
                <a:solidFill>
                  <a:srgbClr val="00B050"/>
                </a:solidFill>
                <a:latin typeface="+mj-lt"/>
              </a:rPr>
              <a:t> </a:t>
            </a:r>
            <a:r>
              <a:rPr lang="en-US" altLang="ko-KR" sz="2400" b="1" dirty="0">
                <a:solidFill>
                  <a:srgbClr val="00B050"/>
                </a:solidFill>
                <a:latin typeface="+mj-lt"/>
              </a:rPr>
              <a:t>simulation</a:t>
            </a:r>
            <a:endParaRPr lang="ko-KR" altLang="en-US" sz="2400" b="1" dirty="0">
              <a:solidFill>
                <a:srgbClr val="00B050"/>
              </a:solidFill>
              <a:latin typeface="+mj-lt"/>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B085A94-8ED6-DAB8-83CA-1F8763F05EC7}"/>
                  </a:ext>
                </a:extLst>
              </p:cNvPr>
              <p:cNvSpPr txBox="1"/>
              <p:nvPr/>
            </p:nvSpPr>
            <p:spPr>
              <a:xfrm>
                <a:off x="160578" y="278701"/>
                <a:ext cx="5828237" cy="701602"/>
              </a:xfrm>
              <a:prstGeom prst="rect">
                <a:avLst/>
              </a:prstGeom>
              <a:noFill/>
            </p:spPr>
            <p:txBody>
              <a:bodyPr wrap="square">
                <a:spAutoFit/>
              </a:bodyPr>
              <a:lstStyle/>
              <a:p>
                <a:pPr algn="ctr"/>
                <a:r>
                  <a:rPr lang="en-US" altLang="ko-KR" sz="2800" b="0" dirty="0"/>
                  <a:t>Arbitrary </a:t>
                </a:r>
                <a:r>
                  <a:rPr lang="en-US" altLang="ko-KR" sz="2800" b="1" dirty="0">
                    <a:solidFill>
                      <a:srgbClr val="FF0000"/>
                    </a:solidFill>
                  </a:rPr>
                  <a:t>frequency </a:t>
                </a:r>
                <a14:m>
                  <m:oMath xmlns:m="http://schemas.openxmlformats.org/officeDocument/2006/math">
                    <m:r>
                      <a:rPr lang="en-US" altLang="ko-KR" sz="2800" b="0" i="1" smtClean="0">
                        <a:latin typeface="Cambria Math" panose="02040503050406030204" pitchFamily="18" charset="0"/>
                      </a:rPr>
                      <m:t>0&lt;</m:t>
                    </m:r>
                    <m:sSub>
                      <m:sSubPr>
                        <m:ctrlPr>
                          <a:rPr lang="en-US" altLang="ko-KR" sz="2800" i="1" smtClean="0">
                            <a:latin typeface="Cambria Math" panose="02040503050406030204" pitchFamily="18" charset="0"/>
                          </a:rPr>
                        </m:ctrlPr>
                      </m:sSubPr>
                      <m:e>
                        <m:r>
                          <a:rPr lang="en-US" altLang="ko-KR" sz="2800" i="1">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&lt;</m:t>
                    </m:r>
                    <m:f>
                      <m:fPr>
                        <m:ctrlPr>
                          <a:rPr lang="en-US" altLang="ko-KR" sz="2800" b="0" i="1" smtClean="0">
                            <a:latin typeface="Cambria Math" panose="02040503050406030204" pitchFamily="18" charset="0"/>
                          </a:rPr>
                        </m:ctrlPr>
                      </m:fPr>
                      <m:num>
                        <m:r>
                          <a:rPr lang="en-US" altLang="ko-KR" sz="2800" b="0" i="1" smtClean="0">
                            <a:latin typeface="Cambria Math" panose="02040503050406030204" pitchFamily="18" charset="0"/>
                          </a:rPr>
                          <m:t>2</m:t>
                        </m:r>
                        <m:r>
                          <a:rPr lang="en-US" altLang="ko-KR" sz="2800" b="0" i="1" smtClean="0">
                            <a:latin typeface="Cambria Math" panose="02040503050406030204" pitchFamily="18" charset="0"/>
                          </a:rPr>
                          <m:t>𝜋</m:t>
                        </m:r>
                      </m:num>
                      <m:den>
                        <m:r>
                          <a:rPr lang="en-US" altLang="ko-KR" sz="2800" b="0" i="1" smtClean="0">
                            <a:latin typeface="Cambria Math" panose="02040503050406030204" pitchFamily="18" charset="0"/>
                          </a:rPr>
                          <m:t>𝑇</m:t>
                        </m:r>
                      </m:den>
                    </m:f>
                  </m:oMath>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23" name="TextBox 22">
                <a:extLst>
                  <a:ext uri="{FF2B5EF4-FFF2-40B4-BE49-F238E27FC236}">
                    <a16:creationId xmlns:a16="http://schemas.microsoft.com/office/drawing/2014/main" id="{DB085A94-8ED6-DAB8-83CA-1F8763F05EC7}"/>
                  </a:ext>
                </a:extLst>
              </p:cNvPr>
              <p:cNvSpPr txBox="1">
                <a:spLocks noRot="1" noChangeAspect="1" noMove="1" noResize="1" noEditPoints="1" noAdjustHandles="1" noChangeArrowheads="1" noChangeShapeType="1" noTextEdit="1"/>
              </p:cNvSpPr>
              <p:nvPr/>
            </p:nvSpPr>
            <p:spPr>
              <a:xfrm>
                <a:off x="160578" y="278701"/>
                <a:ext cx="5828237" cy="701602"/>
              </a:xfrm>
              <a:prstGeom prst="rect">
                <a:avLst/>
              </a:prstGeom>
              <a:blipFill>
                <a:blip r:embed="rId17"/>
                <a:stretch>
                  <a:fillRect b="-956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3314940-FDE3-E278-CB30-EA6BB7B890F2}"/>
                  </a:ext>
                </a:extLst>
              </p:cNvPr>
              <p:cNvSpPr txBox="1"/>
              <p:nvPr/>
            </p:nvSpPr>
            <p:spPr>
              <a:xfrm>
                <a:off x="6031146" y="324251"/>
                <a:ext cx="6013704" cy="523220"/>
              </a:xfrm>
              <a:prstGeom prst="rect">
                <a:avLst/>
              </a:prstGeom>
              <a:noFill/>
            </p:spPr>
            <p:txBody>
              <a:bodyPr wrap="square">
                <a:spAutoFit/>
              </a:bodyPr>
              <a:lstStyle/>
              <a:p>
                <a:pPr algn="ctr"/>
                <a:r>
                  <a:rPr lang="en-US" altLang="ko-KR" sz="2800" dirty="0"/>
                  <a:t>Arbitrary </a:t>
                </a:r>
                <a:r>
                  <a:rPr lang="en-US" altLang="ko-KR" sz="2800" b="1" dirty="0">
                    <a:solidFill>
                      <a:srgbClr val="FF0000"/>
                    </a:solidFill>
                  </a:rPr>
                  <a:t>phase offset </a:t>
                </a:r>
                <a14:m>
                  <m:oMath xmlns:m="http://schemas.openxmlformats.org/officeDocument/2006/math">
                    <m:r>
                      <a:rPr lang="en-US" altLang="ko-KR" sz="2800" b="0" i="1" smtClean="0">
                        <a:latin typeface="Cambria Math" panose="02040503050406030204" pitchFamily="18" charset="0"/>
                      </a:rPr>
                      <m:t>0&lt;</m:t>
                    </m:r>
                    <m:r>
                      <a:rPr lang="en-US" altLang="ko-KR" sz="2800" i="1">
                        <a:latin typeface="Cambria Math" panose="02040503050406030204" pitchFamily="18" charset="0"/>
                      </a:rPr>
                      <m:t>𝜃</m:t>
                    </m:r>
                    <m:r>
                      <a:rPr lang="en-US" altLang="ko-KR" sz="2800" b="0" i="1" smtClean="0">
                        <a:latin typeface="Cambria Math" panose="02040503050406030204" pitchFamily="18" charset="0"/>
                      </a:rPr>
                      <m:t>&lt;2</m:t>
                    </m:r>
                    <m:r>
                      <a:rPr lang="en-US" altLang="ko-KR" sz="2800" b="0" i="1" smtClean="0">
                        <a:latin typeface="Cambria Math" panose="02040503050406030204" pitchFamily="18" charset="0"/>
                      </a:rPr>
                      <m:t>𝜋</m:t>
                    </m:r>
                  </m:oMath>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24" name="TextBox 23">
                <a:extLst>
                  <a:ext uri="{FF2B5EF4-FFF2-40B4-BE49-F238E27FC236}">
                    <a16:creationId xmlns:a16="http://schemas.microsoft.com/office/drawing/2014/main" id="{D3314940-FDE3-E278-CB30-EA6BB7B890F2}"/>
                  </a:ext>
                </a:extLst>
              </p:cNvPr>
              <p:cNvSpPr txBox="1">
                <a:spLocks noRot="1" noChangeAspect="1" noMove="1" noResize="1" noEditPoints="1" noAdjustHandles="1" noChangeArrowheads="1" noChangeShapeType="1" noTextEdit="1"/>
              </p:cNvSpPr>
              <p:nvPr/>
            </p:nvSpPr>
            <p:spPr>
              <a:xfrm>
                <a:off x="6031146" y="324251"/>
                <a:ext cx="6013704" cy="523220"/>
              </a:xfrm>
              <a:prstGeom prst="rect">
                <a:avLst/>
              </a:prstGeom>
              <a:blipFill>
                <a:blip r:embed="rId18"/>
                <a:stretch>
                  <a:fillRect t="-13953" b="-29070"/>
                </a:stretch>
              </a:blipFill>
            </p:spPr>
            <p:txBody>
              <a:bodyPr/>
              <a:lstStyle/>
              <a:p>
                <a:r>
                  <a:rPr lang="ko-KR" altLang="en-US">
                    <a:noFill/>
                  </a:rPr>
                  <a:t> </a:t>
                </a:r>
              </a:p>
            </p:txBody>
          </p:sp>
        </mc:Fallback>
      </mc:AlternateContent>
      <p:pic>
        <p:nvPicPr>
          <p:cNvPr id="2" name="Picture 2" descr="Klever Kitchen Double Wall Insulated Glass Cup Heat ...">
            <a:extLst>
              <a:ext uri="{FF2B5EF4-FFF2-40B4-BE49-F238E27FC236}">
                <a16:creationId xmlns:a16="http://schemas.microsoft.com/office/drawing/2014/main" id="{591C1555-013A-2975-1494-1C88C10B72A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62310" y="4988965"/>
            <a:ext cx="1410038" cy="10069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d Led Icon On White Background Led Sign Light Emitting Diode Flat Style  Led Stock Illustration - Download Image Now - iStock">
            <a:extLst>
              <a:ext uri="{FF2B5EF4-FFF2-40B4-BE49-F238E27FC236}">
                <a16:creationId xmlns:a16="http://schemas.microsoft.com/office/drawing/2014/main" id="{74C16DB3-15E4-8B5C-057D-0356AEEB1C5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16412" y="3824939"/>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ree Camera Clipart Transparent Background, Download Free Camera Clipart  Transparent Background png images, Free ClipArts on Clipart Library">
            <a:extLst>
              <a:ext uri="{FF2B5EF4-FFF2-40B4-BE49-F238E27FC236}">
                <a16:creationId xmlns:a16="http://schemas.microsoft.com/office/drawing/2014/main" id="{4C14A730-5FE7-0EC2-1BEB-3292D804B98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86424" y="5029790"/>
            <a:ext cx="1482463" cy="1130594"/>
          </a:xfrm>
          <a:prstGeom prst="rect">
            <a:avLst/>
          </a:prstGeom>
          <a:noFill/>
          <a:extLst>
            <a:ext uri="{909E8E84-426E-40DD-AFC4-6F175D3DCCD1}">
              <a14:hiddenFill xmlns:a14="http://schemas.microsoft.com/office/drawing/2010/main">
                <a:solidFill>
                  <a:srgbClr val="FFFFFF"/>
                </a:solidFill>
              </a14:hiddenFill>
            </a:ext>
          </a:extLst>
        </p:spPr>
      </p:pic>
      <p:pic>
        <p:nvPicPr>
          <p:cNvPr id="8" name="그림 7">
            <a:extLst>
              <a:ext uri="{FF2B5EF4-FFF2-40B4-BE49-F238E27FC236}">
                <a16:creationId xmlns:a16="http://schemas.microsoft.com/office/drawing/2014/main" id="{1BF719D7-C0DC-704D-7193-B201496968D5}"/>
              </a:ext>
            </a:extLst>
          </p:cNvPr>
          <p:cNvPicPr>
            <a:picLocks noChangeAspect="1"/>
          </p:cNvPicPr>
          <p:nvPr/>
        </p:nvPicPr>
        <p:blipFill rotWithShape="1">
          <a:blip r:embed="rId15"/>
          <a:srcRect l="12533" t="-512" r="10017" b="3764"/>
          <a:stretch/>
        </p:blipFill>
        <p:spPr>
          <a:xfrm>
            <a:off x="10513613" y="4227398"/>
            <a:ext cx="1547920" cy="1498431"/>
          </a:xfrm>
          <a:prstGeom prst="rect">
            <a:avLst/>
          </a:prstGeom>
        </p:spPr>
      </p:pic>
      <p:cxnSp>
        <p:nvCxnSpPr>
          <p:cNvPr id="15" name="직선 화살표 연결선 14">
            <a:extLst>
              <a:ext uri="{FF2B5EF4-FFF2-40B4-BE49-F238E27FC236}">
                <a16:creationId xmlns:a16="http://schemas.microsoft.com/office/drawing/2014/main" id="{2FE8A8EE-E87C-48EF-3C70-7AFF3B0976A4}"/>
              </a:ext>
            </a:extLst>
          </p:cNvPr>
          <p:cNvCxnSpPr>
            <a:cxnSpLocks/>
          </p:cNvCxnSpPr>
          <p:nvPr/>
        </p:nvCxnSpPr>
        <p:spPr>
          <a:xfrm flipV="1">
            <a:off x="7688553" y="3956357"/>
            <a:ext cx="2115293" cy="357086"/>
          </a:xfrm>
          <a:prstGeom prst="straightConnector1">
            <a:avLst/>
          </a:prstGeom>
          <a:noFill/>
          <a:ln w="38100" cap="flat" cmpd="sng" algn="ctr">
            <a:solidFill>
              <a:schemeClr val="accent1"/>
            </a:solidFill>
            <a:prstDash val="solid"/>
            <a:miter lim="800000"/>
            <a:tailEnd type="triangle"/>
          </a:ln>
          <a:effectLst/>
        </p:spPr>
      </p:cxnSp>
      <p:cxnSp>
        <p:nvCxnSpPr>
          <p:cNvPr id="17" name="직선 화살표 연결선 16">
            <a:extLst>
              <a:ext uri="{FF2B5EF4-FFF2-40B4-BE49-F238E27FC236}">
                <a16:creationId xmlns:a16="http://schemas.microsoft.com/office/drawing/2014/main" id="{6EDD1954-74DB-0E37-773B-CE8D695C34F5}"/>
              </a:ext>
            </a:extLst>
          </p:cNvPr>
          <p:cNvCxnSpPr>
            <a:cxnSpLocks/>
            <a:endCxn id="8" idx="1"/>
          </p:cNvCxnSpPr>
          <p:nvPr/>
        </p:nvCxnSpPr>
        <p:spPr>
          <a:xfrm>
            <a:off x="9803846" y="3969682"/>
            <a:ext cx="709767" cy="1006932"/>
          </a:xfrm>
          <a:prstGeom prst="straightConnector1">
            <a:avLst/>
          </a:prstGeom>
          <a:noFill/>
          <a:ln w="38100" cap="flat" cmpd="sng" algn="ctr">
            <a:solidFill>
              <a:schemeClr val="accent1"/>
            </a:solidFill>
            <a:prstDash val="solid"/>
            <a:miter lim="800000"/>
            <a:tailEnd type="triangle"/>
          </a:ln>
          <a:effectLst/>
        </p:spPr>
      </p:cxnSp>
      <p:cxnSp>
        <p:nvCxnSpPr>
          <p:cNvPr id="18" name="직선 화살표 연결선 17">
            <a:extLst>
              <a:ext uri="{FF2B5EF4-FFF2-40B4-BE49-F238E27FC236}">
                <a16:creationId xmlns:a16="http://schemas.microsoft.com/office/drawing/2014/main" id="{72A9C1E1-497C-FB86-62A2-9A7596E50408}"/>
              </a:ext>
            </a:extLst>
          </p:cNvPr>
          <p:cNvCxnSpPr>
            <a:cxnSpLocks/>
            <a:stCxn id="8" idx="1"/>
          </p:cNvCxnSpPr>
          <p:nvPr/>
        </p:nvCxnSpPr>
        <p:spPr>
          <a:xfrm flipH="1">
            <a:off x="9164320" y="4976614"/>
            <a:ext cx="1349293" cy="562604"/>
          </a:xfrm>
          <a:prstGeom prst="straightConnector1">
            <a:avLst/>
          </a:prstGeom>
          <a:noFill/>
          <a:ln w="38100" cap="flat" cmpd="sng" algn="ctr">
            <a:solidFill>
              <a:schemeClr val="accent1"/>
            </a:solidFill>
            <a:prstDash val="solid"/>
            <a:miter lim="800000"/>
            <a:tailEnd type="triangle"/>
          </a:ln>
          <a:effectLst/>
        </p:spPr>
      </p:cxnSp>
      <p:cxnSp>
        <p:nvCxnSpPr>
          <p:cNvPr id="22" name="직선 화살표 연결선 21">
            <a:extLst>
              <a:ext uri="{FF2B5EF4-FFF2-40B4-BE49-F238E27FC236}">
                <a16:creationId xmlns:a16="http://schemas.microsoft.com/office/drawing/2014/main" id="{06AE154A-D869-D9AF-AEB8-86843A7B341C}"/>
              </a:ext>
            </a:extLst>
          </p:cNvPr>
          <p:cNvCxnSpPr>
            <a:cxnSpLocks/>
          </p:cNvCxnSpPr>
          <p:nvPr/>
        </p:nvCxnSpPr>
        <p:spPr>
          <a:xfrm flipH="1">
            <a:off x="8662733" y="5539218"/>
            <a:ext cx="488617" cy="354974"/>
          </a:xfrm>
          <a:prstGeom prst="straightConnector1">
            <a:avLst/>
          </a:prstGeom>
          <a:noFill/>
          <a:ln w="38100" cap="flat" cmpd="sng" algn="ctr">
            <a:solidFill>
              <a:schemeClr val="accent1"/>
            </a:solidFill>
            <a:prstDash val="solid"/>
            <a:miter lim="800000"/>
            <a:tailEnd type="triangle"/>
          </a:ln>
          <a:effectLst/>
        </p:spPr>
      </p:cxnSp>
      <p:cxnSp>
        <p:nvCxnSpPr>
          <p:cNvPr id="25" name="직선 화살표 연결선 24">
            <a:extLst>
              <a:ext uri="{FF2B5EF4-FFF2-40B4-BE49-F238E27FC236}">
                <a16:creationId xmlns:a16="http://schemas.microsoft.com/office/drawing/2014/main" id="{0C9CAE05-A173-285A-9CD3-4DC95FD799A8}"/>
              </a:ext>
            </a:extLst>
          </p:cNvPr>
          <p:cNvCxnSpPr>
            <a:cxnSpLocks/>
            <a:endCxn id="7" idx="3"/>
          </p:cNvCxnSpPr>
          <p:nvPr/>
        </p:nvCxnSpPr>
        <p:spPr>
          <a:xfrm flipH="1" flipV="1">
            <a:off x="7668887" y="5595087"/>
            <a:ext cx="1024690" cy="250204"/>
          </a:xfrm>
          <a:prstGeom prst="straightConnector1">
            <a:avLst/>
          </a:prstGeom>
          <a:noFill/>
          <a:ln w="38100" cap="flat" cmpd="sng" algn="ctr">
            <a:solidFill>
              <a:schemeClr val="accent1"/>
            </a:solidFill>
            <a:prstDash val="solid"/>
            <a:miter lim="800000"/>
            <a:tailEnd type="triangle"/>
          </a:ln>
          <a:effectLst/>
        </p:spPr>
      </p:cxnSp>
      <p:cxnSp>
        <p:nvCxnSpPr>
          <p:cNvPr id="26" name="직선 연결선 25">
            <a:extLst>
              <a:ext uri="{FF2B5EF4-FFF2-40B4-BE49-F238E27FC236}">
                <a16:creationId xmlns:a16="http://schemas.microsoft.com/office/drawing/2014/main" id="{2C15A51E-322F-A535-BCFF-32B2AD279A96}"/>
              </a:ext>
            </a:extLst>
          </p:cNvPr>
          <p:cNvCxnSpPr/>
          <p:nvPr/>
        </p:nvCxnSpPr>
        <p:spPr>
          <a:xfrm>
            <a:off x="8553930" y="3914866"/>
            <a:ext cx="198199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cxnSp>
        <p:nvCxnSpPr>
          <p:cNvPr id="28" name="직선 화살표 연결선 27">
            <a:extLst>
              <a:ext uri="{FF2B5EF4-FFF2-40B4-BE49-F238E27FC236}">
                <a16:creationId xmlns:a16="http://schemas.microsoft.com/office/drawing/2014/main" id="{1B09A1B1-ABBF-B553-4DA0-71A92A26B4A9}"/>
              </a:ext>
            </a:extLst>
          </p:cNvPr>
          <p:cNvCxnSpPr>
            <a:cxnSpLocks/>
            <a:endCxn id="68" idx="1"/>
          </p:cNvCxnSpPr>
          <p:nvPr/>
        </p:nvCxnSpPr>
        <p:spPr>
          <a:xfrm>
            <a:off x="9572348" y="1475251"/>
            <a:ext cx="941265" cy="1021716"/>
          </a:xfrm>
          <a:prstGeom prst="straightConnector1">
            <a:avLst/>
          </a:prstGeom>
          <a:noFill/>
          <a:ln w="38100" cap="flat" cmpd="sng" algn="ctr">
            <a:solidFill>
              <a:schemeClr val="accent1"/>
            </a:solidFill>
            <a:prstDash val="solid"/>
            <a:miter lim="800000"/>
            <a:tailEnd type="triangle"/>
          </a:ln>
          <a:effectLst/>
        </p:spPr>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4F957FB-BD7F-CF8D-CA3D-9DEF314B319E}"/>
                  </a:ext>
                </a:extLst>
              </p:cNvPr>
              <p:cNvSpPr txBox="1"/>
              <p:nvPr/>
            </p:nvSpPr>
            <p:spPr>
              <a:xfrm>
                <a:off x="1215206" y="1574442"/>
                <a:ext cx="1704972" cy="783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400" i="1" smtClean="0">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b="0" i="0" smtClean="0">
                              <a:latin typeface="Cambria Math" panose="02040503050406030204" pitchFamily="18" charset="0"/>
                            </a:rPr>
                            <m:t>d</m:t>
                          </m:r>
                        </m:sub>
                      </m:sSub>
                      <m:r>
                        <a:rPr lang="en-US" altLang="ko-KR" sz="2400" b="0" i="1" smtClean="0">
                          <a:latin typeface="Cambria Math" panose="02040503050406030204" pitchFamily="18" charset="0"/>
                        </a:rPr>
                        <m:t>=</m:t>
                      </m:r>
                      <m:f>
                        <m:fPr>
                          <m:ctrlPr>
                            <a:rPr lang="en-US" altLang="ko-KR" sz="2400" b="0" i="1" smtClean="0">
                              <a:latin typeface="Cambria Math" panose="02040503050406030204" pitchFamily="18" charset="0"/>
                            </a:rPr>
                          </m:ctrlPr>
                        </m:fPr>
                        <m:num>
                          <m:r>
                            <a:rPr lang="en-US" altLang="ko-KR" sz="2400" b="0" i="1" smtClean="0">
                              <a:latin typeface="Cambria Math" panose="02040503050406030204" pitchFamily="18" charset="0"/>
                            </a:rPr>
                            <m:t>2</m:t>
                          </m:r>
                          <m:r>
                            <a:rPr lang="en-US" altLang="ko-KR" sz="2400" b="0" i="1" smtClean="0">
                              <a:latin typeface="Cambria Math" panose="02040503050406030204" pitchFamily="18" charset="0"/>
                            </a:rPr>
                            <m:t>𝜋</m:t>
                          </m:r>
                        </m:num>
                        <m:den>
                          <m:r>
                            <a:rPr lang="en-US" altLang="ko-KR" sz="2400" b="0" i="1" smtClean="0">
                              <a:latin typeface="Cambria Math" panose="02040503050406030204" pitchFamily="18" charset="0"/>
                            </a:rPr>
                            <m:t>𝑇</m:t>
                          </m:r>
                        </m:den>
                      </m:f>
                    </m:oMath>
                  </m:oMathPara>
                </a14:m>
                <a:endParaRPr lang="ko-KR" altLang="en-US" sz="2400" dirty="0"/>
              </a:p>
            </p:txBody>
          </p:sp>
        </mc:Choice>
        <mc:Fallback xmlns="">
          <p:sp>
            <p:nvSpPr>
              <p:cNvPr id="32" name="TextBox 31">
                <a:extLst>
                  <a:ext uri="{FF2B5EF4-FFF2-40B4-BE49-F238E27FC236}">
                    <a16:creationId xmlns:a16="http://schemas.microsoft.com/office/drawing/2014/main" id="{44F957FB-BD7F-CF8D-CA3D-9DEF314B319E}"/>
                  </a:ext>
                </a:extLst>
              </p:cNvPr>
              <p:cNvSpPr txBox="1">
                <a:spLocks noRot="1" noChangeAspect="1" noMove="1" noResize="1" noEditPoints="1" noAdjustHandles="1" noChangeArrowheads="1" noChangeShapeType="1" noTextEdit="1"/>
              </p:cNvSpPr>
              <p:nvPr/>
            </p:nvSpPr>
            <p:spPr>
              <a:xfrm>
                <a:off x="1215206" y="1574442"/>
                <a:ext cx="1704972" cy="783804"/>
              </a:xfrm>
              <a:prstGeom prst="rect">
                <a:avLst/>
              </a:prstGeom>
              <a:blipFill>
                <a:blip r:embed="rId1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FEAD37E-0615-ED34-5978-F5757486438E}"/>
                  </a:ext>
                </a:extLst>
              </p:cNvPr>
              <p:cNvSpPr txBox="1"/>
              <p:nvPr/>
            </p:nvSpPr>
            <p:spPr>
              <a:xfrm>
                <a:off x="1215206" y="4177548"/>
                <a:ext cx="1704972" cy="783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400" i="1" smtClean="0">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b="0" i="0" smtClean="0">
                              <a:latin typeface="Cambria Math" panose="02040503050406030204" pitchFamily="18" charset="0"/>
                            </a:rPr>
                            <m:t>d</m:t>
                          </m:r>
                        </m:sub>
                      </m:sSub>
                      <m:r>
                        <a:rPr lang="en-US" altLang="ko-KR" sz="2400" b="0" i="1" smtClean="0">
                          <a:latin typeface="Cambria Math" panose="02040503050406030204" pitchFamily="18" charset="0"/>
                        </a:rPr>
                        <m:t>=</m:t>
                      </m:r>
                      <m:r>
                        <a:rPr lang="en-US" altLang="ko-KR" sz="2400" b="0" i="1" smtClean="0">
                          <a:latin typeface="Cambria Math" panose="02040503050406030204" pitchFamily="18" charset="0"/>
                        </a:rPr>
                        <m:t>𝑘</m:t>
                      </m:r>
                      <m:f>
                        <m:fPr>
                          <m:ctrlPr>
                            <a:rPr lang="en-US" altLang="ko-KR" sz="2400" b="0" i="1" smtClean="0">
                              <a:latin typeface="Cambria Math" panose="02040503050406030204" pitchFamily="18" charset="0"/>
                            </a:rPr>
                          </m:ctrlPr>
                        </m:fPr>
                        <m:num>
                          <m:r>
                            <a:rPr lang="en-US" altLang="ko-KR" sz="2400" b="0" i="1" smtClean="0">
                              <a:latin typeface="Cambria Math" panose="02040503050406030204" pitchFamily="18" charset="0"/>
                            </a:rPr>
                            <m:t>2</m:t>
                          </m:r>
                          <m:r>
                            <a:rPr lang="en-US" altLang="ko-KR" sz="2400" b="0" i="1" smtClean="0">
                              <a:latin typeface="Cambria Math" panose="02040503050406030204" pitchFamily="18" charset="0"/>
                            </a:rPr>
                            <m:t>𝜋</m:t>
                          </m:r>
                        </m:num>
                        <m:den>
                          <m:r>
                            <a:rPr lang="en-US" altLang="ko-KR" sz="2400" b="0" i="1" smtClean="0">
                              <a:latin typeface="Cambria Math" panose="02040503050406030204" pitchFamily="18" charset="0"/>
                            </a:rPr>
                            <m:t>𝑇</m:t>
                          </m:r>
                        </m:den>
                      </m:f>
                    </m:oMath>
                  </m:oMathPara>
                </a14:m>
                <a:endParaRPr lang="ko-KR" altLang="en-US" sz="2400" dirty="0"/>
              </a:p>
            </p:txBody>
          </p:sp>
        </mc:Choice>
        <mc:Fallback xmlns="">
          <p:sp>
            <p:nvSpPr>
              <p:cNvPr id="33" name="TextBox 32">
                <a:extLst>
                  <a:ext uri="{FF2B5EF4-FFF2-40B4-BE49-F238E27FC236}">
                    <a16:creationId xmlns:a16="http://schemas.microsoft.com/office/drawing/2014/main" id="{6FEAD37E-0615-ED34-5978-F5757486438E}"/>
                  </a:ext>
                </a:extLst>
              </p:cNvPr>
              <p:cNvSpPr txBox="1">
                <a:spLocks noRot="1" noChangeAspect="1" noMove="1" noResize="1" noEditPoints="1" noAdjustHandles="1" noChangeArrowheads="1" noChangeShapeType="1" noTextEdit="1"/>
              </p:cNvSpPr>
              <p:nvPr/>
            </p:nvSpPr>
            <p:spPr>
              <a:xfrm>
                <a:off x="1215206" y="4177548"/>
                <a:ext cx="1704972" cy="783804"/>
              </a:xfrm>
              <a:prstGeom prst="rect">
                <a:avLst/>
              </a:prstGeom>
              <a:blipFill>
                <a:blip r:embed="rId2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BDE63C2-5498-24C8-12DD-BC14C74F8580}"/>
                  </a:ext>
                </a:extLst>
              </p:cNvPr>
              <p:cNvSpPr txBox="1"/>
              <p:nvPr/>
            </p:nvSpPr>
            <p:spPr>
              <a:xfrm>
                <a:off x="8105325" y="1988241"/>
                <a:ext cx="198812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i="1" smtClean="0">
                          <a:latin typeface="Cambria Math" panose="02040503050406030204" pitchFamily="18" charset="0"/>
                        </a:rPr>
                        <m:t>𝜃</m:t>
                      </m:r>
                      <m:r>
                        <a:rPr lang="en-US" altLang="ko-KR" sz="2400" b="0" i="1" smtClean="0">
                          <a:latin typeface="Cambria Math" panose="02040503050406030204" pitchFamily="18" charset="0"/>
                        </a:rPr>
                        <m:t>=0.94</m:t>
                      </m:r>
                      <m:r>
                        <a:rPr lang="en-US" altLang="ko-KR" sz="2400" b="0" i="1" smtClean="0">
                          <a:latin typeface="Cambria Math" panose="02040503050406030204" pitchFamily="18" charset="0"/>
                        </a:rPr>
                        <m:t>𝜋</m:t>
                      </m:r>
                    </m:oMath>
                  </m:oMathPara>
                </a14:m>
                <a:endParaRPr lang="ko-KR" altLang="en-US" sz="2400" dirty="0"/>
              </a:p>
            </p:txBody>
          </p:sp>
        </mc:Choice>
        <mc:Fallback xmlns="">
          <p:sp>
            <p:nvSpPr>
              <p:cNvPr id="35" name="TextBox 34">
                <a:extLst>
                  <a:ext uri="{FF2B5EF4-FFF2-40B4-BE49-F238E27FC236}">
                    <a16:creationId xmlns:a16="http://schemas.microsoft.com/office/drawing/2014/main" id="{1BDE63C2-5498-24C8-12DD-BC14C74F8580}"/>
                  </a:ext>
                </a:extLst>
              </p:cNvPr>
              <p:cNvSpPr txBox="1">
                <a:spLocks noRot="1" noChangeAspect="1" noMove="1" noResize="1" noEditPoints="1" noAdjustHandles="1" noChangeArrowheads="1" noChangeShapeType="1" noTextEdit="1"/>
              </p:cNvSpPr>
              <p:nvPr/>
            </p:nvSpPr>
            <p:spPr>
              <a:xfrm>
                <a:off x="8105325" y="1988241"/>
                <a:ext cx="1988126" cy="461665"/>
              </a:xfrm>
              <a:prstGeom prst="rect">
                <a:avLst/>
              </a:prstGeom>
              <a:blipFill>
                <a:blip r:embed="rId2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014D8FF7-2881-859E-FF3D-D94FD9F44927}"/>
                  </a:ext>
                </a:extLst>
              </p:cNvPr>
              <p:cNvSpPr txBox="1"/>
              <p:nvPr/>
            </p:nvSpPr>
            <p:spPr>
              <a:xfrm>
                <a:off x="8105325" y="4474798"/>
                <a:ext cx="198812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i="1" smtClean="0">
                          <a:latin typeface="Cambria Math" panose="02040503050406030204" pitchFamily="18" charset="0"/>
                        </a:rPr>
                        <m:t>𝜃</m:t>
                      </m:r>
                      <m:r>
                        <a:rPr lang="en-US" altLang="ko-KR" sz="2400" b="0" i="1" smtClean="0">
                          <a:latin typeface="Cambria Math" panose="02040503050406030204" pitchFamily="18" charset="0"/>
                        </a:rPr>
                        <m:t>=1.71</m:t>
                      </m:r>
                      <m:r>
                        <a:rPr lang="en-US" altLang="ko-KR" sz="2400" b="0" i="1" smtClean="0">
                          <a:latin typeface="Cambria Math" panose="02040503050406030204" pitchFamily="18" charset="0"/>
                        </a:rPr>
                        <m:t>𝜋</m:t>
                      </m:r>
                    </m:oMath>
                  </m:oMathPara>
                </a14:m>
                <a:endParaRPr lang="ko-KR" altLang="en-US" sz="2400" dirty="0"/>
              </a:p>
            </p:txBody>
          </p:sp>
        </mc:Choice>
        <mc:Fallback xmlns="">
          <p:sp>
            <p:nvSpPr>
              <p:cNvPr id="36" name="TextBox 35">
                <a:extLst>
                  <a:ext uri="{FF2B5EF4-FFF2-40B4-BE49-F238E27FC236}">
                    <a16:creationId xmlns:a16="http://schemas.microsoft.com/office/drawing/2014/main" id="{014D8FF7-2881-859E-FF3D-D94FD9F44927}"/>
                  </a:ext>
                </a:extLst>
              </p:cNvPr>
              <p:cNvSpPr txBox="1">
                <a:spLocks noRot="1" noChangeAspect="1" noMove="1" noResize="1" noEditPoints="1" noAdjustHandles="1" noChangeArrowheads="1" noChangeShapeType="1" noTextEdit="1"/>
              </p:cNvSpPr>
              <p:nvPr/>
            </p:nvSpPr>
            <p:spPr>
              <a:xfrm>
                <a:off x="8105325" y="4474798"/>
                <a:ext cx="1988126" cy="461665"/>
              </a:xfrm>
              <a:prstGeom prst="rect">
                <a:avLst/>
              </a:prstGeom>
              <a:blipFill>
                <a:blip r:embed="rId22"/>
                <a:stretch>
                  <a:fillRect/>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22044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10" presetClass="entr" presetSubtype="0"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97"/>
                                        </p:tgtEl>
                                        <p:attrNameLst>
                                          <p:attrName>style.visibility</p:attrName>
                                        </p:attrNameLst>
                                      </p:cBhvr>
                                      <p:to>
                                        <p:strVal val="visible"/>
                                      </p:to>
                                    </p:set>
                                    <p:animEffect transition="in" filter="fade">
                                      <p:cBhvr>
                                        <p:cTn id="61" dur="500"/>
                                        <p:tgtEl>
                                          <p:spTgt spid="97"/>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10" presetClass="entr" presetSubtype="0" fill="hold"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fade">
                                      <p:cBhvr>
                                        <p:cTn id="74" dur="500"/>
                                        <p:tgtEl>
                                          <p:spTgt spid="62"/>
                                        </p:tgtEl>
                                      </p:cBhvr>
                                    </p:animEffect>
                                  </p:childTnLst>
                                </p:cTn>
                              </p:par>
                              <p:par>
                                <p:cTn id="75" presetID="10" presetClass="entr" presetSubtype="0" fill="hold"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10" presetClass="entr" presetSubtype="0" fill="hold" nodeType="with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fade">
                                      <p:cBhvr>
                                        <p:cTn id="80" dur="500"/>
                                        <p:tgtEl>
                                          <p:spTgt spid="68"/>
                                        </p:tgtEl>
                                      </p:cBhvr>
                                    </p:animEffect>
                                  </p:childTnLst>
                                </p:cTn>
                              </p:par>
                              <p:par>
                                <p:cTn id="81" presetID="10" presetClass="entr" presetSubtype="0" fill="hold"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par>
                                <p:cTn id="84" presetID="10" presetClass="entr" presetSubtype="0" fill="hold"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500"/>
                                        <p:tgtEl>
                                          <p:spTgt spid="70"/>
                                        </p:tgtEl>
                                      </p:cBhvr>
                                    </p:animEffect>
                                  </p:childTnLst>
                                </p:cTn>
                              </p:par>
                              <p:par>
                                <p:cTn id="87" presetID="10" presetClass="entr" presetSubtype="0" fill="hold"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500"/>
                                        <p:tgtEl>
                                          <p:spTgt spid="77"/>
                                        </p:tgtEl>
                                      </p:cBhvr>
                                    </p:animEffect>
                                  </p:childTnLst>
                                </p:cTn>
                              </p:par>
                              <p:par>
                                <p:cTn id="90" presetID="10" presetClass="entr" presetSubtype="0"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500"/>
                                        <p:tgtEl>
                                          <p:spTgt spid="3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fade">
                                      <p:cBhvr>
                                        <p:cTn id="100" dur="500"/>
                                        <p:tgtEl>
                                          <p:spTgt spid="2"/>
                                        </p:tgtEl>
                                      </p:cBhvr>
                                    </p:animEffect>
                                  </p:childTnLst>
                                </p:cTn>
                              </p:par>
                              <p:par>
                                <p:cTn id="101" presetID="10" presetClass="entr" presetSubtype="0" fill="hold" nodeType="withEffect">
                                  <p:stCondLst>
                                    <p:cond delay="0"/>
                                  </p:stCondLst>
                                  <p:childTnLst>
                                    <p:set>
                                      <p:cBhvr>
                                        <p:cTn id="102" dur="1" fill="hold">
                                          <p:stCondLst>
                                            <p:cond delay="0"/>
                                          </p:stCondLst>
                                        </p:cTn>
                                        <p:tgtEl>
                                          <p:spTgt spid="6"/>
                                        </p:tgtEl>
                                        <p:attrNameLst>
                                          <p:attrName>style.visibility</p:attrName>
                                        </p:attrNameLst>
                                      </p:cBhvr>
                                      <p:to>
                                        <p:strVal val="visible"/>
                                      </p:to>
                                    </p:set>
                                    <p:animEffect transition="in" filter="fade">
                                      <p:cBhvr>
                                        <p:cTn id="103" dur="500"/>
                                        <p:tgtEl>
                                          <p:spTgt spid="6"/>
                                        </p:tgtEl>
                                      </p:cBhvr>
                                    </p:animEffect>
                                  </p:childTnLst>
                                </p:cTn>
                              </p:par>
                              <p:par>
                                <p:cTn id="104" presetID="10" presetClass="entr" presetSubtype="0" fill="hold" nodeType="withEffect">
                                  <p:stCondLst>
                                    <p:cond delay="0"/>
                                  </p:stCondLst>
                                  <p:childTnLst>
                                    <p:set>
                                      <p:cBhvr>
                                        <p:cTn id="105" dur="1" fill="hold">
                                          <p:stCondLst>
                                            <p:cond delay="0"/>
                                          </p:stCondLst>
                                        </p:cTn>
                                        <p:tgtEl>
                                          <p:spTgt spid="8"/>
                                        </p:tgtEl>
                                        <p:attrNameLst>
                                          <p:attrName>style.visibility</p:attrName>
                                        </p:attrNameLst>
                                      </p:cBhvr>
                                      <p:to>
                                        <p:strVal val="visible"/>
                                      </p:to>
                                    </p:set>
                                    <p:animEffect transition="in" filter="fade">
                                      <p:cBhvr>
                                        <p:cTn id="106" dur="500"/>
                                        <p:tgtEl>
                                          <p:spTgt spid="8"/>
                                        </p:tgtEl>
                                      </p:cBhvr>
                                    </p:animEffect>
                                  </p:childTnLst>
                                </p:cTn>
                              </p:par>
                              <p:par>
                                <p:cTn id="107" presetID="10" presetClass="entr" presetSubtype="0" fill="hold" nodeType="withEffect">
                                  <p:stCondLst>
                                    <p:cond delay="0"/>
                                  </p:stCondLst>
                                  <p:childTnLst>
                                    <p:set>
                                      <p:cBhvr>
                                        <p:cTn id="108" dur="1" fill="hold">
                                          <p:stCondLst>
                                            <p:cond delay="0"/>
                                          </p:stCondLst>
                                        </p:cTn>
                                        <p:tgtEl>
                                          <p:spTgt spid="15"/>
                                        </p:tgtEl>
                                        <p:attrNameLst>
                                          <p:attrName>style.visibility</p:attrName>
                                        </p:attrNameLst>
                                      </p:cBhvr>
                                      <p:to>
                                        <p:strVal val="visible"/>
                                      </p:to>
                                    </p:set>
                                    <p:animEffect transition="in" filter="fade">
                                      <p:cBhvr>
                                        <p:cTn id="109" dur="500"/>
                                        <p:tgtEl>
                                          <p:spTgt spid="15"/>
                                        </p:tgtEl>
                                      </p:cBhvr>
                                    </p:animEffect>
                                  </p:childTnLst>
                                </p:cTn>
                              </p:par>
                              <p:par>
                                <p:cTn id="110" presetID="10" presetClass="entr" presetSubtype="0" fill="hold" nodeType="with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500"/>
                                        <p:tgtEl>
                                          <p:spTgt spid="17"/>
                                        </p:tgtEl>
                                      </p:cBhvr>
                                    </p:animEffect>
                                  </p:childTnLst>
                                </p:cTn>
                              </p:par>
                              <p:par>
                                <p:cTn id="113" presetID="10" presetClass="entr" presetSubtype="0" fill="hold" nodeType="with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par>
                                <p:cTn id="116" presetID="10" presetClass="entr" presetSubtype="0" fill="hold" nodeType="with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fade">
                                      <p:cBhvr>
                                        <p:cTn id="118" dur="500"/>
                                        <p:tgtEl>
                                          <p:spTgt spid="22"/>
                                        </p:tgtEl>
                                      </p:cBhvr>
                                    </p:animEffect>
                                  </p:childTnLst>
                                </p:cTn>
                              </p:par>
                              <p:par>
                                <p:cTn id="119" presetID="10" presetClass="entr" presetSubtype="0" fill="hold" nodeType="with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500"/>
                                        <p:tgtEl>
                                          <p:spTgt spid="25"/>
                                        </p:tgtEl>
                                      </p:cBhvr>
                                    </p:animEffect>
                                  </p:childTnLst>
                                </p:cTn>
                              </p:par>
                              <p:par>
                                <p:cTn id="122" presetID="10" presetClass="entr" presetSubtype="0" fill="hold" nodeType="withEffect">
                                  <p:stCondLst>
                                    <p:cond delay="0"/>
                                  </p:stCondLst>
                                  <p:childTnLst>
                                    <p:set>
                                      <p:cBhvr>
                                        <p:cTn id="123" dur="1" fill="hold">
                                          <p:stCondLst>
                                            <p:cond delay="0"/>
                                          </p:stCondLst>
                                        </p:cTn>
                                        <p:tgtEl>
                                          <p:spTgt spid="26"/>
                                        </p:tgtEl>
                                        <p:attrNameLst>
                                          <p:attrName>style.visibility</p:attrName>
                                        </p:attrNameLst>
                                      </p:cBhvr>
                                      <p:to>
                                        <p:strVal val="visible"/>
                                      </p:to>
                                    </p:set>
                                    <p:animEffect transition="in" filter="fade">
                                      <p:cBhvr>
                                        <p:cTn id="124" dur="500"/>
                                        <p:tgtEl>
                                          <p:spTgt spid="2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6"/>
                                        </p:tgtEl>
                                        <p:attrNameLst>
                                          <p:attrName>style.visibility</p:attrName>
                                        </p:attrNameLst>
                                      </p:cBhvr>
                                      <p:to>
                                        <p:strVal val="visible"/>
                                      </p:to>
                                    </p:set>
                                    <p:animEffect transition="in" filter="fade">
                                      <p:cBhvr>
                                        <p:cTn id="127" dur="500"/>
                                        <p:tgtEl>
                                          <p:spTgt spid="36"/>
                                        </p:tgtEl>
                                      </p:cBhvr>
                                    </p:animEffect>
                                  </p:childTnLst>
                                </p:cTn>
                              </p:par>
                              <p:par>
                                <p:cTn id="128" presetID="10" presetClass="entr" presetSubtype="0" fill="hold" nodeType="withEffect">
                                  <p:stCondLst>
                                    <p:cond delay="0"/>
                                  </p:stCondLst>
                                  <p:childTnLst>
                                    <p:set>
                                      <p:cBhvr>
                                        <p:cTn id="129" dur="1" fill="hold">
                                          <p:stCondLst>
                                            <p:cond delay="0"/>
                                          </p:stCondLst>
                                        </p:cTn>
                                        <p:tgtEl>
                                          <p:spTgt spid="7"/>
                                        </p:tgtEl>
                                        <p:attrNameLst>
                                          <p:attrName>style.visibility</p:attrName>
                                        </p:attrNameLst>
                                      </p:cBhvr>
                                      <p:to>
                                        <p:strVal val="visible"/>
                                      </p:to>
                                    </p:set>
                                    <p:animEffect transition="in" filter="fade">
                                      <p:cBhvr>
                                        <p:cTn id="130" dur="500"/>
                                        <p:tgtEl>
                                          <p:spTgt spid="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98"/>
                                        </p:tgtEl>
                                        <p:attrNameLst>
                                          <p:attrName>style.visibility</p:attrName>
                                        </p:attrNameLst>
                                      </p:cBhvr>
                                      <p:to>
                                        <p:strVal val="visible"/>
                                      </p:to>
                                    </p:set>
                                    <p:animEffect transition="in" filter="fade">
                                      <p:cBhvr>
                                        <p:cTn id="13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Graphic spid="71" grpId="0">
        <p:bldAsOne/>
      </p:bldGraphic>
      <p:bldP spid="3" grpId="0"/>
      <p:bldGraphic spid="5" grpId="0">
        <p:bldAsOne/>
      </p:bldGraphic>
      <p:bldP spid="11" grpId="0"/>
      <p:bldP spid="21" grpId="0"/>
      <p:bldP spid="97" grpId="0"/>
      <p:bldP spid="98" grpId="0"/>
      <p:bldP spid="23" grpId="0"/>
      <p:bldP spid="24" grpId="0"/>
      <p:bldP spid="32" grpId="0"/>
      <p:bldP spid="33" grpId="0"/>
      <p:bldP spid="35" grpId="0"/>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66C8FF3-4797-188C-4EB7-E117A96DD173}"/>
              </a:ext>
            </a:extLst>
          </p:cNvPr>
          <p:cNvSpPr>
            <a:spLocks noGrp="1"/>
          </p:cNvSpPr>
          <p:nvPr>
            <p:ph type="title"/>
          </p:nvPr>
        </p:nvSpPr>
        <p:spPr/>
        <p:txBody>
          <a:bodyPr/>
          <a:lstStyle/>
          <a:p>
            <a:r>
              <a:rPr lang="en-US" altLang="ko-KR" dirty="0"/>
              <a:t>Aligning Path over Time</a:t>
            </a:r>
            <a:endParaRPr lang="ko-KR" altLang="en-US" dirty="0"/>
          </a:p>
        </p:txBody>
      </p:sp>
      <p:sp>
        <p:nvSpPr>
          <p:cNvPr id="4" name="슬라이드 번호 개체 틀 3">
            <a:extLst>
              <a:ext uri="{FF2B5EF4-FFF2-40B4-BE49-F238E27FC236}">
                <a16:creationId xmlns:a16="http://schemas.microsoft.com/office/drawing/2014/main" id="{071CE017-714E-905B-AF97-CD228742521A}"/>
              </a:ext>
            </a:extLst>
          </p:cNvPr>
          <p:cNvSpPr>
            <a:spLocks noGrp="1"/>
          </p:cNvSpPr>
          <p:nvPr>
            <p:ph type="sldNum" sz="quarter" idx="12"/>
          </p:nvPr>
        </p:nvSpPr>
        <p:spPr/>
        <p:txBody>
          <a:bodyPr/>
          <a:lstStyle/>
          <a:p>
            <a:fld id="{8DF240CA-39A6-8942-A819-E48F9D8A9D50}" type="slidenum">
              <a:rPr lang="en-KR" smtClean="0"/>
              <a:pPr/>
              <a:t>28</a:t>
            </a:fld>
            <a:endParaRPr lang="en-K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3C508EE-DA12-E0AE-9601-12C980CD674A}"/>
                  </a:ext>
                </a:extLst>
              </p:cNvPr>
              <p:cNvSpPr txBox="1"/>
              <p:nvPr/>
            </p:nvSpPr>
            <p:spPr>
              <a:xfrm>
                <a:off x="3206855" y="1744298"/>
                <a:ext cx="5497483" cy="5948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800" i="1" smtClean="0">
                              <a:solidFill>
                                <a:schemeClr val="accent1"/>
                              </a:solidFill>
                              <a:latin typeface="Cambria Math" panose="02040503050406030204" pitchFamily="18" charset="0"/>
                            </a:rPr>
                          </m:ctrlPr>
                        </m:funcPr>
                        <m:fName>
                          <m:r>
                            <m:rPr>
                              <m:sty m:val="p"/>
                            </m:rPr>
                            <a:rPr lang="en-US" altLang="ko-KR" sz="2800" b="0" i="0" smtClean="0">
                              <a:solidFill>
                                <a:schemeClr val="accent1"/>
                              </a:solidFill>
                              <a:latin typeface="Cambria Math" panose="02040503050406030204" pitchFamily="18" charset="0"/>
                            </a:rPr>
                            <m:t>cos</m:t>
                          </m:r>
                        </m:fName>
                        <m:e>
                          <m:d>
                            <m:dPr>
                              <m:ctrlPr>
                                <a:rPr lang="en-US" altLang="ko-KR" sz="2800" i="1">
                                  <a:solidFill>
                                    <a:schemeClr val="accent1"/>
                                  </a:solidFill>
                                  <a:latin typeface="Cambria Math" panose="02040503050406030204" pitchFamily="18" charset="0"/>
                                </a:rPr>
                              </m:ctrlPr>
                            </m:dPr>
                            <m:e>
                              <m:sSub>
                                <m:sSubPr>
                                  <m:ctrlPr>
                                    <a:rPr lang="en-US" altLang="ko-KR" sz="2800" i="1" smtClean="0">
                                      <a:solidFill>
                                        <a:schemeClr val="accent1"/>
                                      </a:solidFill>
                                      <a:latin typeface="Cambria Math" panose="02040503050406030204" pitchFamily="18" charset="0"/>
                                    </a:rPr>
                                  </m:ctrlPr>
                                </m:sSubPr>
                                <m:e>
                                  <m:r>
                                    <a:rPr lang="en-US" altLang="ko-KR" sz="2800" b="0" i="1" smtClean="0">
                                      <a:solidFill>
                                        <a:schemeClr val="accent1"/>
                                      </a:solidFill>
                                      <a:latin typeface="Cambria Math" panose="02040503050406030204" pitchFamily="18" charset="0"/>
                                    </a:rPr>
                                    <m:t>𝜔</m:t>
                                  </m:r>
                                </m:e>
                                <m:sub>
                                  <m:r>
                                    <m:rPr>
                                      <m:sty m:val="p"/>
                                    </m:rPr>
                                    <a:rPr lang="en-US" altLang="ko-KR" sz="2800" b="0" i="0" smtClean="0">
                                      <a:solidFill>
                                        <a:schemeClr val="accent1"/>
                                      </a:solidFill>
                                      <a:latin typeface="Cambria Math" panose="02040503050406030204" pitchFamily="18" charset="0"/>
                                    </a:rPr>
                                    <m:t>d</m:t>
                                  </m:r>
                                </m:sub>
                              </m:sSub>
                              <m:r>
                                <a:rPr lang="en-US" altLang="ko-KR" sz="2800" b="0" i="1" smtClean="0">
                                  <a:solidFill>
                                    <a:schemeClr val="accent1"/>
                                  </a:solidFill>
                                  <a:latin typeface="Cambria Math" panose="02040503050406030204" pitchFamily="18" charset="0"/>
                                </a:rPr>
                                <m:t>𝑡</m:t>
                              </m:r>
                              <m:r>
                                <a:rPr lang="en-US" altLang="ko-KR" sz="2800" b="0" i="1" smtClean="0">
                                  <a:solidFill>
                                    <a:schemeClr val="accent1"/>
                                  </a:solidFill>
                                  <a:latin typeface="Cambria Math" panose="02040503050406030204" pitchFamily="18" charset="0"/>
                                </a:rPr>
                                <m:t>+</m:t>
                              </m:r>
                              <m:r>
                                <a:rPr lang="en-US" altLang="ko-KR" sz="2800" b="0" i="1" smtClean="0">
                                  <a:solidFill>
                                    <a:schemeClr val="accent1"/>
                                  </a:solidFill>
                                  <a:latin typeface="Cambria Math" panose="02040503050406030204" pitchFamily="18" charset="0"/>
                                </a:rPr>
                                <m:t>𝜓</m:t>
                              </m:r>
                              <m:r>
                                <a:rPr lang="en-US" altLang="ko-KR" sz="2800" b="0" i="1" smtClean="0">
                                  <a:solidFill>
                                    <a:schemeClr val="accent1"/>
                                  </a:solidFill>
                                  <a:latin typeface="Cambria Math" panose="02040503050406030204" pitchFamily="18" charset="0"/>
                                </a:rPr>
                                <m:t>−</m:t>
                              </m:r>
                              <m:sSub>
                                <m:sSubPr>
                                  <m:ctrlPr>
                                    <a:rPr lang="en-US" altLang="ko-KR" sz="2800" i="1" smtClean="0">
                                      <a:solidFill>
                                        <a:schemeClr val="accent1"/>
                                      </a:solidFill>
                                      <a:latin typeface="Cambria Math" panose="02040503050406030204" pitchFamily="18" charset="0"/>
                                    </a:rPr>
                                  </m:ctrlPr>
                                </m:sSubPr>
                                <m:e>
                                  <m:r>
                                    <a:rPr lang="en-US" altLang="ko-KR" sz="2800" b="0" i="1" smtClean="0">
                                      <a:solidFill>
                                        <a:schemeClr val="accent1"/>
                                      </a:solidFill>
                                      <a:latin typeface="Cambria Math" panose="02040503050406030204" pitchFamily="18" charset="0"/>
                                    </a:rPr>
                                    <m:t>𝜔</m:t>
                                  </m:r>
                                </m:e>
                                <m:sub>
                                  <m:r>
                                    <a:rPr lang="en-US" altLang="ko-KR" sz="2800" b="0" i="1" smtClean="0">
                                      <a:solidFill>
                                        <a:schemeClr val="accent1"/>
                                      </a:solidFill>
                                      <a:latin typeface="Cambria Math" panose="02040503050406030204" pitchFamily="18" charset="0"/>
                                    </a:rPr>
                                    <m:t>𝑔</m:t>
                                  </m:r>
                                </m:sub>
                              </m:sSub>
                              <m:d>
                                <m:dPr>
                                  <m:begChr m:val="‖"/>
                                  <m:endChr m:val="‖"/>
                                  <m:ctrlPr>
                                    <a:rPr lang="en-US" altLang="ko-KR" sz="2800" i="1">
                                      <a:solidFill>
                                        <a:schemeClr val="accent1"/>
                                      </a:solidFill>
                                      <a:latin typeface="Cambria Math" panose="02040503050406030204" pitchFamily="18" charset="0"/>
                                    </a:rPr>
                                  </m:ctrlPr>
                                </m:dPr>
                                <m:e>
                                  <m:sSub>
                                    <m:sSubPr>
                                      <m:ctrlPr>
                                        <a:rPr lang="en-US" altLang="ko-KR" sz="2800" i="1">
                                          <a:solidFill>
                                            <a:schemeClr val="accent1"/>
                                          </a:solidFill>
                                          <a:latin typeface="Cambria Math" panose="02040503050406030204" pitchFamily="18" charset="0"/>
                                        </a:rPr>
                                      </m:ctrlPr>
                                    </m:sSubPr>
                                    <m:e>
                                      <m:acc>
                                        <m:accPr>
                                          <m:chr m:val="̅"/>
                                          <m:ctrlPr>
                                            <a:rPr lang="en-US" altLang="ko-KR" sz="2800" i="1">
                                              <a:solidFill>
                                                <a:schemeClr val="accent1"/>
                                              </a:solidFill>
                                              <a:latin typeface="Cambria Math" panose="02040503050406030204" pitchFamily="18" charset="0"/>
                                            </a:rPr>
                                          </m:ctrlPr>
                                        </m:accPr>
                                        <m:e>
                                          <m:r>
                                            <a:rPr lang="en-US" altLang="ko-KR" sz="2800" b="1" i="0">
                                              <a:solidFill>
                                                <a:schemeClr val="accent1"/>
                                              </a:solidFill>
                                              <a:latin typeface="Cambria Math" panose="02040503050406030204" pitchFamily="18" charset="0"/>
                                            </a:rPr>
                                            <m:t>𝐱</m:t>
                                          </m:r>
                                        </m:e>
                                      </m:acc>
                                    </m:e>
                                    <m:sub>
                                      <m:r>
                                        <a:rPr lang="en-US" altLang="ko-KR" sz="2800" b="0" i="1">
                                          <a:solidFill>
                                            <a:schemeClr val="accent1"/>
                                          </a:solidFill>
                                          <a:latin typeface="Cambria Math" panose="02040503050406030204" pitchFamily="18" charset="0"/>
                                        </a:rPr>
                                        <m:t>𝑡</m:t>
                                      </m:r>
                                    </m:sub>
                                  </m:sSub>
                                </m:e>
                              </m:d>
                            </m:e>
                          </m:d>
                        </m:e>
                      </m:func>
                    </m:oMath>
                  </m:oMathPara>
                </a14:m>
                <a:endParaRPr lang="ko-KR" altLang="en-US" sz="2800" dirty="0">
                  <a:solidFill>
                    <a:schemeClr val="tx1"/>
                  </a:solidFill>
                </a:endParaRPr>
              </a:p>
            </p:txBody>
          </p:sp>
        </mc:Choice>
        <mc:Fallback xmlns="">
          <p:sp>
            <p:nvSpPr>
              <p:cNvPr id="5" name="TextBox 4">
                <a:extLst>
                  <a:ext uri="{FF2B5EF4-FFF2-40B4-BE49-F238E27FC236}">
                    <a16:creationId xmlns:a16="http://schemas.microsoft.com/office/drawing/2014/main" id="{A3C508EE-DA12-E0AE-9601-12C980CD674A}"/>
                  </a:ext>
                </a:extLst>
              </p:cNvPr>
              <p:cNvSpPr txBox="1">
                <a:spLocks noRot="1" noChangeAspect="1" noMove="1" noResize="1" noEditPoints="1" noAdjustHandles="1" noChangeArrowheads="1" noChangeShapeType="1" noTextEdit="1"/>
              </p:cNvSpPr>
              <p:nvPr/>
            </p:nvSpPr>
            <p:spPr>
              <a:xfrm>
                <a:off x="3206855" y="1744298"/>
                <a:ext cx="5497483" cy="594843"/>
              </a:xfrm>
              <a:prstGeom prst="rect">
                <a:avLst/>
              </a:prstGeom>
              <a:blipFill>
                <a:blip r:embed="rId6"/>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9C78E8-D4D7-ACE9-42B1-D6271611C86B}"/>
                  </a:ext>
                </a:extLst>
              </p:cNvPr>
              <p:cNvSpPr txBox="1"/>
              <p:nvPr/>
            </p:nvSpPr>
            <p:spPr>
              <a:xfrm>
                <a:off x="2348986" y="1455802"/>
                <a:ext cx="792480" cy="119988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trlPr>
                            <a:rPr lang="en-US" altLang="ko-KR" sz="3200" b="0" i="1" smtClean="0">
                              <a:solidFill>
                                <a:schemeClr val="tx1"/>
                              </a:solidFill>
                              <a:latin typeface="Cambria Math" panose="02040503050406030204" pitchFamily="18" charset="0"/>
                            </a:rPr>
                          </m:ctrlPr>
                        </m:naryPr>
                        <m:sub>
                          <m:r>
                            <m:rPr>
                              <m:brk m:alnAt="23"/>
                            </m:rPr>
                            <a:rPr lang="en-US" altLang="ko-KR" sz="3200" b="0" i="1" smtClean="0">
                              <a:solidFill>
                                <a:schemeClr val="tx1"/>
                              </a:solidFill>
                              <a:latin typeface="Cambria Math" panose="02040503050406030204" pitchFamily="18" charset="0"/>
                            </a:rPr>
                            <m:t>0</m:t>
                          </m:r>
                        </m:sub>
                        <m:sup>
                          <m:r>
                            <a:rPr lang="en-US" altLang="ko-KR" sz="3200" b="0" i="1" smtClean="0">
                              <a:solidFill>
                                <a:schemeClr val="tx1"/>
                              </a:solidFill>
                              <a:latin typeface="Cambria Math" panose="02040503050406030204" pitchFamily="18" charset="0"/>
                            </a:rPr>
                            <m:t>𝑇</m:t>
                          </m:r>
                        </m:sup>
                        <m:e>
                          <m:r>
                            <a:rPr lang="en-US" altLang="ko-KR" sz="3200" b="0" i="1" smtClean="0">
                              <a:solidFill>
                                <a:schemeClr val="tx1"/>
                              </a:solidFill>
                              <a:latin typeface="Cambria Math" panose="02040503050406030204" pitchFamily="18" charset="0"/>
                            </a:rPr>
                            <m:t> </m:t>
                          </m:r>
                        </m:e>
                      </m:nary>
                    </m:oMath>
                  </m:oMathPara>
                </a14:m>
                <a:endParaRPr lang="ko-KR" altLang="en-US" sz="3200" dirty="0">
                  <a:solidFill>
                    <a:schemeClr val="tx1"/>
                  </a:solidFill>
                </a:endParaRPr>
              </a:p>
            </p:txBody>
          </p:sp>
        </mc:Choice>
        <mc:Fallback xmlns="">
          <p:sp>
            <p:nvSpPr>
              <p:cNvPr id="6" name="TextBox 5">
                <a:extLst>
                  <a:ext uri="{FF2B5EF4-FFF2-40B4-BE49-F238E27FC236}">
                    <a16:creationId xmlns:a16="http://schemas.microsoft.com/office/drawing/2014/main" id="{999C78E8-D4D7-ACE9-42B1-D6271611C86B}"/>
                  </a:ext>
                </a:extLst>
              </p:cNvPr>
              <p:cNvSpPr txBox="1">
                <a:spLocks noRot="1" noChangeAspect="1" noMove="1" noResize="1" noEditPoints="1" noAdjustHandles="1" noChangeArrowheads="1" noChangeShapeType="1" noTextEdit="1"/>
              </p:cNvSpPr>
              <p:nvPr/>
            </p:nvSpPr>
            <p:spPr>
              <a:xfrm>
                <a:off x="2348986" y="1455802"/>
                <a:ext cx="792480" cy="1199880"/>
              </a:xfrm>
              <a:prstGeom prst="rect">
                <a:avLst/>
              </a:prstGeom>
              <a:blipFill>
                <a:blip r:embed="rId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6BA9126-64ED-C96A-D9A5-73A1050496ED}"/>
                  </a:ext>
                </a:extLst>
              </p:cNvPr>
              <p:cNvSpPr txBox="1"/>
              <p:nvPr/>
            </p:nvSpPr>
            <p:spPr>
              <a:xfrm>
                <a:off x="3059824" y="1429888"/>
                <a:ext cx="792480" cy="13062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trlPr>
                            <a:rPr lang="en-US" altLang="ko-KR" sz="3200" b="0" i="1" smtClean="0">
                              <a:solidFill>
                                <a:schemeClr val="tx1"/>
                              </a:solidFill>
                              <a:latin typeface="Cambria Math" panose="02040503050406030204" pitchFamily="18" charset="0"/>
                            </a:rPr>
                          </m:ctrlPr>
                        </m:naryPr>
                        <m:sub>
                          <m:r>
                            <a:rPr lang="en-US" altLang="ko-KR" sz="3200" b="0" i="1" smtClean="0">
                              <a:solidFill>
                                <a:schemeClr val="tx1"/>
                              </a:solidFill>
                              <a:latin typeface="Cambria Math" panose="02040503050406030204" pitchFamily="18" charset="0"/>
                            </a:rPr>
                            <m:t>𝒫</m:t>
                          </m:r>
                          <m:r>
                            <a:rPr lang="en-US" altLang="ko-KR" sz="3200" b="0" i="1" smtClean="0">
                              <a:solidFill>
                                <a:schemeClr val="tx1"/>
                              </a:solidFill>
                              <a:latin typeface="Cambria Math" panose="02040503050406030204" pitchFamily="18" charset="0"/>
                            </a:rPr>
                            <m:t>(</m:t>
                          </m:r>
                          <m:r>
                            <a:rPr lang="en-US" altLang="ko-KR" sz="3200" b="0" i="1" smtClean="0">
                              <a:solidFill>
                                <a:schemeClr val="tx1"/>
                              </a:solidFill>
                              <a:latin typeface="Cambria Math" panose="02040503050406030204" pitchFamily="18" charset="0"/>
                            </a:rPr>
                            <m:t>𝑡</m:t>
                          </m:r>
                          <m:r>
                            <a:rPr lang="en-US" altLang="ko-KR" sz="3200" b="0" i="1" smtClean="0">
                              <a:solidFill>
                                <a:schemeClr val="tx1"/>
                              </a:solidFill>
                              <a:latin typeface="Cambria Math" panose="02040503050406030204" pitchFamily="18" charset="0"/>
                            </a:rPr>
                            <m:t>)</m:t>
                          </m:r>
                        </m:sub>
                        <m:sup/>
                        <m:e>
                          <m:r>
                            <a:rPr lang="en-US" altLang="ko-KR" sz="3200" b="0" i="1" smtClean="0">
                              <a:solidFill>
                                <a:schemeClr val="tx1"/>
                              </a:solidFill>
                              <a:latin typeface="Cambria Math" panose="02040503050406030204" pitchFamily="18" charset="0"/>
                            </a:rPr>
                            <m:t> </m:t>
                          </m:r>
                        </m:e>
                      </m:nary>
                    </m:oMath>
                  </m:oMathPara>
                </a14:m>
                <a:endParaRPr lang="ko-KR" altLang="en-US" sz="3200" dirty="0">
                  <a:solidFill>
                    <a:schemeClr val="tx1"/>
                  </a:solidFill>
                </a:endParaRPr>
              </a:p>
            </p:txBody>
          </p:sp>
        </mc:Choice>
        <mc:Fallback xmlns="">
          <p:sp>
            <p:nvSpPr>
              <p:cNvPr id="7" name="TextBox 6">
                <a:extLst>
                  <a:ext uri="{FF2B5EF4-FFF2-40B4-BE49-F238E27FC236}">
                    <a16:creationId xmlns:a16="http://schemas.microsoft.com/office/drawing/2014/main" id="{06BA9126-64ED-C96A-D9A5-73A1050496ED}"/>
                  </a:ext>
                </a:extLst>
              </p:cNvPr>
              <p:cNvSpPr txBox="1">
                <a:spLocks noRot="1" noChangeAspect="1" noMove="1" noResize="1" noEditPoints="1" noAdjustHandles="1" noChangeArrowheads="1" noChangeShapeType="1" noTextEdit="1"/>
              </p:cNvSpPr>
              <p:nvPr/>
            </p:nvSpPr>
            <p:spPr>
              <a:xfrm>
                <a:off x="3059824" y="1429888"/>
                <a:ext cx="792480" cy="1306255"/>
              </a:xfrm>
              <a:prstGeom prst="rect">
                <a:avLst/>
              </a:prstGeom>
              <a:blipFill>
                <a:blip r:embed="rId8"/>
                <a:stretch>
                  <a:fillRect r="-7692"/>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9E8271D-CE2F-AF1E-1ECD-033E579766E8}"/>
                  </a:ext>
                </a:extLst>
              </p:cNvPr>
              <p:cNvSpPr txBox="1"/>
              <p:nvPr/>
            </p:nvSpPr>
            <p:spPr>
              <a:xfrm>
                <a:off x="8247147" y="1777224"/>
                <a:ext cx="119426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solidFill>
                            <a:srgbClr val="FF0000"/>
                          </a:solidFill>
                          <a:latin typeface="Cambria Math" panose="02040503050406030204" pitchFamily="18" charset="0"/>
                        </a:rPr>
                        <m:t>𝑓</m:t>
                      </m:r>
                      <m:r>
                        <a:rPr lang="en-US" altLang="ko-KR" sz="2800" b="1" i="1">
                          <a:solidFill>
                            <a:srgbClr val="FF0000"/>
                          </a:solidFill>
                          <a:latin typeface="Cambria Math" panose="02040503050406030204" pitchFamily="18" charset="0"/>
                        </a:rPr>
                        <m:t>(</m:t>
                      </m:r>
                      <m:sSub>
                        <m:sSubPr>
                          <m:ctrlPr>
                            <a:rPr lang="en-US" altLang="ko-KR" sz="2800" i="1">
                              <a:solidFill>
                                <a:srgbClr val="FF0000"/>
                              </a:solidFill>
                              <a:latin typeface="Cambria Math" panose="02040503050406030204" pitchFamily="18" charset="0"/>
                            </a:rPr>
                          </m:ctrlPr>
                        </m:sSubPr>
                        <m:e>
                          <m:acc>
                            <m:accPr>
                              <m:chr m:val="̅"/>
                              <m:ctrlPr>
                                <a:rPr lang="en-US" altLang="ko-KR" sz="2800" b="1" i="1">
                                  <a:solidFill>
                                    <a:srgbClr val="FF0000"/>
                                  </a:solidFill>
                                  <a:latin typeface="Cambria Math" panose="02040503050406030204" pitchFamily="18" charset="0"/>
                                </a:rPr>
                              </m:ctrlPr>
                            </m:accPr>
                            <m:e>
                              <m:r>
                                <a:rPr lang="en-US" altLang="ko-KR" sz="2800" b="1">
                                  <a:solidFill>
                                    <a:srgbClr val="FF0000"/>
                                  </a:solidFill>
                                  <a:latin typeface="Cambria Math" panose="02040503050406030204" pitchFamily="18" charset="0"/>
                                </a:rPr>
                                <m:t>𝐱</m:t>
                              </m:r>
                            </m:e>
                          </m:acc>
                        </m:e>
                        <m:sub>
                          <m:r>
                            <a:rPr lang="en-US" altLang="ko-KR" sz="2800" i="1">
                              <a:solidFill>
                                <a:srgbClr val="FF0000"/>
                              </a:solidFill>
                              <a:latin typeface="Cambria Math" panose="02040503050406030204" pitchFamily="18" charset="0"/>
                            </a:rPr>
                            <m:t>𝑡</m:t>
                          </m:r>
                        </m:sub>
                      </m:sSub>
                      <m:r>
                        <a:rPr lang="en-US" altLang="ko-KR" sz="2800" b="1" i="1">
                          <a:solidFill>
                            <a:srgbClr val="FF0000"/>
                          </a:solidFill>
                          <a:latin typeface="Cambria Math" panose="02040503050406030204" pitchFamily="18" charset="0"/>
                        </a:rPr>
                        <m:t>)</m:t>
                      </m:r>
                    </m:oMath>
                  </m:oMathPara>
                </a14:m>
                <a:endParaRPr lang="ko-KR" altLang="en-US" sz="2800" dirty="0">
                  <a:solidFill>
                    <a:srgbClr val="FF0000"/>
                  </a:solidFill>
                </a:endParaRPr>
              </a:p>
            </p:txBody>
          </p:sp>
        </mc:Choice>
        <mc:Fallback xmlns="">
          <p:sp>
            <p:nvSpPr>
              <p:cNvPr id="8" name="TextBox 7">
                <a:extLst>
                  <a:ext uri="{FF2B5EF4-FFF2-40B4-BE49-F238E27FC236}">
                    <a16:creationId xmlns:a16="http://schemas.microsoft.com/office/drawing/2014/main" id="{59E8271D-CE2F-AF1E-1ECD-033E579766E8}"/>
                  </a:ext>
                </a:extLst>
              </p:cNvPr>
              <p:cNvSpPr txBox="1">
                <a:spLocks noRot="1" noChangeAspect="1" noMove="1" noResize="1" noEditPoints="1" noAdjustHandles="1" noChangeArrowheads="1" noChangeShapeType="1" noTextEdit="1"/>
              </p:cNvSpPr>
              <p:nvPr/>
            </p:nvSpPr>
            <p:spPr>
              <a:xfrm>
                <a:off x="8247147" y="1777224"/>
                <a:ext cx="1194264" cy="523220"/>
              </a:xfrm>
              <a:prstGeom prst="rect">
                <a:avLst/>
              </a:prstGeom>
              <a:blipFill>
                <a:blip r:embed="rId9"/>
                <a:stretch>
                  <a:fillRect/>
                </a:stretch>
              </a:blipFill>
            </p:spPr>
            <p:txBody>
              <a:bodyPr/>
              <a:lstStyle/>
              <a:p>
                <a:r>
                  <a:rPr lang="ko-KR" altLang="en-US">
                    <a:noFill/>
                  </a:rPr>
                  <a:t> </a:t>
                </a:r>
              </a:p>
            </p:txBody>
          </p:sp>
        </mc:Fallback>
      </mc:AlternateContent>
      <p:cxnSp>
        <p:nvCxnSpPr>
          <p:cNvPr id="49" name="직선 화살표 연결선 48">
            <a:extLst>
              <a:ext uri="{FF2B5EF4-FFF2-40B4-BE49-F238E27FC236}">
                <a16:creationId xmlns:a16="http://schemas.microsoft.com/office/drawing/2014/main" id="{381DF8C4-C465-D0E4-70E9-37A3C36B6754}"/>
              </a:ext>
            </a:extLst>
          </p:cNvPr>
          <p:cNvCxnSpPr>
            <a:cxnSpLocks/>
          </p:cNvCxnSpPr>
          <p:nvPr/>
        </p:nvCxnSpPr>
        <p:spPr>
          <a:xfrm flipV="1">
            <a:off x="7429530" y="3284191"/>
            <a:ext cx="0" cy="25460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E0B1BD5A-51FD-35E3-CE37-11118313C404}"/>
                  </a:ext>
                </a:extLst>
              </p:cNvPr>
              <p:cNvSpPr txBox="1"/>
              <p:nvPr/>
            </p:nvSpPr>
            <p:spPr>
              <a:xfrm>
                <a:off x="10451462" y="4877278"/>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50" name="TextBox 49">
                <a:extLst>
                  <a:ext uri="{FF2B5EF4-FFF2-40B4-BE49-F238E27FC236}">
                    <a16:creationId xmlns:a16="http://schemas.microsoft.com/office/drawing/2014/main" id="{E0B1BD5A-51FD-35E3-CE37-11118313C404}"/>
                  </a:ext>
                </a:extLst>
              </p:cNvPr>
              <p:cNvSpPr txBox="1">
                <a:spLocks noRot="1" noChangeAspect="1" noMove="1" noResize="1" noEditPoints="1" noAdjustHandles="1" noChangeArrowheads="1" noChangeShapeType="1" noTextEdit="1"/>
              </p:cNvSpPr>
              <p:nvPr/>
            </p:nvSpPr>
            <p:spPr>
              <a:xfrm>
                <a:off x="10451462" y="4877278"/>
                <a:ext cx="388081" cy="523220"/>
              </a:xfrm>
              <a:prstGeom prst="rect">
                <a:avLst/>
              </a:prstGeom>
              <a:blipFill>
                <a:blip r:embed="rId13"/>
                <a:stretch>
                  <a:fillRect/>
                </a:stretch>
              </a:blipFill>
            </p:spPr>
            <p:txBody>
              <a:bodyPr/>
              <a:lstStyle/>
              <a:p>
                <a:r>
                  <a:rPr lang="ko-KR" altLang="en-US">
                    <a:noFill/>
                  </a:rPr>
                  <a:t> </a:t>
                </a:r>
              </a:p>
            </p:txBody>
          </p:sp>
        </mc:Fallback>
      </mc:AlternateContent>
      <p:cxnSp>
        <p:nvCxnSpPr>
          <p:cNvPr id="51" name="직선 화살표 연결선 50">
            <a:extLst>
              <a:ext uri="{FF2B5EF4-FFF2-40B4-BE49-F238E27FC236}">
                <a16:creationId xmlns:a16="http://schemas.microsoft.com/office/drawing/2014/main" id="{7F6BA8B4-1196-2222-374B-AE8322C9593B}"/>
              </a:ext>
            </a:extLst>
          </p:cNvPr>
          <p:cNvCxnSpPr>
            <a:cxnSpLocks/>
          </p:cNvCxnSpPr>
          <p:nvPr/>
        </p:nvCxnSpPr>
        <p:spPr>
          <a:xfrm>
            <a:off x="7429530" y="4846520"/>
            <a:ext cx="33069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016DCF3-9310-39ED-0AF6-A18D28623BCD}"/>
                  </a:ext>
                </a:extLst>
              </p:cNvPr>
              <p:cNvSpPr txBox="1"/>
              <p:nvPr/>
            </p:nvSpPr>
            <p:spPr>
              <a:xfrm>
                <a:off x="6958286" y="4635510"/>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58" name="TextBox 57">
                <a:extLst>
                  <a:ext uri="{FF2B5EF4-FFF2-40B4-BE49-F238E27FC236}">
                    <a16:creationId xmlns:a16="http://schemas.microsoft.com/office/drawing/2014/main" id="{D016DCF3-9310-39ED-0AF6-A18D28623BCD}"/>
                  </a:ext>
                </a:extLst>
              </p:cNvPr>
              <p:cNvSpPr txBox="1">
                <a:spLocks noRot="1" noChangeAspect="1" noMove="1" noResize="1" noEditPoints="1" noAdjustHandles="1" noChangeArrowheads="1" noChangeShapeType="1" noTextEdit="1"/>
              </p:cNvSpPr>
              <p:nvPr/>
            </p:nvSpPr>
            <p:spPr>
              <a:xfrm>
                <a:off x="6958286" y="4635510"/>
                <a:ext cx="388081" cy="523220"/>
              </a:xfrm>
              <a:prstGeom prst="rect">
                <a:avLst/>
              </a:prstGeom>
              <a:blipFill>
                <a:blip r:embed="rId14"/>
                <a:stretch>
                  <a:fillRect/>
                </a:stretch>
              </a:blipFill>
            </p:spPr>
            <p:txBody>
              <a:bodyPr/>
              <a:lstStyle/>
              <a:p>
                <a:r>
                  <a:rPr lang="ko-KR" altLang="en-US">
                    <a:noFill/>
                  </a:rPr>
                  <a:t> </a:t>
                </a:r>
              </a:p>
            </p:txBody>
          </p:sp>
        </mc:Fallback>
      </mc:AlternateContent>
      <p:sp>
        <p:nvSpPr>
          <p:cNvPr id="63" name="자유형: 도형 62">
            <a:extLst>
              <a:ext uri="{FF2B5EF4-FFF2-40B4-BE49-F238E27FC236}">
                <a16:creationId xmlns:a16="http://schemas.microsoft.com/office/drawing/2014/main" id="{F82DFDA5-4BE3-E617-5CDD-A26A6A3E5C99}"/>
              </a:ext>
            </a:extLst>
          </p:cNvPr>
          <p:cNvSpPr/>
          <p:nvPr/>
        </p:nvSpPr>
        <p:spPr>
          <a:xfrm>
            <a:off x="7467751" y="3265375"/>
            <a:ext cx="2753057" cy="1634537"/>
          </a:xfrm>
          <a:custGeom>
            <a:avLst/>
            <a:gdLst>
              <a:gd name="connsiteX0" fmla="*/ 9857 w 2753057"/>
              <a:gd name="connsiteY0" fmla="*/ 1005533 h 1634537"/>
              <a:gd name="connsiteX1" fmla="*/ 38432 w 2753057"/>
              <a:gd name="connsiteY1" fmla="*/ 962671 h 1634537"/>
              <a:gd name="connsiteX2" fmla="*/ 581357 w 2753057"/>
              <a:gd name="connsiteY2" fmla="*/ 219721 h 1634537"/>
              <a:gd name="connsiteX3" fmla="*/ 1152857 w 2753057"/>
              <a:gd name="connsiteY3" fmla="*/ 705496 h 1634537"/>
              <a:gd name="connsiteX4" fmla="*/ 1681494 w 2753057"/>
              <a:gd name="connsiteY4" fmla="*/ 19696 h 1634537"/>
              <a:gd name="connsiteX5" fmla="*/ 2095832 w 2753057"/>
              <a:gd name="connsiteY5" fmla="*/ 1634183 h 1634537"/>
              <a:gd name="connsiteX6" fmla="*/ 2367294 w 2753057"/>
              <a:gd name="connsiteY6" fmla="*/ 176858 h 1634537"/>
              <a:gd name="connsiteX7" fmla="*/ 2581607 w 2753057"/>
              <a:gd name="connsiteY7" fmla="*/ 1334146 h 1634537"/>
              <a:gd name="connsiteX8" fmla="*/ 2753057 w 2753057"/>
              <a:gd name="connsiteY8" fmla="*/ 991246 h 163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3057" h="1634537">
                <a:moveTo>
                  <a:pt x="9857" y="1005533"/>
                </a:moveTo>
                <a:cubicBezTo>
                  <a:pt x="-23481" y="1049586"/>
                  <a:pt x="38432" y="962671"/>
                  <a:pt x="38432" y="962671"/>
                </a:cubicBezTo>
                <a:cubicBezTo>
                  <a:pt x="133682" y="831702"/>
                  <a:pt x="395620" y="262583"/>
                  <a:pt x="581357" y="219721"/>
                </a:cubicBezTo>
                <a:cubicBezTo>
                  <a:pt x="767095" y="176858"/>
                  <a:pt x="969501" y="738833"/>
                  <a:pt x="1152857" y="705496"/>
                </a:cubicBezTo>
                <a:cubicBezTo>
                  <a:pt x="1336213" y="672158"/>
                  <a:pt x="1524332" y="-135085"/>
                  <a:pt x="1681494" y="19696"/>
                </a:cubicBezTo>
                <a:cubicBezTo>
                  <a:pt x="1838656" y="174477"/>
                  <a:pt x="1981532" y="1607989"/>
                  <a:pt x="2095832" y="1634183"/>
                </a:cubicBezTo>
                <a:cubicBezTo>
                  <a:pt x="2210132" y="1660377"/>
                  <a:pt x="2286332" y="226864"/>
                  <a:pt x="2367294" y="176858"/>
                </a:cubicBezTo>
                <a:cubicBezTo>
                  <a:pt x="2448256" y="126852"/>
                  <a:pt x="2517313" y="1198415"/>
                  <a:pt x="2581607" y="1334146"/>
                </a:cubicBezTo>
                <a:cubicBezTo>
                  <a:pt x="2645901" y="1469877"/>
                  <a:pt x="2699479" y="1230561"/>
                  <a:pt x="2753057" y="99124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 name="그룹 2">
            <a:extLst>
              <a:ext uri="{FF2B5EF4-FFF2-40B4-BE49-F238E27FC236}">
                <a16:creationId xmlns:a16="http://schemas.microsoft.com/office/drawing/2014/main" id="{E65B9037-D94F-4972-BC03-B9B096D31D1E}"/>
              </a:ext>
            </a:extLst>
          </p:cNvPr>
          <p:cNvGrpSpPr/>
          <p:nvPr/>
        </p:nvGrpSpPr>
        <p:grpSpPr>
          <a:xfrm>
            <a:off x="571500" y="3057525"/>
            <a:ext cx="4761539" cy="3235507"/>
            <a:chOff x="571500" y="3057525"/>
            <a:chExt cx="4761539" cy="3235507"/>
          </a:xfrm>
        </p:grpSpPr>
        <mc:AlternateContent xmlns:mc="http://schemas.openxmlformats.org/markup-compatibility/2006" xmlns:a14="http://schemas.microsoft.com/office/drawing/2010/main">
          <mc:Choice Requires="a14">
            <p:graphicFrame>
              <p:nvGraphicFramePr>
                <p:cNvPr id="25" name="차트 24">
                  <a:extLst>
                    <a:ext uri="{FF2B5EF4-FFF2-40B4-BE49-F238E27FC236}">
                      <a16:creationId xmlns:a16="http://schemas.microsoft.com/office/drawing/2014/main" id="{8E8EF742-FEC5-CFD7-837B-B224EB3014A9}"/>
                    </a:ext>
                  </a:extLst>
                </p:cNvPr>
                <p:cNvGraphicFramePr>
                  <a:graphicFrameLocks/>
                </p:cNvGraphicFramePr>
                <p:nvPr>
                  <p:extLst>
                    <p:ext uri="{D42A27DB-BD31-4B8C-83A1-F6EECF244321}">
                      <p14:modId xmlns:p14="http://schemas.microsoft.com/office/powerpoint/2010/main" val="2762978710"/>
                    </p:ext>
                  </p:extLst>
                </p:nvPr>
              </p:nvGraphicFramePr>
              <p:xfrm>
                <a:off x="999231" y="3528174"/>
                <a:ext cx="3426039" cy="2764858"/>
              </p:xfrm>
              <a:graphic>
                <a:graphicData uri="http://schemas.openxmlformats.org/drawingml/2006/chart">
                  <c:chart xmlns:c="http://schemas.openxmlformats.org/drawingml/2006/chart" xmlns:r="http://schemas.openxmlformats.org/officeDocument/2006/relationships" r:id="rId15"/>
                </a:graphicData>
              </a:graphic>
            </p:graphicFrame>
          </mc:Choice>
          <mc:Fallback xmlns="">
            <p:graphicFrame>
              <p:nvGraphicFramePr>
                <p:cNvPr id="25" name="차트 24">
                  <a:extLst>
                    <a:ext uri="{FF2B5EF4-FFF2-40B4-BE49-F238E27FC236}">
                      <a16:creationId xmlns:a16="http://schemas.microsoft.com/office/drawing/2014/main" id="{8E8EF742-FEC5-CFD7-837B-B224EB3014A9}"/>
                    </a:ext>
                  </a:extLst>
                </p:cNvPr>
                <p:cNvGraphicFramePr>
                  <a:graphicFrameLocks/>
                </p:cNvGraphicFramePr>
                <p:nvPr>
                  <p:extLst>
                    <p:ext uri="{D42A27DB-BD31-4B8C-83A1-F6EECF244321}">
                      <p14:modId xmlns:p14="http://schemas.microsoft.com/office/powerpoint/2010/main" val="2762978710"/>
                    </p:ext>
                  </p:extLst>
                </p:nvPr>
              </p:nvGraphicFramePr>
              <p:xfrm>
                <a:off x="999231" y="3528174"/>
                <a:ext cx="3426039" cy="2764858"/>
              </p:xfrm>
              <a:graphic>
                <a:graphicData uri="http://schemas.openxmlformats.org/drawingml/2006/chart">
                  <c:chart xmlns:c="http://schemas.openxmlformats.org/drawingml/2006/chart" xmlns:r="http://schemas.openxmlformats.org/officeDocument/2006/relationships" r:id="rId16"/>
                </a:graphicData>
              </a:graphic>
            </p:graphicFrame>
          </mc:Fallback>
        </mc:AlternateContent>
        <p:cxnSp>
          <p:nvCxnSpPr>
            <p:cNvPr id="28" name="직선 화살표 연결선 27">
              <a:extLst>
                <a:ext uri="{FF2B5EF4-FFF2-40B4-BE49-F238E27FC236}">
                  <a16:creationId xmlns:a16="http://schemas.microsoft.com/office/drawing/2014/main" id="{32E20CFA-888F-9457-A457-EA196EE38B1B}"/>
                </a:ext>
              </a:extLst>
            </p:cNvPr>
            <p:cNvCxnSpPr>
              <a:cxnSpLocks/>
            </p:cNvCxnSpPr>
            <p:nvPr/>
          </p:nvCxnSpPr>
          <p:spPr>
            <a:xfrm flipV="1">
              <a:off x="1180541" y="3284191"/>
              <a:ext cx="0" cy="25460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71EAD5A-2A3D-6E75-F5BD-972A3DA1C49C}"/>
                    </a:ext>
                  </a:extLst>
                </p:cNvPr>
                <p:cNvSpPr txBox="1"/>
                <p:nvPr/>
              </p:nvSpPr>
              <p:spPr>
                <a:xfrm>
                  <a:off x="4202473" y="4877278"/>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29" name="TextBox 28">
                  <a:extLst>
                    <a:ext uri="{FF2B5EF4-FFF2-40B4-BE49-F238E27FC236}">
                      <a16:creationId xmlns:a16="http://schemas.microsoft.com/office/drawing/2014/main" id="{971EAD5A-2A3D-6E75-F5BD-972A3DA1C49C}"/>
                    </a:ext>
                  </a:extLst>
                </p:cNvPr>
                <p:cNvSpPr txBox="1">
                  <a:spLocks noRot="1" noChangeAspect="1" noMove="1" noResize="1" noEditPoints="1" noAdjustHandles="1" noChangeArrowheads="1" noChangeShapeType="1" noTextEdit="1"/>
                </p:cNvSpPr>
                <p:nvPr/>
              </p:nvSpPr>
              <p:spPr>
                <a:xfrm>
                  <a:off x="4202473" y="4877278"/>
                  <a:ext cx="388081" cy="523220"/>
                </a:xfrm>
                <a:prstGeom prst="rect">
                  <a:avLst/>
                </a:prstGeom>
                <a:blipFill>
                  <a:blip r:embed="rId17"/>
                  <a:stretch>
                    <a:fillRect/>
                  </a:stretch>
                </a:blipFill>
              </p:spPr>
              <p:txBody>
                <a:bodyPr/>
                <a:lstStyle/>
                <a:p>
                  <a:r>
                    <a:rPr lang="ko-KR" altLang="en-US">
                      <a:noFill/>
                    </a:rPr>
                    <a:t> </a:t>
                  </a:r>
                </a:p>
              </p:txBody>
            </p:sp>
          </mc:Fallback>
        </mc:AlternateContent>
        <p:cxnSp>
          <p:nvCxnSpPr>
            <p:cNvPr id="34" name="직선 화살표 연결선 33">
              <a:extLst>
                <a:ext uri="{FF2B5EF4-FFF2-40B4-BE49-F238E27FC236}">
                  <a16:creationId xmlns:a16="http://schemas.microsoft.com/office/drawing/2014/main" id="{2403C064-D06B-7208-594F-B11B917A0671}"/>
                </a:ext>
              </a:extLst>
            </p:cNvPr>
            <p:cNvCxnSpPr>
              <a:cxnSpLocks/>
            </p:cNvCxnSpPr>
            <p:nvPr/>
          </p:nvCxnSpPr>
          <p:spPr>
            <a:xfrm>
              <a:off x="1180541" y="4846520"/>
              <a:ext cx="33069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직선 화살표 연결선 36">
              <a:extLst>
                <a:ext uri="{FF2B5EF4-FFF2-40B4-BE49-F238E27FC236}">
                  <a16:creationId xmlns:a16="http://schemas.microsoft.com/office/drawing/2014/main" id="{6C1A945C-BBF6-109B-78CA-D5D8650CCC96}"/>
                </a:ext>
              </a:extLst>
            </p:cNvPr>
            <p:cNvCxnSpPr>
              <a:cxnSpLocks/>
            </p:cNvCxnSpPr>
            <p:nvPr/>
          </p:nvCxnSpPr>
          <p:spPr>
            <a:xfrm flipV="1">
              <a:off x="2126912" y="4143604"/>
              <a:ext cx="0" cy="70291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직선 화살표 연결선 37">
              <a:extLst>
                <a:ext uri="{FF2B5EF4-FFF2-40B4-BE49-F238E27FC236}">
                  <a16:creationId xmlns:a16="http://schemas.microsoft.com/office/drawing/2014/main" id="{EF18C39D-55D9-9339-4C06-4CC25F0C2293}"/>
                </a:ext>
              </a:extLst>
            </p:cNvPr>
            <p:cNvCxnSpPr>
              <a:cxnSpLocks/>
            </p:cNvCxnSpPr>
            <p:nvPr/>
          </p:nvCxnSpPr>
          <p:spPr>
            <a:xfrm>
              <a:off x="3694840" y="4846520"/>
              <a:ext cx="0" cy="8025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직선 연결선 38">
              <a:extLst>
                <a:ext uri="{FF2B5EF4-FFF2-40B4-BE49-F238E27FC236}">
                  <a16:creationId xmlns:a16="http://schemas.microsoft.com/office/drawing/2014/main" id="{A57C90A9-E9D4-31EF-0664-B96274FED229}"/>
                </a:ext>
              </a:extLst>
            </p:cNvPr>
            <p:cNvCxnSpPr>
              <a:cxnSpLocks/>
            </p:cNvCxnSpPr>
            <p:nvPr/>
          </p:nvCxnSpPr>
          <p:spPr>
            <a:xfrm>
              <a:off x="2138994" y="3931108"/>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직선 연결선 39">
              <a:extLst>
                <a:ext uri="{FF2B5EF4-FFF2-40B4-BE49-F238E27FC236}">
                  <a16:creationId xmlns:a16="http://schemas.microsoft.com/office/drawing/2014/main" id="{27ADB5D3-E338-D3AB-6B7E-15276F45E819}"/>
                </a:ext>
              </a:extLst>
            </p:cNvPr>
            <p:cNvCxnSpPr>
              <a:cxnSpLocks/>
            </p:cNvCxnSpPr>
            <p:nvPr/>
          </p:nvCxnSpPr>
          <p:spPr>
            <a:xfrm>
              <a:off x="3686294" y="3931108"/>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88B29345-0BCE-FC24-12D2-C725EA289863}"/>
                    </a:ext>
                  </a:extLst>
                </p:cNvPr>
                <p:cNvSpPr txBox="1"/>
                <p:nvPr/>
              </p:nvSpPr>
              <p:spPr>
                <a:xfrm>
                  <a:off x="2485538" y="3554263"/>
                  <a:ext cx="72131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0.5</m:t>
                        </m:r>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41" name="TextBox 40">
                  <a:extLst>
                    <a:ext uri="{FF2B5EF4-FFF2-40B4-BE49-F238E27FC236}">
                      <a16:creationId xmlns:a16="http://schemas.microsoft.com/office/drawing/2014/main" id="{88B29345-0BCE-FC24-12D2-C725EA289863}"/>
                    </a:ext>
                  </a:extLst>
                </p:cNvPr>
                <p:cNvSpPr txBox="1">
                  <a:spLocks noRot="1" noChangeAspect="1" noMove="1" noResize="1" noEditPoints="1" noAdjustHandles="1" noChangeArrowheads="1" noChangeShapeType="1" noTextEdit="1"/>
                </p:cNvSpPr>
                <p:nvPr/>
              </p:nvSpPr>
              <p:spPr>
                <a:xfrm>
                  <a:off x="2485538" y="3554263"/>
                  <a:ext cx="721317" cy="523220"/>
                </a:xfrm>
                <a:prstGeom prst="rect">
                  <a:avLst/>
                </a:prstGeom>
                <a:blipFill>
                  <a:blip r:embed="rId18"/>
                  <a:stretch>
                    <a:fillRect r="-5932"/>
                  </a:stretch>
                </a:blipFill>
              </p:spPr>
              <p:txBody>
                <a:bodyPr/>
                <a:lstStyle/>
                <a:p>
                  <a:r>
                    <a:rPr lang="ko-KR" altLang="en-US">
                      <a:noFill/>
                    </a:rPr>
                    <a:t> </a:t>
                  </a:r>
                </a:p>
              </p:txBody>
            </p:sp>
          </mc:Fallback>
        </mc:AlternateContent>
        <p:cxnSp>
          <p:nvCxnSpPr>
            <p:cNvPr id="42" name="직선 화살표 연결선 41">
              <a:extLst>
                <a:ext uri="{FF2B5EF4-FFF2-40B4-BE49-F238E27FC236}">
                  <a16:creationId xmlns:a16="http://schemas.microsoft.com/office/drawing/2014/main" id="{FA40C230-514B-CEF3-E6A0-61D8269B47D1}"/>
                </a:ext>
              </a:extLst>
            </p:cNvPr>
            <p:cNvCxnSpPr/>
            <p:nvPr/>
          </p:nvCxnSpPr>
          <p:spPr>
            <a:xfrm>
              <a:off x="2131483" y="4082644"/>
              <a:ext cx="1545183"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E470C071-1D9C-1CD8-3477-8C347421DE64}"/>
                    </a:ext>
                  </a:extLst>
                </p:cNvPr>
                <p:cNvSpPr txBox="1"/>
                <p:nvPr/>
              </p:nvSpPr>
              <p:spPr>
                <a:xfrm>
                  <a:off x="709297" y="4635510"/>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43" name="TextBox 42">
                  <a:extLst>
                    <a:ext uri="{FF2B5EF4-FFF2-40B4-BE49-F238E27FC236}">
                      <a16:creationId xmlns:a16="http://schemas.microsoft.com/office/drawing/2014/main" id="{E470C071-1D9C-1CD8-3477-8C347421DE64}"/>
                    </a:ext>
                  </a:extLst>
                </p:cNvPr>
                <p:cNvSpPr txBox="1">
                  <a:spLocks noRot="1" noChangeAspect="1" noMove="1" noResize="1" noEditPoints="1" noAdjustHandles="1" noChangeArrowheads="1" noChangeShapeType="1" noTextEdit="1"/>
                </p:cNvSpPr>
                <p:nvPr/>
              </p:nvSpPr>
              <p:spPr>
                <a:xfrm>
                  <a:off x="709297" y="4635510"/>
                  <a:ext cx="388081" cy="523220"/>
                </a:xfrm>
                <a:prstGeom prst="rect">
                  <a:avLst/>
                </a:prstGeom>
                <a:blipFill>
                  <a:blip r:embed="rId1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4CDCCF5-BA6E-111D-01BD-8F9B12730748}"/>
                    </a:ext>
                  </a:extLst>
                </p:cNvPr>
                <p:cNvSpPr txBox="1"/>
                <p:nvPr/>
              </p:nvSpPr>
              <p:spPr>
                <a:xfrm>
                  <a:off x="1867813" y="4833495"/>
                  <a:ext cx="5047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solidFill>
                              <a:schemeClr val="tx1"/>
                            </a:solidFill>
                            <a:latin typeface="Cambria Math" panose="02040503050406030204" pitchFamily="18" charset="0"/>
                          </a:rPr>
                          <m:t>𝑡</m:t>
                        </m:r>
                      </m:oMath>
                    </m:oMathPara>
                  </a14:m>
                  <a:endParaRPr lang="ko-KR" altLang="en-US" sz="2000" dirty="0">
                    <a:solidFill>
                      <a:schemeClr val="tx1"/>
                    </a:solidFill>
                    <a:latin typeface="Linux Biolinum" panose="02000503000000000000" pitchFamily="2" charset="0"/>
                    <a:cs typeface="Linux Biolinum" panose="02000503000000000000" pitchFamily="2" charset="0"/>
                  </a:endParaRPr>
                </a:p>
              </p:txBody>
            </p:sp>
          </mc:Choice>
          <mc:Fallback xmlns="">
            <p:sp>
              <p:nvSpPr>
                <p:cNvPr id="44" name="TextBox 43">
                  <a:extLst>
                    <a:ext uri="{FF2B5EF4-FFF2-40B4-BE49-F238E27FC236}">
                      <a16:creationId xmlns:a16="http://schemas.microsoft.com/office/drawing/2014/main" id="{F4CDCCF5-BA6E-111D-01BD-8F9B12730748}"/>
                    </a:ext>
                  </a:extLst>
                </p:cNvPr>
                <p:cNvSpPr txBox="1">
                  <a:spLocks noRot="1" noChangeAspect="1" noMove="1" noResize="1" noEditPoints="1" noAdjustHandles="1" noChangeArrowheads="1" noChangeShapeType="1" noTextEdit="1"/>
                </p:cNvSpPr>
                <p:nvPr/>
              </p:nvSpPr>
              <p:spPr>
                <a:xfrm>
                  <a:off x="1867813" y="4833495"/>
                  <a:ext cx="504700" cy="400110"/>
                </a:xfrm>
                <a:prstGeom prst="rect">
                  <a:avLst/>
                </a:prstGeom>
                <a:blipFill>
                  <a:blip r:embed="rId2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4D99E6D-A2EA-671D-0F31-19AD241C67E4}"/>
                    </a:ext>
                  </a:extLst>
                </p:cNvPr>
                <p:cNvSpPr txBox="1"/>
                <p:nvPr/>
              </p:nvSpPr>
              <p:spPr>
                <a:xfrm>
                  <a:off x="3335219" y="4396867"/>
                  <a:ext cx="1997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000" i="1" smtClean="0">
                                <a:solidFill>
                                  <a:schemeClr val="tx1"/>
                                </a:solidFill>
                                <a:latin typeface="Cambria Math" panose="02040503050406030204" pitchFamily="18" charset="0"/>
                              </a:rPr>
                            </m:ctrlPr>
                          </m:sSubPr>
                          <m:e>
                            <m:r>
                              <a:rPr lang="en-US" altLang="ko-KR" sz="2000" i="1">
                                <a:solidFill>
                                  <a:schemeClr val="tx1"/>
                                </a:solidFill>
                                <a:latin typeface="Cambria Math" panose="02040503050406030204" pitchFamily="18" charset="0"/>
                              </a:rPr>
                              <m:t>𝑡</m:t>
                            </m:r>
                          </m:e>
                          <m:sub>
                            <m:r>
                              <m:rPr>
                                <m:sty m:val="p"/>
                              </m:rPr>
                              <a:rPr lang="en-US" altLang="ko-KR" sz="2000" i="0">
                                <a:solidFill>
                                  <a:schemeClr val="tx1"/>
                                </a:solidFill>
                                <a:latin typeface="Cambria Math" panose="02040503050406030204" pitchFamily="18" charset="0"/>
                              </a:rPr>
                              <m:t>a</m:t>
                            </m:r>
                          </m:sub>
                        </m:sSub>
                        <m:r>
                          <a:rPr lang="en-US" altLang="ko-KR" sz="2000" b="0" i="1" smtClean="0">
                            <a:solidFill>
                              <a:schemeClr val="tx1"/>
                            </a:solidFill>
                            <a:latin typeface="Cambria Math" panose="02040503050406030204" pitchFamily="18" charset="0"/>
                          </a:rPr>
                          <m:t>=</m:t>
                        </m:r>
                        <m:r>
                          <a:rPr lang="en-US" altLang="ko-KR" sz="2000" b="0" i="1" smtClean="0">
                            <a:solidFill>
                              <a:schemeClr val="tx1"/>
                            </a:solidFill>
                            <a:latin typeface="Cambria Math" panose="02040503050406030204" pitchFamily="18" charset="0"/>
                          </a:rPr>
                          <m:t>𝑡</m:t>
                        </m:r>
                        <m:r>
                          <a:rPr lang="en-US" altLang="ko-KR" sz="2000" b="0" i="1" smtClean="0">
                            <a:solidFill>
                              <a:schemeClr val="tx1"/>
                            </a:solidFill>
                            <a:latin typeface="Cambria Math" panose="02040503050406030204" pitchFamily="18" charset="0"/>
                          </a:rPr>
                          <m:t>+0.5</m:t>
                        </m:r>
                        <m:r>
                          <a:rPr lang="en-US" altLang="ko-KR" sz="2000" b="0" i="1" smtClean="0">
                            <a:solidFill>
                              <a:schemeClr val="tx1"/>
                            </a:solidFill>
                            <a:latin typeface="Cambria Math" panose="02040503050406030204" pitchFamily="18" charset="0"/>
                          </a:rPr>
                          <m:t>𝑇</m:t>
                        </m:r>
                      </m:oMath>
                    </m:oMathPara>
                  </a14:m>
                  <a:endParaRPr lang="ko-KR" altLang="en-US" sz="2000" dirty="0">
                    <a:solidFill>
                      <a:schemeClr val="tx1"/>
                    </a:solidFill>
                    <a:latin typeface="Linux Biolinum" panose="02000503000000000000" pitchFamily="2" charset="0"/>
                    <a:cs typeface="Linux Biolinum" panose="02000503000000000000" pitchFamily="2" charset="0"/>
                  </a:endParaRPr>
                </a:p>
              </p:txBody>
            </p:sp>
          </mc:Choice>
          <mc:Fallback xmlns="">
            <p:sp>
              <p:nvSpPr>
                <p:cNvPr id="45" name="TextBox 44">
                  <a:extLst>
                    <a:ext uri="{FF2B5EF4-FFF2-40B4-BE49-F238E27FC236}">
                      <a16:creationId xmlns:a16="http://schemas.microsoft.com/office/drawing/2014/main" id="{F4D99E6D-A2EA-671D-0F31-19AD241C67E4}"/>
                    </a:ext>
                  </a:extLst>
                </p:cNvPr>
                <p:cNvSpPr txBox="1">
                  <a:spLocks noRot="1" noChangeAspect="1" noMove="1" noResize="1" noEditPoints="1" noAdjustHandles="1" noChangeArrowheads="1" noChangeShapeType="1" noTextEdit="1"/>
                </p:cNvSpPr>
                <p:nvPr/>
              </p:nvSpPr>
              <p:spPr>
                <a:xfrm>
                  <a:off x="3335219" y="4396867"/>
                  <a:ext cx="1997820" cy="400110"/>
                </a:xfrm>
                <a:prstGeom prst="rect">
                  <a:avLst/>
                </a:prstGeom>
                <a:blipFill>
                  <a:blip r:embed="rId21"/>
                  <a:stretch>
                    <a:fillRect/>
                  </a:stretch>
                </a:blipFill>
              </p:spPr>
              <p:txBody>
                <a:bodyPr/>
                <a:lstStyle/>
                <a:p>
                  <a:r>
                    <a:rPr lang="ko-KR" altLang="en-US">
                      <a:noFill/>
                    </a:rPr>
                    <a:t> </a:t>
                  </a:r>
                </a:p>
              </p:txBody>
            </p:sp>
          </mc:Fallback>
        </mc:AlternateContent>
        <p:sp>
          <p:nvSpPr>
            <p:cNvPr id="46" name="TextBox 45">
              <a:extLst>
                <a:ext uri="{FF2B5EF4-FFF2-40B4-BE49-F238E27FC236}">
                  <a16:creationId xmlns:a16="http://schemas.microsoft.com/office/drawing/2014/main" id="{1C0779CA-583C-4A2C-9425-6EF08ABA32E6}"/>
                </a:ext>
              </a:extLst>
            </p:cNvPr>
            <p:cNvSpPr txBox="1"/>
            <p:nvPr/>
          </p:nvSpPr>
          <p:spPr>
            <a:xfrm>
              <a:off x="1780883" y="5116643"/>
              <a:ext cx="868979" cy="369332"/>
            </a:xfrm>
            <a:prstGeom prst="rect">
              <a:avLst/>
            </a:prstGeom>
            <a:noFill/>
          </p:spPr>
          <p:txBody>
            <a:bodyPr wrap="square" rtlCol="0">
              <a:spAutoFit/>
            </a:bodyPr>
            <a:lstStyle/>
            <a:p>
              <a:r>
                <a:rPr lang="en-US" altLang="ko-KR" dirty="0"/>
                <a:t>Primal</a:t>
              </a:r>
              <a:endParaRPr lang="ko-KR" altLang="en-US" dirty="0"/>
            </a:p>
          </p:txBody>
        </p:sp>
        <p:sp>
          <p:nvSpPr>
            <p:cNvPr id="47" name="TextBox 46">
              <a:extLst>
                <a:ext uri="{FF2B5EF4-FFF2-40B4-BE49-F238E27FC236}">
                  <a16:creationId xmlns:a16="http://schemas.microsoft.com/office/drawing/2014/main" id="{61463F23-715B-A802-A5B6-B414B8A7FF80}"/>
                </a:ext>
              </a:extLst>
            </p:cNvPr>
            <p:cNvSpPr txBox="1"/>
            <p:nvPr/>
          </p:nvSpPr>
          <p:spPr>
            <a:xfrm>
              <a:off x="3730115" y="4122241"/>
              <a:ext cx="1596628" cy="369332"/>
            </a:xfrm>
            <a:prstGeom prst="rect">
              <a:avLst/>
            </a:prstGeom>
            <a:noFill/>
          </p:spPr>
          <p:txBody>
            <a:bodyPr wrap="square" rtlCol="0">
              <a:spAutoFit/>
            </a:bodyPr>
            <a:lstStyle/>
            <a:p>
              <a:r>
                <a:rPr lang="en-US" altLang="ko-KR" dirty="0"/>
                <a:t>Antithetic</a:t>
              </a:r>
              <a:endParaRPr lang="ko-KR" altLang="en-US" dirty="0"/>
            </a:p>
          </p:txBody>
        </p:sp>
        <p:sp>
          <p:nvSpPr>
            <p:cNvPr id="64" name="직사각형 63">
              <a:extLst>
                <a:ext uri="{FF2B5EF4-FFF2-40B4-BE49-F238E27FC236}">
                  <a16:creationId xmlns:a16="http://schemas.microsoft.com/office/drawing/2014/main" id="{447E1BC2-245A-9B4F-6D54-E34B6A2188B8}"/>
                </a:ext>
              </a:extLst>
            </p:cNvPr>
            <p:cNvSpPr/>
            <p:nvPr/>
          </p:nvSpPr>
          <p:spPr>
            <a:xfrm>
              <a:off x="571500" y="3057525"/>
              <a:ext cx="4529137" cy="323550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5" name="직사각형 64">
            <a:extLst>
              <a:ext uri="{FF2B5EF4-FFF2-40B4-BE49-F238E27FC236}">
                <a16:creationId xmlns:a16="http://schemas.microsoft.com/office/drawing/2014/main" id="{6AF02553-A737-94FA-7162-CC9DDF3BF889}"/>
              </a:ext>
            </a:extLst>
          </p:cNvPr>
          <p:cNvSpPr/>
          <p:nvPr/>
        </p:nvSpPr>
        <p:spPr>
          <a:xfrm>
            <a:off x="6754088" y="3057525"/>
            <a:ext cx="4529137" cy="323550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8" name="직선 화살표 연결선 67">
            <a:extLst>
              <a:ext uri="{FF2B5EF4-FFF2-40B4-BE49-F238E27FC236}">
                <a16:creationId xmlns:a16="http://schemas.microsoft.com/office/drawing/2014/main" id="{0F643FA3-A022-F4EF-0C80-BA081CBE9853}"/>
              </a:ext>
            </a:extLst>
          </p:cNvPr>
          <p:cNvCxnSpPr>
            <a:cxnSpLocks/>
          </p:cNvCxnSpPr>
          <p:nvPr/>
        </p:nvCxnSpPr>
        <p:spPr>
          <a:xfrm>
            <a:off x="7429530" y="4075695"/>
            <a:ext cx="3306920" cy="0"/>
          </a:xfrm>
          <a:prstGeom prst="straightConnector1">
            <a:avLst/>
          </a:prstGeom>
          <a:noFill/>
          <a:ln w="38100" cap="flat" cmpd="sng" algn="ctr">
            <a:solidFill>
              <a:srgbClr val="FF0000"/>
            </a:solidFill>
            <a:prstDash val="solid"/>
            <a:miter lim="800000"/>
            <a:tailEnd type="triangle"/>
          </a:ln>
          <a:effectLst/>
        </p:spPr>
      </p:cxn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373D9956-FE50-85AC-ECA2-EEAFF6F20BED}"/>
                  </a:ext>
                </a:extLst>
              </p:cNvPr>
              <p:cNvSpPr txBox="1"/>
              <p:nvPr/>
            </p:nvSpPr>
            <p:spPr>
              <a:xfrm>
                <a:off x="7467751" y="5250703"/>
                <a:ext cx="3428313" cy="954107"/>
              </a:xfrm>
              <a:prstGeom prst="rect">
                <a:avLst/>
              </a:prstGeom>
              <a:noFill/>
            </p:spPr>
            <p:txBody>
              <a:bodyPr wrap="square">
                <a:spAutoFit/>
              </a:bodyPr>
              <a:lstStyle/>
              <a:p>
                <a:pPr algn="ctr"/>
                <a14:m>
                  <m:oMath xmlns:m="http://schemas.openxmlformats.org/officeDocument/2006/math">
                    <m:r>
                      <a:rPr lang="en-US" altLang="ko-KR" sz="2800" b="0" i="1" smtClean="0">
                        <a:solidFill>
                          <a:srgbClr val="FF0000"/>
                        </a:solidFill>
                        <a:latin typeface="Cambria Math" panose="02040503050406030204" pitchFamily="18" charset="0"/>
                      </a:rPr>
                      <m:t>𝑓</m:t>
                    </m:r>
                    <m:r>
                      <a:rPr lang="en-US" altLang="ko-KR" sz="2800" b="1" i="1">
                        <a:solidFill>
                          <a:srgbClr val="FF0000"/>
                        </a:solidFill>
                        <a:latin typeface="Cambria Math" panose="02040503050406030204" pitchFamily="18" charset="0"/>
                      </a:rPr>
                      <m:t>(</m:t>
                    </m:r>
                    <m:sSub>
                      <m:sSubPr>
                        <m:ctrlPr>
                          <a:rPr lang="en-US" altLang="ko-KR" sz="2800" i="1">
                            <a:solidFill>
                              <a:srgbClr val="FF0000"/>
                            </a:solidFill>
                            <a:latin typeface="Cambria Math" panose="02040503050406030204" pitchFamily="18" charset="0"/>
                          </a:rPr>
                        </m:ctrlPr>
                      </m:sSubPr>
                      <m:e>
                        <m:acc>
                          <m:accPr>
                            <m:chr m:val="̅"/>
                            <m:ctrlPr>
                              <a:rPr lang="en-US" altLang="ko-KR" sz="2800" b="1" i="1">
                                <a:solidFill>
                                  <a:srgbClr val="FF0000"/>
                                </a:solidFill>
                                <a:latin typeface="Cambria Math" panose="02040503050406030204" pitchFamily="18" charset="0"/>
                              </a:rPr>
                            </m:ctrlPr>
                          </m:accPr>
                          <m:e>
                            <m:r>
                              <a:rPr lang="en-US" altLang="ko-KR" sz="2800" b="1">
                                <a:solidFill>
                                  <a:srgbClr val="FF0000"/>
                                </a:solidFill>
                                <a:latin typeface="Cambria Math" panose="02040503050406030204" pitchFamily="18" charset="0"/>
                              </a:rPr>
                              <m:t>𝐱</m:t>
                            </m:r>
                          </m:e>
                        </m:acc>
                      </m:e>
                      <m:sub>
                        <m:r>
                          <a:rPr lang="en-US" altLang="ko-KR" sz="2800" i="1">
                            <a:solidFill>
                              <a:srgbClr val="FF0000"/>
                            </a:solidFill>
                            <a:latin typeface="Cambria Math" panose="02040503050406030204" pitchFamily="18" charset="0"/>
                          </a:rPr>
                          <m:t>𝑡</m:t>
                        </m:r>
                      </m:sub>
                    </m:sSub>
                    <m:r>
                      <a:rPr lang="en-US" altLang="ko-KR" sz="2800" b="1" i="1">
                        <a:solidFill>
                          <a:srgbClr val="FF0000"/>
                        </a:solidFill>
                        <a:latin typeface="Cambria Math" panose="02040503050406030204" pitchFamily="18" charset="0"/>
                      </a:rPr>
                      <m:t>)</m:t>
                    </m:r>
                  </m:oMath>
                </a14:m>
                <a:r>
                  <a:rPr lang="ko-KR" altLang="en-US" sz="2800" dirty="0">
                    <a:solidFill>
                      <a:srgbClr val="FF0000"/>
                    </a:solidFill>
                  </a:rPr>
                  <a:t> </a:t>
                </a:r>
                <a:r>
                  <a:rPr lang="en-US" altLang="ko-KR" sz="2800" dirty="0">
                    <a:solidFill>
                      <a:srgbClr val="FF0000"/>
                    </a:solidFill>
                  </a:rPr>
                  <a:t>constant </a:t>
                </a:r>
              </a:p>
              <a:p>
                <a:pPr algn="ctr"/>
                <a:r>
                  <a:rPr lang="en-US" altLang="ko-KR" sz="2800" dirty="0">
                    <a:solidFill>
                      <a:srgbClr val="FF0000"/>
                    </a:solidFill>
                  </a:rPr>
                  <a:t>over time</a:t>
                </a:r>
                <a:endParaRPr lang="ko-KR" altLang="en-US" sz="2800" dirty="0">
                  <a:solidFill>
                    <a:srgbClr val="FF0000"/>
                  </a:solidFill>
                </a:endParaRPr>
              </a:p>
            </p:txBody>
          </p:sp>
        </mc:Choice>
        <mc:Fallback xmlns="">
          <p:sp>
            <p:nvSpPr>
              <p:cNvPr id="72" name="TextBox 71">
                <a:extLst>
                  <a:ext uri="{FF2B5EF4-FFF2-40B4-BE49-F238E27FC236}">
                    <a16:creationId xmlns:a16="http://schemas.microsoft.com/office/drawing/2014/main" id="{373D9956-FE50-85AC-ECA2-EEAFF6F20BED}"/>
                  </a:ext>
                </a:extLst>
              </p:cNvPr>
              <p:cNvSpPr txBox="1">
                <a:spLocks noRot="1" noChangeAspect="1" noMove="1" noResize="1" noEditPoints="1" noAdjustHandles="1" noChangeArrowheads="1" noChangeShapeType="1" noTextEdit="1"/>
              </p:cNvSpPr>
              <p:nvPr/>
            </p:nvSpPr>
            <p:spPr>
              <a:xfrm>
                <a:off x="7467751" y="5250703"/>
                <a:ext cx="3428313" cy="954107"/>
              </a:xfrm>
              <a:prstGeom prst="rect">
                <a:avLst/>
              </a:prstGeom>
              <a:blipFill>
                <a:blip r:embed="rId22"/>
                <a:stretch>
                  <a:fillRect t="-6369" b="-16561"/>
                </a:stretch>
              </a:blipFill>
            </p:spPr>
            <p:txBody>
              <a:bodyPr/>
              <a:lstStyle/>
              <a:p>
                <a:r>
                  <a:rPr lang="ko-KR" altLang="en-US">
                    <a:noFill/>
                  </a:rPr>
                  <a:t> </a:t>
                </a:r>
              </a:p>
            </p:txBody>
          </p:sp>
        </mc:Fallback>
      </mc:AlternateContent>
      <p:sp>
        <p:nvSpPr>
          <p:cNvPr id="9" name="TextBox 8">
            <a:extLst>
              <a:ext uri="{FF2B5EF4-FFF2-40B4-BE49-F238E27FC236}">
                <a16:creationId xmlns:a16="http://schemas.microsoft.com/office/drawing/2014/main" id="{C63BB6B6-5F61-4AAE-53E0-1982EDFDA1F3}"/>
              </a:ext>
            </a:extLst>
          </p:cNvPr>
          <p:cNvSpPr txBox="1"/>
          <p:nvPr/>
        </p:nvSpPr>
        <p:spPr>
          <a:xfrm>
            <a:off x="5100637" y="1280160"/>
            <a:ext cx="1980883" cy="461665"/>
          </a:xfrm>
          <a:prstGeom prst="rect">
            <a:avLst/>
          </a:prstGeom>
          <a:noFill/>
        </p:spPr>
        <p:txBody>
          <a:bodyPr wrap="square" rtlCol="0">
            <a:spAutoFit/>
          </a:bodyPr>
          <a:lstStyle/>
          <a:p>
            <a:r>
              <a:rPr lang="en-US" altLang="ko-KR" sz="2400" b="1" dirty="0">
                <a:solidFill>
                  <a:schemeClr val="accent1"/>
                </a:solidFill>
              </a:rPr>
              <a:t>Modulation</a:t>
            </a:r>
            <a:endParaRPr lang="ko-KR" altLang="en-US" sz="2400" b="1" dirty="0">
              <a:solidFill>
                <a:schemeClr val="accent1"/>
              </a:solidFill>
            </a:endParaRPr>
          </a:p>
        </p:txBody>
      </p:sp>
      <p:sp>
        <p:nvSpPr>
          <p:cNvPr id="10" name="TextBox 9">
            <a:extLst>
              <a:ext uri="{FF2B5EF4-FFF2-40B4-BE49-F238E27FC236}">
                <a16:creationId xmlns:a16="http://schemas.microsoft.com/office/drawing/2014/main" id="{44BF10E6-1556-0F35-1F45-CEE36EA52C86}"/>
              </a:ext>
            </a:extLst>
          </p:cNvPr>
          <p:cNvSpPr txBox="1"/>
          <p:nvPr/>
        </p:nvSpPr>
        <p:spPr>
          <a:xfrm>
            <a:off x="7630477" y="1280160"/>
            <a:ext cx="2976563" cy="461665"/>
          </a:xfrm>
          <a:prstGeom prst="rect">
            <a:avLst/>
          </a:prstGeom>
          <a:noFill/>
        </p:spPr>
        <p:txBody>
          <a:bodyPr wrap="square" rtlCol="0">
            <a:spAutoFit/>
          </a:bodyPr>
          <a:lstStyle/>
          <a:p>
            <a:r>
              <a:rPr lang="en-US" altLang="ko-KR" sz="2400" b="1" dirty="0">
                <a:solidFill>
                  <a:srgbClr val="FF0000"/>
                </a:solidFill>
              </a:rPr>
              <a:t>Path throughput</a:t>
            </a:r>
            <a:endParaRPr lang="ko-KR" altLang="en-US" sz="2400" b="1" dirty="0">
              <a:solidFill>
                <a:srgbClr val="FF0000"/>
              </a:solidFill>
            </a:endParaRPr>
          </a:p>
        </p:txBody>
      </p:sp>
    </p:spTree>
    <p:custDataLst>
      <p:tags r:id="rId1"/>
    </p:custDataLst>
    <p:extLst>
      <p:ext uri="{BB962C8B-B14F-4D97-AF65-F5344CB8AC3E}">
        <p14:creationId xmlns:p14="http://schemas.microsoft.com/office/powerpoint/2010/main" val="371959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10"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9F08740-7ED3-2736-24AA-E3BD712D148A}"/>
              </a:ext>
            </a:extLst>
          </p:cNvPr>
          <p:cNvSpPr>
            <a:spLocks noGrp="1"/>
          </p:cNvSpPr>
          <p:nvPr>
            <p:ph type="title"/>
          </p:nvPr>
        </p:nvSpPr>
        <p:spPr/>
        <p:txBody>
          <a:bodyPr/>
          <a:lstStyle/>
          <a:p>
            <a:r>
              <a:rPr lang="en-US" altLang="ko-KR" dirty="0"/>
              <a:t>Aligning Path over Time</a:t>
            </a:r>
            <a:endParaRPr lang="ko-KR" altLang="en-US" dirty="0"/>
          </a:p>
        </p:txBody>
      </p:sp>
      <p:sp>
        <p:nvSpPr>
          <p:cNvPr id="4" name="슬라이드 번호 개체 틀 3">
            <a:extLst>
              <a:ext uri="{FF2B5EF4-FFF2-40B4-BE49-F238E27FC236}">
                <a16:creationId xmlns:a16="http://schemas.microsoft.com/office/drawing/2014/main" id="{5DDADB98-FF8D-E923-6C3A-1833FD977E3F}"/>
              </a:ext>
            </a:extLst>
          </p:cNvPr>
          <p:cNvSpPr>
            <a:spLocks noGrp="1"/>
          </p:cNvSpPr>
          <p:nvPr>
            <p:ph type="sldNum" sz="quarter" idx="12"/>
          </p:nvPr>
        </p:nvSpPr>
        <p:spPr/>
        <p:txBody>
          <a:bodyPr/>
          <a:lstStyle/>
          <a:p>
            <a:fld id="{8DF240CA-39A6-8942-A819-E48F9D8A9D50}" type="slidenum">
              <a:rPr lang="en-KR" smtClean="0"/>
              <a:t>29</a:t>
            </a:fld>
            <a:endParaRPr lang="en-KR"/>
          </a:p>
        </p:txBody>
      </p:sp>
      <p:pic>
        <p:nvPicPr>
          <p:cNvPr id="7" name="Picture 2" descr="Klever Kitchen Double Wall Insulated Glass Cup Heat ...">
            <a:extLst>
              <a:ext uri="{FF2B5EF4-FFF2-40B4-BE49-F238E27FC236}">
                <a16:creationId xmlns:a16="http://schemas.microsoft.com/office/drawing/2014/main" id="{8C0DDF24-81C9-4D14-DA55-76484221E3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697" y="2568045"/>
            <a:ext cx="1410038" cy="10069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ed Led Icon On White Background Led Sign Light Emitting Diode Flat Style  Led Stock Illustration - Download Image Now - iStock">
            <a:extLst>
              <a:ext uri="{FF2B5EF4-FFF2-40B4-BE49-F238E27FC236}">
                <a16:creationId xmlns:a16="http://schemas.microsoft.com/office/drawing/2014/main" id="{62A8BD54-6920-197D-A90E-9FD8A85180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8799" y="1404019"/>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Free Camera Clipart Transparent Background, Download Free Camera Clipart  Transparent Background png images, Free ClipArts on Clipart Library">
            <a:extLst>
              <a:ext uri="{FF2B5EF4-FFF2-40B4-BE49-F238E27FC236}">
                <a16:creationId xmlns:a16="http://schemas.microsoft.com/office/drawing/2014/main" id="{53EDF4A8-4351-495C-7208-5B88DEEE44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8811" y="2608870"/>
            <a:ext cx="1482463" cy="1130594"/>
          </a:xfrm>
          <a:prstGeom prst="rect">
            <a:avLst/>
          </a:prstGeom>
          <a:noFill/>
          <a:extLst>
            <a:ext uri="{909E8E84-426E-40DD-AFC4-6F175D3DCCD1}">
              <a14:hiddenFill xmlns:a14="http://schemas.microsoft.com/office/drawing/2010/main">
                <a:solidFill>
                  <a:srgbClr val="FFFFFF"/>
                </a:solidFill>
              </a14:hiddenFill>
            </a:ext>
          </a:extLst>
        </p:spPr>
      </p:pic>
      <p:pic>
        <p:nvPicPr>
          <p:cNvPr id="15" name="그림 14">
            <a:extLst>
              <a:ext uri="{FF2B5EF4-FFF2-40B4-BE49-F238E27FC236}">
                <a16:creationId xmlns:a16="http://schemas.microsoft.com/office/drawing/2014/main" id="{BBDA1D01-EBF5-2722-3788-1D5134CBC67B}"/>
              </a:ext>
            </a:extLst>
          </p:cNvPr>
          <p:cNvPicPr>
            <a:picLocks noChangeAspect="1"/>
          </p:cNvPicPr>
          <p:nvPr/>
        </p:nvPicPr>
        <p:blipFill rotWithShape="1">
          <a:blip r:embed="rId7"/>
          <a:srcRect l="12533" t="-512" r="10017" b="3764"/>
          <a:stretch/>
        </p:blipFill>
        <p:spPr>
          <a:xfrm>
            <a:off x="6096000" y="1806478"/>
            <a:ext cx="1547920" cy="1498431"/>
          </a:xfrm>
          <a:prstGeom prst="rect">
            <a:avLst/>
          </a:prstGeom>
        </p:spPr>
      </p:pic>
      <p:cxnSp>
        <p:nvCxnSpPr>
          <p:cNvPr id="16" name="직선 화살표 연결선 15">
            <a:extLst>
              <a:ext uri="{FF2B5EF4-FFF2-40B4-BE49-F238E27FC236}">
                <a16:creationId xmlns:a16="http://schemas.microsoft.com/office/drawing/2014/main" id="{F6380912-EA2E-0C8B-A17A-620C9C4EAC90}"/>
              </a:ext>
            </a:extLst>
          </p:cNvPr>
          <p:cNvCxnSpPr>
            <a:cxnSpLocks/>
            <a:stCxn id="15" idx="1"/>
          </p:cNvCxnSpPr>
          <p:nvPr/>
        </p:nvCxnSpPr>
        <p:spPr>
          <a:xfrm flipH="1">
            <a:off x="4569359" y="2555694"/>
            <a:ext cx="1526641" cy="759277"/>
          </a:xfrm>
          <a:prstGeom prst="straightConnector1">
            <a:avLst/>
          </a:prstGeom>
          <a:noFill/>
          <a:ln w="38100" cap="flat" cmpd="sng" algn="ctr">
            <a:solidFill>
              <a:schemeClr val="accent1"/>
            </a:solidFill>
            <a:prstDash val="solid"/>
            <a:miter lim="800000"/>
            <a:tailEnd type="triangle"/>
          </a:ln>
          <a:effectLst/>
        </p:spPr>
      </p:cxnSp>
      <p:cxnSp>
        <p:nvCxnSpPr>
          <p:cNvPr id="17" name="직선 화살표 연결선 16">
            <a:extLst>
              <a:ext uri="{FF2B5EF4-FFF2-40B4-BE49-F238E27FC236}">
                <a16:creationId xmlns:a16="http://schemas.microsoft.com/office/drawing/2014/main" id="{4ED99121-B92D-AFDC-9EE2-271A6D781688}"/>
              </a:ext>
            </a:extLst>
          </p:cNvPr>
          <p:cNvCxnSpPr>
            <a:cxnSpLocks/>
          </p:cNvCxnSpPr>
          <p:nvPr/>
        </p:nvCxnSpPr>
        <p:spPr>
          <a:xfrm flipV="1">
            <a:off x="3251274" y="1512320"/>
            <a:ext cx="1903461" cy="435018"/>
          </a:xfrm>
          <a:prstGeom prst="straightConnector1">
            <a:avLst/>
          </a:prstGeom>
          <a:noFill/>
          <a:ln w="38100" cap="flat" cmpd="sng" algn="ctr">
            <a:solidFill>
              <a:schemeClr val="accent1"/>
            </a:solidFill>
            <a:prstDash val="solid"/>
            <a:miter lim="800000"/>
            <a:tailEnd type="triangle"/>
          </a:ln>
          <a:effectLst/>
        </p:spPr>
      </p:cxnSp>
      <p:cxnSp>
        <p:nvCxnSpPr>
          <p:cNvPr id="18" name="직선 연결선 17">
            <a:extLst>
              <a:ext uri="{FF2B5EF4-FFF2-40B4-BE49-F238E27FC236}">
                <a16:creationId xmlns:a16="http://schemas.microsoft.com/office/drawing/2014/main" id="{7FA755A1-2AAE-BFE6-D1D6-649AD6064A35}"/>
              </a:ext>
            </a:extLst>
          </p:cNvPr>
          <p:cNvCxnSpPr/>
          <p:nvPr/>
        </p:nvCxnSpPr>
        <p:spPr>
          <a:xfrm>
            <a:off x="4136317" y="1493946"/>
            <a:ext cx="198199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cxnSp>
        <p:nvCxnSpPr>
          <p:cNvPr id="20" name="직선 화살표 연결선 19">
            <a:extLst>
              <a:ext uri="{FF2B5EF4-FFF2-40B4-BE49-F238E27FC236}">
                <a16:creationId xmlns:a16="http://schemas.microsoft.com/office/drawing/2014/main" id="{C2217A44-3F80-1024-1313-7B1EA54A0FD8}"/>
              </a:ext>
            </a:extLst>
          </p:cNvPr>
          <p:cNvCxnSpPr>
            <a:cxnSpLocks/>
            <a:endCxn id="15" idx="1"/>
          </p:cNvCxnSpPr>
          <p:nvPr/>
        </p:nvCxnSpPr>
        <p:spPr>
          <a:xfrm>
            <a:off x="5154735" y="1533978"/>
            <a:ext cx="941265" cy="1021716"/>
          </a:xfrm>
          <a:prstGeom prst="straightConnector1">
            <a:avLst/>
          </a:prstGeom>
          <a:noFill/>
          <a:ln w="38100" cap="flat" cmpd="sng" algn="ctr">
            <a:solidFill>
              <a:schemeClr val="accent1"/>
            </a:solidFill>
            <a:prstDash val="solid"/>
            <a:miter lim="800000"/>
            <a:tailEnd type="triangle"/>
          </a:ln>
          <a:effectLst/>
        </p:spPr>
      </p:cxnSp>
      <p:cxnSp>
        <p:nvCxnSpPr>
          <p:cNvPr id="42" name="직선 화살표 연결선 41">
            <a:extLst>
              <a:ext uri="{FF2B5EF4-FFF2-40B4-BE49-F238E27FC236}">
                <a16:creationId xmlns:a16="http://schemas.microsoft.com/office/drawing/2014/main" id="{77FFCFF1-7E68-BF0B-0F3B-6C84E21FBC87}"/>
              </a:ext>
            </a:extLst>
          </p:cNvPr>
          <p:cNvCxnSpPr>
            <a:cxnSpLocks/>
          </p:cNvCxnSpPr>
          <p:nvPr/>
        </p:nvCxnSpPr>
        <p:spPr>
          <a:xfrm flipH="1">
            <a:off x="3953553" y="3276951"/>
            <a:ext cx="666591" cy="88482"/>
          </a:xfrm>
          <a:prstGeom prst="straightConnector1">
            <a:avLst/>
          </a:prstGeom>
          <a:noFill/>
          <a:ln w="38100" cap="flat" cmpd="sng" algn="ctr">
            <a:solidFill>
              <a:schemeClr val="accent1"/>
            </a:solidFill>
            <a:prstDash val="solid"/>
            <a:miter lim="800000"/>
            <a:tailEnd type="triangle"/>
          </a:ln>
          <a:effectLst/>
        </p:spPr>
      </p:cxnSp>
      <p:cxnSp>
        <p:nvCxnSpPr>
          <p:cNvPr id="45" name="직선 화살표 연결선 44">
            <a:extLst>
              <a:ext uri="{FF2B5EF4-FFF2-40B4-BE49-F238E27FC236}">
                <a16:creationId xmlns:a16="http://schemas.microsoft.com/office/drawing/2014/main" id="{3746B174-E3D5-7F50-9D26-3D7F2B3D5A77}"/>
              </a:ext>
            </a:extLst>
          </p:cNvPr>
          <p:cNvCxnSpPr>
            <a:cxnSpLocks/>
            <a:endCxn id="14" idx="3"/>
          </p:cNvCxnSpPr>
          <p:nvPr/>
        </p:nvCxnSpPr>
        <p:spPr>
          <a:xfrm flipH="1" flipV="1">
            <a:off x="3251274" y="3174167"/>
            <a:ext cx="715272" cy="211064"/>
          </a:xfrm>
          <a:prstGeom prst="straightConnector1">
            <a:avLst/>
          </a:prstGeom>
          <a:noFill/>
          <a:ln w="38100" cap="flat" cmpd="sng" algn="ctr">
            <a:solidFill>
              <a:schemeClr val="accent1"/>
            </a:solidFill>
            <a:prstDash val="solid"/>
            <a:miter lim="800000"/>
            <a:tailEnd type="triangle"/>
          </a:ln>
          <a:effectLst/>
        </p:spPr>
      </p:cxnSp>
      <p:pic>
        <p:nvPicPr>
          <p:cNvPr id="48" name="Picture 2" descr="Klever Kitchen Double Wall Insulated Glass Cup Heat ...">
            <a:extLst>
              <a:ext uri="{FF2B5EF4-FFF2-40B4-BE49-F238E27FC236}">
                <a16:creationId xmlns:a16="http://schemas.microsoft.com/office/drawing/2014/main" id="{7E62806D-4EBE-17DA-97E0-C5B1EE0EDE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800000">
            <a:off x="3796243" y="5647934"/>
            <a:ext cx="1410038" cy="100693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Red Led Icon On White Background Led Sign Light Emitting Diode Flat Style  Led Stock Illustration - Download Image Now - iStock">
            <a:extLst>
              <a:ext uri="{FF2B5EF4-FFF2-40B4-BE49-F238E27FC236}">
                <a16:creationId xmlns:a16="http://schemas.microsoft.com/office/drawing/2014/main" id="{6E3F9B30-0104-9811-33C3-C7CE23FCB9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8799" y="4351716"/>
            <a:ext cx="955967" cy="124223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Free Camera Clipart Transparent Background, Download Free Camera Clipart  Transparent Background png images, Free ClipArts on Clipart Library">
            <a:extLst>
              <a:ext uri="{FF2B5EF4-FFF2-40B4-BE49-F238E27FC236}">
                <a16:creationId xmlns:a16="http://schemas.microsoft.com/office/drawing/2014/main" id="{0DBE972D-1B9B-21F3-BDFF-0D90092010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8811" y="5556567"/>
            <a:ext cx="1482463" cy="1130594"/>
          </a:xfrm>
          <a:prstGeom prst="rect">
            <a:avLst/>
          </a:prstGeom>
          <a:noFill/>
          <a:extLst>
            <a:ext uri="{909E8E84-426E-40DD-AFC4-6F175D3DCCD1}">
              <a14:hiddenFill xmlns:a14="http://schemas.microsoft.com/office/drawing/2010/main">
                <a:solidFill>
                  <a:srgbClr val="FFFFFF"/>
                </a:solidFill>
              </a14:hiddenFill>
            </a:ext>
          </a:extLst>
        </p:spPr>
      </p:pic>
      <p:pic>
        <p:nvPicPr>
          <p:cNvPr id="66" name="그림 65">
            <a:extLst>
              <a:ext uri="{FF2B5EF4-FFF2-40B4-BE49-F238E27FC236}">
                <a16:creationId xmlns:a16="http://schemas.microsoft.com/office/drawing/2014/main" id="{E08F851C-4D91-F376-8874-0F7DC07C9DDA}"/>
              </a:ext>
            </a:extLst>
          </p:cNvPr>
          <p:cNvPicPr>
            <a:picLocks noChangeAspect="1"/>
          </p:cNvPicPr>
          <p:nvPr/>
        </p:nvPicPr>
        <p:blipFill rotWithShape="1">
          <a:blip r:embed="rId7"/>
          <a:srcRect l="12533" t="-512" r="10017" b="3764"/>
          <a:stretch/>
        </p:blipFill>
        <p:spPr>
          <a:xfrm>
            <a:off x="7058544" y="4754175"/>
            <a:ext cx="1547920" cy="1498431"/>
          </a:xfrm>
          <a:prstGeom prst="rect">
            <a:avLst/>
          </a:prstGeom>
        </p:spPr>
      </p:pic>
      <p:cxnSp>
        <p:nvCxnSpPr>
          <p:cNvPr id="67" name="직선 화살표 연결선 66">
            <a:extLst>
              <a:ext uri="{FF2B5EF4-FFF2-40B4-BE49-F238E27FC236}">
                <a16:creationId xmlns:a16="http://schemas.microsoft.com/office/drawing/2014/main" id="{76AAA078-FC77-6F8D-F58D-9064D72740D5}"/>
              </a:ext>
            </a:extLst>
          </p:cNvPr>
          <p:cNvCxnSpPr>
            <a:cxnSpLocks/>
            <a:stCxn id="66" idx="1"/>
          </p:cNvCxnSpPr>
          <p:nvPr/>
        </p:nvCxnSpPr>
        <p:spPr>
          <a:xfrm flipH="1">
            <a:off x="4733737" y="5503391"/>
            <a:ext cx="2324807" cy="765498"/>
          </a:xfrm>
          <a:prstGeom prst="straightConnector1">
            <a:avLst/>
          </a:prstGeom>
          <a:noFill/>
          <a:ln w="38100" cap="flat" cmpd="sng" algn="ctr">
            <a:solidFill>
              <a:schemeClr val="accent2">
                <a:lumMod val="60000"/>
                <a:lumOff val="40000"/>
              </a:schemeClr>
            </a:solidFill>
            <a:prstDash val="solid"/>
            <a:miter lim="800000"/>
            <a:tailEnd type="triangle"/>
          </a:ln>
          <a:effectLst/>
        </p:spPr>
      </p:cxnSp>
      <p:cxnSp>
        <p:nvCxnSpPr>
          <p:cNvPr id="69" name="직선 화살표 연결선 68">
            <a:extLst>
              <a:ext uri="{FF2B5EF4-FFF2-40B4-BE49-F238E27FC236}">
                <a16:creationId xmlns:a16="http://schemas.microsoft.com/office/drawing/2014/main" id="{31110CD5-CA98-4FD7-A76F-1AE76E1FF805}"/>
              </a:ext>
            </a:extLst>
          </p:cNvPr>
          <p:cNvCxnSpPr>
            <a:cxnSpLocks/>
          </p:cNvCxnSpPr>
          <p:nvPr/>
        </p:nvCxnSpPr>
        <p:spPr>
          <a:xfrm flipV="1">
            <a:off x="3251274" y="4460017"/>
            <a:ext cx="1903461" cy="435018"/>
          </a:xfrm>
          <a:prstGeom prst="straightConnector1">
            <a:avLst/>
          </a:prstGeom>
          <a:noFill/>
          <a:ln w="38100" cap="flat" cmpd="sng" algn="ctr">
            <a:solidFill>
              <a:schemeClr val="accent2">
                <a:lumMod val="60000"/>
                <a:lumOff val="40000"/>
              </a:schemeClr>
            </a:solidFill>
            <a:prstDash val="solid"/>
            <a:miter lim="800000"/>
            <a:tailEnd type="triangle"/>
          </a:ln>
          <a:effectLst/>
        </p:spPr>
      </p:cxnSp>
      <p:cxnSp>
        <p:nvCxnSpPr>
          <p:cNvPr id="70" name="직선 연결선 69">
            <a:extLst>
              <a:ext uri="{FF2B5EF4-FFF2-40B4-BE49-F238E27FC236}">
                <a16:creationId xmlns:a16="http://schemas.microsoft.com/office/drawing/2014/main" id="{9037C5FA-3FF4-536C-A250-7576C87F87E1}"/>
              </a:ext>
            </a:extLst>
          </p:cNvPr>
          <p:cNvCxnSpPr/>
          <p:nvPr/>
        </p:nvCxnSpPr>
        <p:spPr>
          <a:xfrm>
            <a:off x="4136317" y="4441643"/>
            <a:ext cx="198199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cxnSp>
        <p:nvCxnSpPr>
          <p:cNvPr id="71" name="직선 화살표 연결선 70">
            <a:extLst>
              <a:ext uri="{FF2B5EF4-FFF2-40B4-BE49-F238E27FC236}">
                <a16:creationId xmlns:a16="http://schemas.microsoft.com/office/drawing/2014/main" id="{6A570E4A-F3CE-DF53-AEDA-1D6BEA172604}"/>
              </a:ext>
            </a:extLst>
          </p:cNvPr>
          <p:cNvCxnSpPr>
            <a:cxnSpLocks/>
            <a:endCxn id="66" idx="1"/>
          </p:cNvCxnSpPr>
          <p:nvPr/>
        </p:nvCxnSpPr>
        <p:spPr>
          <a:xfrm>
            <a:off x="5154735" y="4431581"/>
            <a:ext cx="1903809" cy="1071810"/>
          </a:xfrm>
          <a:prstGeom prst="straightConnector1">
            <a:avLst/>
          </a:prstGeom>
          <a:noFill/>
          <a:ln w="38100" cap="flat" cmpd="sng" algn="ctr">
            <a:solidFill>
              <a:schemeClr val="accent2">
                <a:lumMod val="60000"/>
                <a:lumOff val="40000"/>
              </a:schemeClr>
            </a:solidFill>
            <a:prstDash val="solid"/>
            <a:miter lim="800000"/>
            <a:tailEnd type="triangle"/>
          </a:ln>
          <a:effectLst/>
        </p:spPr>
      </p:cxnSp>
      <p:cxnSp>
        <p:nvCxnSpPr>
          <p:cNvPr id="75" name="직선 화살표 연결선 74">
            <a:extLst>
              <a:ext uri="{FF2B5EF4-FFF2-40B4-BE49-F238E27FC236}">
                <a16:creationId xmlns:a16="http://schemas.microsoft.com/office/drawing/2014/main" id="{69A09448-F475-C682-544D-4E6CC6B82B19}"/>
              </a:ext>
            </a:extLst>
          </p:cNvPr>
          <p:cNvCxnSpPr>
            <a:cxnSpLocks/>
          </p:cNvCxnSpPr>
          <p:nvPr/>
        </p:nvCxnSpPr>
        <p:spPr>
          <a:xfrm flipH="1">
            <a:off x="3818605" y="6268889"/>
            <a:ext cx="915132" cy="36474"/>
          </a:xfrm>
          <a:prstGeom prst="straightConnector1">
            <a:avLst/>
          </a:prstGeom>
          <a:noFill/>
          <a:ln w="38100" cap="flat" cmpd="sng" algn="ctr">
            <a:solidFill>
              <a:schemeClr val="accent2">
                <a:lumMod val="60000"/>
                <a:lumOff val="40000"/>
              </a:schemeClr>
            </a:solidFill>
            <a:prstDash val="solid"/>
            <a:miter lim="800000"/>
            <a:tailEnd type="triangle"/>
          </a:ln>
          <a:effectLst/>
        </p:spPr>
      </p:cxnSp>
      <p:cxnSp>
        <p:nvCxnSpPr>
          <p:cNvPr id="76" name="직선 화살표 연결선 75">
            <a:extLst>
              <a:ext uri="{FF2B5EF4-FFF2-40B4-BE49-F238E27FC236}">
                <a16:creationId xmlns:a16="http://schemas.microsoft.com/office/drawing/2014/main" id="{9AF283E8-27A2-6552-01B7-4A145CE0B6D2}"/>
              </a:ext>
            </a:extLst>
          </p:cNvPr>
          <p:cNvCxnSpPr>
            <a:cxnSpLocks/>
            <a:endCxn id="50" idx="3"/>
          </p:cNvCxnSpPr>
          <p:nvPr/>
        </p:nvCxnSpPr>
        <p:spPr>
          <a:xfrm flipH="1" flipV="1">
            <a:off x="3251274" y="6121864"/>
            <a:ext cx="567331" cy="183499"/>
          </a:xfrm>
          <a:prstGeom prst="straightConnector1">
            <a:avLst/>
          </a:prstGeom>
          <a:noFill/>
          <a:ln w="38100" cap="flat" cmpd="sng" algn="ctr">
            <a:solidFill>
              <a:srgbClr val="C00000"/>
            </a:solidFill>
            <a:prstDash val="solid"/>
            <a:miter lim="800000"/>
            <a:tailEnd type="triangle"/>
          </a:ln>
          <a:effectLst/>
        </p:spPr>
      </p:cxnSp>
      <p:cxnSp>
        <p:nvCxnSpPr>
          <p:cNvPr id="87" name="직선 화살표 연결선 86">
            <a:extLst>
              <a:ext uri="{FF2B5EF4-FFF2-40B4-BE49-F238E27FC236}">
                <a16:creationId xmlns:a16="http://schemas.microsoft.com/office/drawing/2014/main" id="{F67762B5-C9FD-636C-CDC5-A9137A59780A}"/>
              </a:ext>
            </a:extLst>
          </p:cNvPr>
          <p:cNvCxnSpPr>
            <a:cxnSpLocks/>
          </p:cNvCxnSpPr>
          <p:nvPr/>
        </p:nvCxnSpPr>
        <p:spPr>
          <a:xfrm>
            <a:off x="4569359" y="4489740"/>
            <a:ext cx="2717870" cy="1464020"/>
          </a:xfrm>
          <a:prstGeom prst="straightConnector1">
            <a:avLst/>
          </a:prstGeom>
          <a:noFill/>
          <a:ln w="38100" cap="flat" cmpd="sng" algn="ctr">
            <a:solidFill>
              <a:srgbClr val="C00000"/>
            </a:solidFill>
            <a:prstDash val="solid"/>
            <a:miter lim="800000"/>
            <a:tailEnd type="triangle"/>
          </a:ln>
          <a:effectLst/>
        </p:spPr>
      </p:cxnSp>
      <p:cxnSp>
        <p:nvCxnSpPr>
          <p:cNvPr id="91" name="직선 화살표 연결선 90">
            <a:extLst>
              <a:ext uri="{FF2B5EF4-FFF2-40B4-BE49-F238E27FC236}">
                <a16:creationId xmlns:a16="http://schemas.microsoft.com/office/drawing/2014/main" id="{522AF28C-E070-4257-6589-7326DA657E40}"/>
              </a:ext>
            </a:extLst>
          </p:cNvPr>
          <p:cNvCxnSpPr>
            <a:cxnSpLocks/>
          </p:cNvCxnSpPr>
          <p:nvPr/>
        </p:nvCxnSpPr>
        <p:spPr>
          <a:xfrm flipH="1">
            <a:off x="4733737" y="5953760"/>
            <a:ext cx="2477207" cy="467529"/>
          </a:xfrm>
          <a:prstGeom prst="straightConnector1">
            <a:avLst/>
          </a:prstGeom>
          <a:noFill/>
          <a:ln w="38100" cap="flat" cmpd="sng" algn="ctr">
            <a:solidFill>
              <a:srgbClr val="C00000"/>
            </a:solidFill>
            <a:prstDash val="solid"/>
            <a:miter lim="800000"/>
            <a:tailEnd type="triangle"/>
          </a:ln>
          <a:effectLst/>
        </p:spPr>
      </p:cxnSp>
      <p:cxnSp>
        <p:nvCxnSpPr>
          <p:cNvPr id="94" name="직선 화살표 연결선 93">
            <a:extLst>
              <a:ext uri="{FF2B5EF4-FFF2-40B4-BE49-F238E27FC236}">
                <a16:creationId xmlns:a16="http://schemas.microsoft.com/office/drawing/2014/main" id="{A3381163-DE1D-BE08-3436-0274D95CDC48}"/>
              </a:ext>
            </a:extLst>
          </p:cNvPr>
          <p:cNvCxnSpPr>
            <a:cxnSpLocks/>
          </p:cNvCxnSpPr>
          <p:nvPr/>
        </p:nvCxnSpPr>
        <p:spPr>
          <a:xfrm flipH="1" flipV="1">
            <a:off x="3818605" y="6344759"/>
            <a:ext cx="915132" cy="96792"/>
          </a:xfrm>
          <a:prstGeom prst="straightConnector1">
            <a:avLst/>
          </a:prstGeom>
          <a:noFill/>
          <a:ln w="38100" cap="flat" cmpd="sng" algn="ctr">
            <a:solidFill>
              <a:srgbClr val="C00000"/>
            </a:solidFill>
            <a:prstDash val="solid"/>
            <a:miter lim="800000"/>
            <a:tailEnd type="triangle"/>
          </a:ln>
          <a:effectLst/>
        </p:spPr>
      </p:cxnSp>
      <p:cxnSp>
        <p:nvCxnSpPr>
          <p:cNvPr id="111" name="직선 화살표 연결선 110">
            <a:extLst>
              <a:ext uri="{FF2B5EF4-FFF2-40B4-BE49-F238E27FC236}">
                <a16:creationId xmlns:a16="http://schemas.microsoft.com/office/drawing/2014/main" id="{9EF01D52-C55F-1CAC-27B2-E63EE18E8AF6}"/>
              </a:ext>
            </a:extLst>
          </p:cNvPr>
          <p:cNvCxnSpPr>
            <a:cxnSpLocks/>
          </p:cNvCxnSpPr>
          <p:nvPr/>
        </p:nvCxnSpPr>
        <p:spPr>
          <a:xfrm flipV="1">
            <a:off x="3246140" y="4466410"/>
            <a:ext cx="1323219" cy="410398"/>
          </a:xfrm>
          <a:prstGeom prst="straightConnector1">
            <a:avLst/>
          </a:prstGeom>
          <a:noFill/>
          <a:ln w="38100" cap="flat" cmpd="sng" algn="ctr">
            <a:solidFill>
              <a:srgbClr val="C00000"/>
            </a:solidFill>
            <a:prstDash val="solid"/>
            <a:miter lim="800000"/>
            <a:tailEnd type="triangle"/>
          </a:ln>
          <a:effectLst/>
        </p:spPr>
      </p:cxn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739E814A-184B-99F1-F22B-F23BA4711D84}"/>
                  </a:ext>
                </a:extLst>
              </p:cNvPr>
              <p:cNvSpPr txBox="1"/>
              <p:nvPr/>
            </p:nvSpPr>
            <p:spPr>
              <a:xfrm>
                <a:off x="816043" y="1085139"/>
                <a:ext cx="2165228" cy="461665"/>
              </a:xfrm>
              <a:prstGeom prst="rect">
                <a:avLst/>
              </a:prstGeom>
              <a:noFill/>
            </p:spPr>
            <p:txBody>
              <a:bodyPr wrap="square">
                <a:spAutoFit/>
              </a:bodyPr>
              <a:lstStyle/>
              <a:p>
                <a:r>
                  <a:rPr lang="en-US" altLang="ko-KR" sz="2400" b="0" dirty="0">
                    <a:solidFill>
                      <a:schemeClr val="tx1"/>
                    </a:solidFill>
                  </a:rPr>
                  <a:t>Time : </a:t>
                </a:r>
                <a14:m>
                  <m:oMath xmlns:m="http://schemas.openxmlformats.org/officeDocument/2006/math">
                    <m:r>
                      <a:rPr lang="en-US" altLang="ko-KR" sz="2400" b="0" i="1" smtClean="0">
                        <a:solidFill>
                          <a:schemeClr val="tx1"/>
                        </a:solidFill>
                        <a:latin typeface="Cambria Math" panose="02040503050406030204" pitchFamily="18" charset="0"/>
                      </a:rPr>
                      <m:t>𝑡</m:t>
                    </m:r>
                  </m:oMath>
                </a14:m>
                <a:endParaRPr lang="ko-KR" altLang="en-US" sz="2400" dirty="0">
                  <a:solidFill>
                    <a:schemeClr val="tx1"/>
                  </a:solidFill>
                  <a:latin typeface="Linux Biolinum" panose="02000503000000000000" pitchFamily="2" charset="0"/>
                  <a:cs typeface="Linux Biolinum" panose="02000503000000000000" pitchFamily="2" charset="0"/>
                </a:endParaRPr>
              </a:p>
            </p:txBody>
          </p:sp>
        </mc:Choice>
        <mc:Fallback xmlns="">
          <p:sp>
            <p:nvSpPr>
              <p:cNvPr id="118" name="TextBox 117">
                <a:extLst>
                  <a:ext uri="{FF2B5EF4-FFF2-40B4-BE49-F238E27FC236}">
                    <a16:creationId xmlns:a16="http://schemas.microsoft.com/office/drawing/2014/main" id="{739E814A-184B-99F1-F22B-F23BA4711D84}"/>
                  </a:ext>
                </a:extLst>
              </p:cNvPr>
              <p:cNvSpPr txBox="1">
                <a:spLocks noRot="1" noChangeAspect="1" noMove="1" noResize="1" noEditPoints="1" noAdjustHandles="1" noChangeArrowheads="1" noChangeShapeType="1" noTextEdit="1"/>
              </p:cNvSpPr>
              <p:nvPr/>
            </p:nvSpPr>
            <p:spPr>
              <a:xfrm>
                <a:off x="816043" y="1085139"/>
                <a:ext cx="2165228" cy="461665"/>
              </a:xfrm>
              <a:prstGeom prst="rect">
                <a:avLst/>
              </a:prstGeom>
              <a:blipFill>
                <a:blip r:embed="rId10"/>
                <a:stretch>
                  <a:fillRect l="-4507" t="-11842" b="-27632"/>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0C6E71CE-BDDE-F926-152C-09AD9A217020}"/>
                  </a:ext>
                </a:extLst>
              </p:cNvPr>
              <p:cNvSpPr txBox="1"/>
              <p:nvPr/>
            </p:nvSpPr>
            <p:spPr>
              <a:xfrm>
                <a:off x="742376" y="3915559"/>
                <a:ext cx="3460628" cy="461665"/>
              </a:xfrm>
              <a:prstGeom prst="rect">
                <a:avLst/>
              </a:prstGeom>
              <a:noFill/>
            </p:spPr>
            <p:txBody>
              <a:bodyPr wrap="square">
                <a:spAutoFit/>
              </a:bodyPr>
              <a:lstStyle/>
              <a:p>
                <a:r>
                  <a:rPr lang="en-US" altLang="ko-KR" sz="2400" b="0" dirty="0">
                    <a:solidFill>
                      <a:schemeClr val="tx1"/>
                    </a:solidFill>
                  </a:rPr>
                  <a:t>Time : </a:t>
                </a:r>
                <a14:m>
                  <m:oMath xmlns:m="http://schemas.openxmlformats.org/officeDocument/2006/math">
                    <m:sSub>
                      <m:sSubPr>
                        <m:ctrlPr>
                          <a:rPr lang="en-US" altLang="ko-KR" sz="2400" b="0" i="1" smtClean="0">
                            <a:solidFill>
                              <a:schemeClr val="tx1"/>
                            </a:solidFill>
                            <a:latin typeface="Cambria Math" panose="02040503050406030204" pitchFamily="18" charset="0"/>
                          </a:rPr>
                        </m:ctrlPr>
                      </m:sSubPr>
                      <m:e>
                        <m:r>
                          <a:rPr lang="en-US" altLang="ko-KR" sz="2400" b="0" i="1" smtClean="0">
                            <a:solidFill>
                              <a:schemeClr val="tx1"/>
                            </a:solidFill>
                            <a:latin typeface="Cambria Math" panose="02040503050406030204" pitchFamily="18" charset="0"/>
                          </a:rPr>
                          <m:t>𝑡</m:t>
                        </m:r>
                      </m:e>
                      <m:sub>
                        <m:r>
                          <m:rPr>
                            <m:sty m:val="p"/>
                          </m:rPr>
                          <a:rPr lang="en-US" altLang="ko-KR" sz="2400" b="0" i="0" smtClean="0">
                            <a:solidFill>
                              <a:schemeClr val="tx1"/>
                            </a:solidFill>
                            <a:latin typeface="Cambria Math" panose="02040503050406030204" pitchFamily="18" charset="0"/>
                          </a:rPr>
                          <m:t>a</m:t>
                        </m:r>
                      </m:sub>
                    </m:sSub>
                    <m:r>
                      <a:rPr lang="en-US" altLang="ko-KR" sz="2400" b="0" i="0" smtClean="0">
                        <a:solidFill>
                          <a:schemeClr val="tx1"/>
                        </a:solidFill>
                        <a:latin typeface="Cambria Math" panose="02040503050406030204" pitchFamily="18" charset="0"/>
                      </a:rPr>
                      <m:t>=</m:t>
                    </m:r>
                    <m:r>
                      <a:rPr lang="en-US" altLang="ko-KR" sz="2400" b="0" i="1" smtClean="0">
                        <a:solidFill>
                          <a:schemeClr val="tx1"/>
                        </a:solidFill>
                        <a:latin typeface="Cambria Math" panose="02040503050406030204" pitchFamily="18" charset="0"/>
                      </a:rPr>
                      <m:t>𝑡</m:t>
                    </m:r>
                    <m:r>
                      <a:rPr lang="en-US" altLang="ko-KR" sz="2400" b="0" i="1" smtClean="0">
                        <a:solidFill>
                          <a:schemeClr val="tx1"/>
                        </a:solidFill>
                        <a:latin typeface="Cambria Math" panose="02040503050406030204" pitchFamily="18" charset="0"/>
                      </a:rPr>
                      <m:t>+0.5</m:t>
                    </m:r>
                    <m:r>
                      <a:rPr lang="en-US" altLang="ko-KR" sz="2400" b="0" i="1" smtClean="0">
                        <a:solidFill>
                          <a:schemeClr val="tx1"/>
                        </a:solidFill>
                        <a:latin typeface="Cambria Math" panose="02040503050406030204" pitchFamily="18" charset="0"/>
                      </a:rPr>
                      <m:t>𝑇</m:t>
                    </m:r>
                  </m:oMath>
                </a14:m>
                <a:endParaRPr lang="ko-KR" altLang="en-US" sz="2400" dirty="0">
                  <a:solidFill>
                    <a:schemeClr val="tx1"/>
                  </a:solidFill>
                  <a:latin typeface="Linux Biolinum" panose="02000503000000000000" pitchFamily="2" charset="0"/>
                  <a:cs typeface="Linux Biolinum" panose="02000503000000000000" pitchFamily="2" charset="0"/>
                </a:endParaRPr>
              </a:p>
            </p:txBody>
          </p:sp>
        </mc:Choice>
        <mc:Fallback xmlns="">
          <p:sp>
            <p:nvSpPr>
              <p:cNvPr id="122" name="TextBox 121">
                <a:extLst>
                  <a:ext uri="{FF2B5EF4-FFF2-40B4-BE49-F238E27FC236}">
                    <a16:creationId xmlns:a16="http://schemas.microsoft.com/office/drawing/2014/main" id="{0C6E71CE-BDDE-F926-152C-09AD9A217020}"/>
                  </a:ext>
                </a:extLst>
              </p:cNvPr>
              <p:cNvSpPr txBox="1">
                <a:spLocks noRot="1" noChangeAspect="1" noMove="1" noResize="1" noEditPoints="1" noAdjustHandles="1" noChangeArrowheads="1" noChangeShapeType="1" noTextEdit="1"/>
              </p:cNvSpPr>
              <p:nvPr/>
            </p:nvSpPr>
            <p:spPr>
              <a:xfrm>
                <a:off x="742376" y="3915559"/>
                <a:ext cx="3460628" cy="461665"/>
              </a:xfrm>
              <a:prstGeom prst="rect">
                <a:avLst/>
              </a:prstGeom>
              <a:blipFill>
                <a:blip r:embed="rId11"/>
                <a:stretch>
                  <a:fillRect l="-2822" t="-11842" b="-27632"/>
                </a:stretch>
              </a:blipFill>
            </p:spPr>
            <p:txBody>
              <a:bodyPr/>
              <a:lstStyle/>
              <a:p>
                <a:r>
                  <a:rPr lang="ko-KR" altLang="en-US">
                    <a:noFill/>
                  </a:rPr>
                  <a:t> </a:t>
                </a:r>
              </a:p>
            </p:txBody>
          </p:sp>
        </mc:Fallback>
      </mc:AlternateContent>
      <p:sp>
        <p:nvSpPr>
          <p:cNvPr id="125" name="TextBox 124">
            <a:extLst>
              <a:ext uri="{FF2B5EF4-FFF2-40B4-BE49-F238E27FC236}">
                <a16:creationId xmlns:a16="http://schemas.microsoft.com/office/drawing/2014/main" id="{75EBDB07-3F1F-49F6-EC3F-FAE615831816}"/>
              </a:ext>
            </a:extLst>
          </p:cNvPr>
          <p:cNvSpPr txBox="1"/>
          <p:nvPr/>
        </p:nvSpPr>
        <p:spPr>
          <a:xfrm>
            <a:off x="9164320" y="2107112"/>
            <a:ext cx="2268451" cy="523220"/>
          </a:xfrm>
          <a:prstGeom prst="rect">
            <a:avLst/>
          </a:prstGeom>
          <a:noFill/>
        </p:spPr>
        <p:txBody>
          <a:bodyPr wrap="square" rtlCol="0">
            <a:spAutoFit/>
          </a:bodyPr>
          <a:lstStyle/>
          <a:p>
            <a:r>
              <a:rPr lang="en-US" altLang="ko-KR" sz="2800" dirty="0">
                <a:solidFill>
                  <a:schemeClr val="accent1"/>
                </a:solidFill>
              </a:rPr>
              <a:t>Primal Path</a:t>
            </a:r>
            <a:endParaRPr lang="ko-KR" altLang="en-US" sz="2800" dirty="0">
              <a:solidFill>
                <a:schemeClr val="accent1"/>
              </a:solidFill>
            </a:endParaRPr>
          </a:p>
        </p:txBody>
      </p:sp>
      <p:sp>
        <p:nvSpPr>
          <p:cNvPr id="126" name="TextBox 125">
            <a:extLst>
              <a:ext uri="{FF2B5EF4-FFF2-40B4-BE49-F238E27FC236}">
                <a16:creationId xmlns:a16="http://schemas.microsoft.com/office/drawing/2014/main" id="{93E5F6F4-5809-C0C4-B79C-897DF838A12B}"/>
              </a:ext>
            </a:extLst>
          </p:cNvPr>
          <p:cNvSpPr txBox="1"/>
          <p:nvPr/>
        </p:nvSpPr>
        <p:spPr>
          <a:xfrm>
            <a:off x="8904993" y="4980171"/>
            <a:ext cx="3210560" cy="523220"/>
          </a:xfrm>
          <a:prstGeom prst="rect">
            <a:avLst/>
          </a:prstGeom>
          <a:noFill/>
        </p:spPr>
        <p:txBody>
          <a:bodyPr wrap="square" rtlCol="0">
            <a:spAutoFit/>
          </a:bodyPr>
          <a:lstStyle/>
          <a:p>
            <a:r>
              <a:rPr lang="en-US" altLang="ko-KR" sz="2800" dirty="0">
                <a:solidFill>
                  <a:srgbClr val="FF0000"/>
                </a:solidFill>
              </a:rPr>
              <a:t>Antithetic Path</a:t>
            </a:r>
            <a:endParaRPr lang="ko-KR" altLang="en-US" sz="2800" dirty="0">
              <a:solidFill>
                <a:srgbClr val="FF0000"/>
              </a:solidFill>
            </a:endParaRPr>
          </a:p>
        </p:txBody>
      </p:sp>
      <p:sp>
        <p:nvSpPr>
          <p:cNvPr id="127" name="TextBox 126">
            <a:extLst>
              <a:ext uri="{FF2B5EF4-FFF2-40B4-BE49-F238E27FC236}">
                <a16:creationId xmlns:a16="http://schemas.microsoft.com/office/drawing/2014/main" id="{A3B646D7-F3E5-CFFE-54B2-9C5E2D55DD9A}"/>
              </a:ext>
            </a:extLst>
          </p:cNvPr>
          <p:cNvSpPr txBox="1"/>
          <p:nvPr/>
        </p:nvSpPr>
        <p:spPr>
          <a:xfrm>
            <a:off x="3165792" y="5098192"/>
            <a:ext cx="1694049" cy="400110"/>
          </a:xfrm>
          <a:prstGeom prst="rect">
            <a:avLst/>
          </a:prstGeom>
          <a:noFill/>
        </p:spPr>
        <p:txBody>
          <a:bodyPr wrap="square" rtlCol="0">
            <a:spAutoFit/>
          </a:bodyPr>
          <a:lstStyle/>
          <a:p>
            <a:r>
              <a:rPr lang="en-US" altLang="ko-KR" sz="2000" dirty="0">
                <a:solidFill>
                  <a:srgbClr val="FF0000"/>
                </a:solidFill>
              </a:rPr>
              <a:t>Which path?</a:t>
            </a:r>
            <a:endParaRPr lang="ko-KR" altLang="en-US" sz="2000" dirty="0">
              <a:solidFill>
                <a:srgbClr val="FF0000"/>
              </a:solidFill>
            </a:endParaRPr>
          </a:p>
        </p:txBody>
      </p:sp>
      <p:cxnSp>
        <p:nvCxnSpPr>
          <p:cNvPr id="129" name="직선 연결선 128">
            <a:extLst>
              <a:ext uri="{FF2B5EF4-FFF2-40B4-BE49-F238E27FC236}">
                <a16:creationId xmlns:a16="http://schemas.microsoft.com/office/drawing/2014/main" id="{D85066CA-D5EA-0BCF-4602-FAA26301C61A}"/>
              </a:ext>
            </a:extLst>
          </p:cNvPr>
          <p:cNvCxnSpPr/>
          <p:nvPr/>
        </p:nvCxnSpPr>
        <p:spPr>
          <a:xfrm>
            <a:off x="0" y="3739464"/>
            <a:ext cx="1219200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3991BBD-EE25-2942-6027-074D85E18564}"/>
                  </a:ext>
                </a:extLst>
              </p:cNvPr>
              <p:cNvSpPr txBox="1"/>
              <p:nvPr/>
            </p:nvSpPr>
            <p:spPr>
              <a:xfrm>
                <a:off x="4561238" y="5039814"/>
                <a:ext cx="119426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solidFill>
                            <a:srgbClr val="FF0000"/>
                          </a:solidFill>
                          <a:latin typeface="Cambria Math" panose="02040503050406030204" pitchFamily="18" charset="0"/>
                        </a:rPr>
                        <m:t>𝑓</m:t>
                      </m:r>
                      <m:r>
                        <a:rPr lang="en-US" altLang="ko-KR" sz="2400" b="1" i="1">
                          <a:solidFill>
                            <a:srgbClr val="FF0000"/>
                          </a:solidFill>
                          <a:latin typeface="Cambria Math" panose="02040503050406030204" pitchFamily="18" charset="0"/>
                        </a:rPr>
                        <m:t>(</m:t>
                      </m:r>
                      <m:sSub>
                        <m:sSubPr>
                          <m:ctrlPr>
                            <a:rPr lang="en-US" altLang="ko-KR" sz="2400" i="1">
                              <a:solidFill>
                                <a:srgbClr val="FF0000"/>
                              </a:solidFill>
                              <a:latin typeface="Cambria Math" panose="02040503050406030204" pitchFamily="18" charset="0"/>
                            </a:rPr>
                          </m:ctrlPr>
                        </m:sSubPr>
                        <m:e>
                          <m:acc>
                            <m:accPr>
                              <m:chr m:val="̅"/>
                              <m:ctrlPr>
                                <a:rPr lang="en-US" altLang="ko-KR" sz="2400" b="1" i="1">
                                  <a:solidFill>
                                    <a:srgbClr val="FF0000"/>
                                  </a:solidFill>
                                  <a:latin typeface="Cambria Math" panose="02040503050406030204" pitchFamily="18" charset="0"/>
                                </a:rPr>
                              </m:ctrlPr>
                            </m:accPr>
                            <m:e>
                              <m:r>
                                <a:rPr lang="en-US" altLang="ko-KR" sz="2400" b="1">
                                  <a:solidFill>
                                    <a:srgbClr val="FF0000"/>
                                  </a:solidFill>
                                  <a:latin typeface="Cambria Math" panose="02040503050406030204" pitchFamily="18" charset="0"/>
                                </a:rPr>
                                <m:t>𝐱</m:t>
                              </m:r>
                            </m:e>
                          </m:acc>
                        </m:e>
                        <m:sub>
                          <m:r>
                            <a:rPr lang="en-US" altLang="ko-KR" sz="2400" i="1">
                              <a:solidFill>
                                <a:srgbClr val="FF0000"/>
                              </a:solidFill>
                              <a:latin typeface="Cambria Math" panose="02040503050406030204" pitchFamily="18" charset="0"/>
                            </a:rPr>
                            <m:t>𝑡</m:t>
                          </m:r>
                        </m:sub>
                      </m:sSub>
                      <m:r>
                        <a:rPr lang="en-US" altLang="ko-KR" sz="2400" b="1" i="1">
                          <a:solidFill>
                            <a:srgbClr val="FF0000"/>
                          </a:solidFill>
                          <a:latin typeface="Cambria Math" panose="02040503050406030204" pitchFamily="18" charset="0"/>
                        </a:rPr>
                        <m:t>)</m:t>
                      </m:r>
                    </m:oMath>
                  </m:oMathPara>
                </a14:m>
                <a:endParaRPr lang="ko-KR" altLang="en-US" sz="2400" dirty="0">
                  <a:solidFill>
                    <a:srgbClr val="FF0000"/>
                  </a:solidFill>
                </a:endParaRPr>
              </a:p>
            </p:txBody>
          </p:sp>
        </mc:Choice>
        <mc:Fallback xmlns="">
          <p:sp>
            <p:nvSpPr>
              <p:cNvPr id="25" name="TextBox 24">
                <a:extLst>
                  <a:ext uri="{FF2B5EF4-FFF2-40B4-BE49-F238E27FC236}">
                    <a16:creationId xmlns:a16="http://schemas.microsoft.com/office/drawing/2014/main" id="{93991BBD-EE25-2942-6027-074D85E18564}"/>
                  </a:ext>
                </a:extLst>
              </p:cNvPr>
              <p:cNvSpPr txBox="1">
                <a:spLocks noRot="1" noChangeAspect="1" noMove="1" noResize="1" noEditPoints="1" noAdjustHandles="1" noChangeArrowheads="1" noChangeShapeType="1" noTextEdit="1"/>
              </p:cNvSpPr>
              <p:nvPr/>
            </p:nvSpPr>
            <p:spPr>
              <a:xfrm>
                <a:off x="4561238" y="5039814"/>
                <a:ext cx="1194264" cy="461665"/>
              </a:xfrm>
              <a:prstGeom prst="rect">
                <a:avLst/>
              </a:prstGeom>
              <a:blipFill>
                <a:blip r:embed="rId12"/>
                <a:stretch>
                  <a:fillRect b="-21333"/>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26990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fade">
                                      <p:cBhvr>
                                        <p:cTn id="37" dur="500"/>
                                        <p:tgtEl>
                                          <p:spTgt spid="1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5"/>
                                        </p:tgtEl>
                                        <p:attrNameLst>
                                          <p:attrName>style.visibility</p:attrName>
                                        </p:attrNameLst>
                                      </p:cBhvr>
                                      <p:to>
                                        <p:strVal val="visible"/>
                                      </p:to>
                                    </p:set>
                                    <p:animEffect transition="in" filter="fade">
                                      <p:cBhvr>
                                        <p:cTn id="40" dur="500"/>
                                        <p:tgtEl>
                                          <p:spTgt spid="125"/>
                                        </p:tgtEl>
                                      </p:cBhvr>
                                    </p:animEffect>
                                  </p:childTnLst>
                                </p:cTn>
                              </p:par>
                              <p:par>
                                <p:cTn id="41" presetID="10" presetClass="entr" presetSubtype="0" fill="hold" nodeType="withEffect">
                                  <p:stCondLst>
                                    <p:cond delay="0"/>
                                  </p:stCondLst>
                                  <p:childTnLst>
                                    <p:set>
                                      <p:cBhvr>
                                        <p:cTn id="42" dur="1" fill="hold">
                                          <p:stCondLst>
                                            <p:cond delay="0"/>
                                          </p:stCondLst>
                                        </p:cTn>
                                        <p:tgtEl>
                                          <p:spTgt spid="129"/>
                                        </p:tgtEl>
                                        <p:attrNameLst>
                                          <p:attrName>style.visibility</p:attrName>
                                        </p:attrNameLst>
                                      </p:cBhvr>
                                      <p:to>
                                        <p:strVal val="visible"/>
                                      </p:to>
                                    </p:set>
                                    <p:animEffect transition="in" filter="fade">
                                      <p:cBhvr>
                                        <p:cTn id="43" dur="500"/>
                                        <p:tgtEl>
                                          <p:spTgt spid="12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2"/>
                                        </p:tgtEl>
                                        <p:attrNameLst>
                                          <p:attrName>style.visibility</p:attrName>
                                        </p:attrNameLst>
                                      </p:cBhvr>
                                      <p:to>
                                        <p:strVal val="visible"/>
                                      </p:to>
                                    </p:set>
                                    <p:animEffect transition="in" filter="fade">
                                      <p:cBhvr>
                                        <p:cTn id="48" dur="500"/>
                                        <p:tgtEl>
                                          <p:spTgt spid="122"/>
                                        </p:tgtEl>
                                      </p:cBhvr>
                                    </p:animEffect>
                                  </p:childTnLst>
                                </p:cTn>
                              </p:par>
                              <p:par>
                                <p:cTn id="49" presetID="10"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par>
                                <p:cTn id="55" presetID="10"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par>
                                <p:cTn id="58" presetID="10" presetClass="entr" presetSubtype="0"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par>
                                <p:cTn id="61" presetID="10" presetClass="entr" presetSubtype="0"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500"/>
                                        <p:tgtEl>
                                          <p:spTgt spid="6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26"/>
                                        </p:tgtEl>
                                        <p:attrNameLst>
                                          <p:attrName>style.visibility</p:attrName>
                                        </p:attrNameLst>
                                      </p:cBhvr>
                                      <p:to>
                                        <p:strVal val="visible"/>
                                      </p:to>
                                    </p:set>
                                    <p:animEffect transition="in" filter="fade">
                                      <p:cBhvr>
                                        <p:cTn id="66" dur="500"/>
                                        <p:tgtEl>
                                          <p:spTgt spid="12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fade">
                                      <p:cBhvr>
                                        <p:cTn id="71" dur="500"/>
                                        <p:tgtEl>
                                          <p:spTgt spid="111"/>
                                        </p:tgtEl>
                                      </p:cBhvr>
                                    </p:animEffect>
                                  </p:childTnLst>
                                </p:cTn>
                              </p:par>
                              <p:par>
                                <p:cTn id="72" presetID="10" presetClass="entr" presetSubtype="0" fill="hold" nodeType="with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10" presetClass="entr" presetSubtype="0" fill="hold"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500"/>
                                        <p:tgtEl>
                                          <p:spTgt spid="91"/>
                                        </p:tgtEl>
                                      </p:cBhvr>
                                    </p:animEffect>
                                  </p:childTnLst>
                                </p:cTn>
                              </p:par>
                              <p:par>
                                <p:cTn id="78" presetID="10" presetClass="entr" presetSubtype="0" fill="hold"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nodeType="with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fade">
                                      <p:cBhvr>
                                        <p:cTn id="83" dur="500"/>
                                        <p:tgtEl>
                                          <p:spTgt spid="7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childTnLst>
                                </p:cTn>
                              </p:par>
                              <p:par>
                                <p:cTn id="89" presetID="10" presetClass="entr" presetSubtype="0" fill="hold" nodeType="with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500"/>
                                        <p:tgtEl>
                                          <p:spTgt spid="71"/>
                                        </p:tgtEl>
                                      </p:cBhvr>
                                    </p:animEffect>
                                  </p:childTnLst>
                                </p:cTn>
                              </p:par>
                              <p:par>
                                <p:cTn id="92" presetID="10" presetClass="entr" presetSubtype="0" fill="hold"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fade">
                                      <p:cBhvr>
                                        <p:cTn id="94" dur="500"/>
                                        <p:tgtEl>
                                          <p:spTgt spid="67"/>
                                        </p:tgtEl>
                                      </p:cBhvr>
                                    </p:animEffect>
                                  </p:childTnLst>
                                </p:cTn>
                              </p:par>
                              <p:par>
                                <p:cTn id="95" presetID="10" presetClass="entr" presetSubtype="0" fill="hold" nodeType="with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500"/>
                                        <p:tgtEl>
                                          <p:spTgt spid="7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27"/>
                                        </p:tgtEl>
                                        <p:attrNameLst>
                                          <p:attrName>style.visibility</p:attrName>
                                        </p:attrNameLst>
                                      </p:cBhvr>
                                      <p:to>
                                        <p:strVal val="visible"/>
                                      </p:to>
                                    </p:set>
                                    <p:animEffect transition="in" filter="fade">
                                      <p:cBhvr>
                                        <p:cTn id="102" dur="500"/>
                                        <p:tgtEl>
                                          <p:spTgt spid="12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22" grpId="0"/>
      <p:bldP spid="125" grpId="0"/>
      <p:bldP spid="126" grpId="0"/>
      <p:bldP spid="127"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BF092CD-186C-641B-0798-008D59FD5D41}"/>
              </a:ext>
            </a:extLst>
          </p:cNvPr>
          <p:cNvSpPr>
            <a:spLocks noGrp="1"/>
          </p:cNvSpPr>
          <p:nvPr>
            <p:ph type="title"/>
          </p:nvPr>
        </p:nvSpPr>
        <p:spPr/>
        <p:txBody>
          <a:bodyPr/>
          <a:lstStyle/>
          <a:p>
            <a:r>
              <a:rPr lang="en-US" altLang="ko-KR" dirty="0"/>
              <a:t>Aligning Path over Time using Shift Mapping</a:t>
            </a:r>
            <a:endParaRPr lang="ko-KR" altLang="en-US" dirty="0"/>
          </a:p>
        </p:txBody>
      </p:sp>
      <p:sp>
        <p:nvSpPr>
          <p:cNvPr id="4" name="슬라이드 번호 개체 틀 3">
            <a:extLst>
              <a:ext uri="{FF2B5EF4-FFF2-40B4-BE49-F238E27FC236}">
                <a16:creationId xmlns:a16="http://schemas.microsoft.com/office/drawing/2014/main" id="{7ABB954F-8244-4204-968F-696EFCADC2DF}"/>
              </a:ext>
            </a:extLst>
          </p:cNvPr>
          <p:cNvSpPr>
            <a:spLocks noGrp="1"/>
          </p:cNvSpPr>
          <p:nvPr>
            <p:ph type="sldNum" sz="quarter" idx="12"/>
          </p:nvPr>
        </p:nvSpPr>
        <p:spPr/>
        <p:txBody>
          <a:bodyPr/>
          <a:lstStyle/>
          <a:p>
            <a:fld id="{8DF240CA-39A6-8942-A819-E48F9D8A9D50}" type="slidenum">
              <a:rPr lang="en-KR" smtClean="0"/>
              <a:pPr/>
              <a:t>30</a:t>
            </a:fld>
            <a:endParaRPr lang="en-KR"/>
          </a:p>
        </p:txBody>
      </p:sp>
      <p:sp>
        <p:nvSpPr>
          <p:cNvPr id="93" name="TextBox 92">
            <a:extLst>
              <a:ext uri="{FF2B5EF4-FFF2-40B4-BE49-F238E27FC236}">
                <a16:creationId xmlns:a16="http://schemas.microsoft.com/office/drawing/2014/main" id="{009C17FD-3F03-4C39-0863-5BBD932EC735}"/>
              </a:ext>
            </a:extLst>
          </p:cNvPr>
          <p:cNvSpPr txBox="1"/>
          <p:nvPr/>
        </p:nvSpPr>
        <p:spPr>
          <a:xfrm>
            <a:off x="-36039" y="1654998"/>
            <a:ext cx="5987134" cy="830997"/>
          </a:xfrm>
          <a:prstGeom prst="rect">
            <a:avLst/>
          </a:prstGeom>
          <a:noFill/>
        </p:spPr>
        <p:txBody>
          <a:bodyPr wrap="square" rtlCol="0">
            <a:spAutoFit/>
          </a:bodyPr>
          <a:lstStyle/>
          <a:p>
            <a:pPr algn="ctr"/>
            <a:r>
              <a:rPr lang="en-US" altLang="ko-KR" sz="2400" dirty="0"/>
              <a:t>Shift Mapping</a:t>
            </a:r>
          </a:p>
          <a:p>
            <a:pPr algn="ctr"/>
            <a:r>
              <a:rPr lang="en-US" altLang="ko-KR" sz="2400" dirty="0">
                <a:solidFill>
                  <a:prstClr val="black"/>
                </a:solidFill>
              </a:rPr>
              <a:t>[</a:t>
            </a:r>
            <a:r>
              <a:rPr lang="en-US" altLang="ko-KR" sz="2400" dirty="0" err="1">
                <a:solidFill>
                  <a:prstClr val="black"/>
                </a:solidFill>
              </a:rPr>
              <a:t>Kettunen</a:t>
            </a:r>
            <a:r>
              <a:rPr lang="en-US" altLang="ko-KR" sz="2400" dirty="0">
                <a:solidFill>
                  <a:prstClr val="black"/>
                </a:solidFill>
              </a:rPr>
              <a:t> 2015]</a:t>
            </a:r>
            <a:endParaRPr lang="ko-KR" altLang="en-US" sz="2400" dirty="0"/>
          </a:p>
        </p:txBody>
      </p:sp>
      <p:grpSp>
        <p:nvGrpSpPr>
          <p:cNvPr id="12" name="그룹 11">
            <a:extLst>
              <a:ext uri="{FF2B5EF4-FFF2-40B4-BE49-F238E27FC236}">
                <a16:creationId xmlns:a16="http://schemas.microsoft.com/office/drawing/2014/main" id="{A41F1DB8-D4CD-CA4B-750D-B9B69CD71A2E}"/>
              </a:ext>
            </a:extLst>
          </p:cNvPr>
          <p:cNvGrpSpPr/>
          <p:nvPr/>
        </p:nvGrpSpPr>
        <p:grpSpPr>
          <a:xfrm>
            <a:off x="367414" y="2898257"/>
            <a:ext cx="4795136" cy="2110024"/>
            <a:chOff x="367414" y="2898257"/>
            <a:chExt cx="4795136" cy="2110024"/>
          </a:xfrm>
        </p:grpSpPr>
        <p:sp>
          <p:nvSpPr>
            <p:cNvPr id="65" name="직사각형 64">
              <a:extLst>
                <a:ext uri="{FF2B5EF4-FFF2-40B4-BE49-F238E27FC236}">
                  <a16:creationId xmlns:a16="http://schemas.microsoft.com/office/drawing/2014/main" id="{F3D667C9-A42D-63AB-0EF8-D9269B014946}"/>
                </a:ext>
              </a:extLst>
            </p:cNvPr>
            <p:cNvSpPr/>
            <p:nvPr/>
          </p:nvSpPr>
          <p:spPr>
            <a:xfrm>
              <a:off x="4145280" y="3536438"/>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18" name="직사각형 17">
              <a:extLst>
                <a:ext uri="{FF2B5EF4-FFF2-40B4-BE49-F238E27FC236}">
                  <a16:creationId xmlns:a16="http://schemas.microsoft.com/office/drawing/2014/main" id="{3EF5B0E3-A56A-3C3C-8CDB-1B6F40B2638F}"/>
                </a:ext>
              </a:extLst>
            </p:cNvPr>
            <p:cNvSpPr/>
            <p:nvPr/>
          </p:nvSpPr>
          <p:spPr>
            <a:xfrm>
              <a:off x="800100" y="2898257"/>
              <a:ext cx="4362450"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19137E15-C621-43BB-FC8B-C832A0354EF3}"/>
                </a:ext>
              </a:extLst>
            </p:cNvPr>
            <p:cNvSpPr/>
            <p:nvPr/>
          </p:nvSpPr>
          <p:spPr>
            <a:xfrm>
              <a:off x="800100" y="4722531"/>
              <a:ext cx="4362450"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이등변 삼각형 19">
              <a:extLst>
                <a:ext uri="{FF2B5EF4-FFF2-40B4-BE49-F238E27FC236}">
                  <a16:creationId xmlns:a16="http://schemas.microsoft.com/office/drawing/2014/main" id="{199FDA96-862F-2862-E217-E1F8DA540DC4}"/>
                </a:ext>
              </a:extLst>
            </p:cNvPr>
            <p:cNvSpPr/>
            <p:nvPr/>
          </p:nvSpPr>
          <p:spPr>
            <a:xfrm rot="18385431">
              <a:off x="490057" y="3337895"/>
              <a:ext cx="323778" cy="569064"/>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36" name="그룹 35">
              <a:extLst>
                <a:ext uri="{FF2B5EF4-FFF2-40B4-BE49-F238E27FC236}">
                  <a16:creationId xmlns:a16="http://schemas.microsoft.com/office/drawing/2014/main" id="{E9D9DC4D-388A-85C2-407F-4F3648AC649E}"/>
                </a:ext>
              </a:extLst>
            </p:cNvPr>
            <p:cNvGrpSpPr/>
            <p:nvPr/>
          </p:nvGrpSpPr>
          <p:grpSpPr>
            <a:xfrm>
              <a:off x="859359" y="3656554"/>
              <a:ext cx="490276" cy="543836"/>
              <a:chOff x="1023497" y="2518964"/>
              <a:chExt cx="490276" cy="543836"/>
            </a:xfrm>
          </p:grpSpPr>
          <p:cxnSp>
            <p:nvCxnSpPr>
              <p:cNvPr id="22" name="직선 연결선 21">
                <a:extLst>
                  <a:ext uri="{FF2B5EF4-FFF2-40B4-BE49-F238E27FC236}">
                    <a16:creationId xmlns:a16="http://schemas.microsoft.com/office/drawing/2014/main" id="{D8ED955B-7387-CFDB-469F-5FFDB26474CE}"/>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86EF1B38-9FBA-39AA-F66D-D9E0FE200B72}"/>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직선 연결선 25">
                <a:extLst>
                  <a:ext uri="{FF2B5EF4-FFF2-40B4-BE49-F238E27FC236}">
                    <a16:creationId xmlns:a16="http://schemas.microsoft.com/office/drawing/2014/main" id="{E25EC9FE-E54B-7456-7D27-51615722CACB}"/>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직선 연결선 26">
                <a:extLst>
                  <a:ext uri="{FF2B5EF4-FFF2-40B4-BE49-F238E27FC236}">
                    <a16:creationId xmlns:a16="http://schemas.microsoft.com/office/drawing/2014/main" id="{61D17926-8B2F-B0BC-85C7-73F4C9A06905}"/>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직선 연결선 27">
                <a:extLst>
                  <a:ext uri="{FF2B5EF4-FFF2-40B4-BE49-F238E27FC236}">
                    <a16:creationId xmlns:a16="http://schemas.microsoft.com/office/drawing/2014/main" id="{D1CBE6A7-9B45-A41C-3FEF-57F196F6D045}"/>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8" name="직선 연결선 37">
              <a:extLst>
                <a:ext uri="{FF2B5EF4-FFF2-40B4-BE49-F238E27FC236}">
                  <a16:creationId xmlns:a16="http://schemas.microsoft.com/office/drawing/2014/main" id="{D5F774DC-A88D-5934-6800-3C9DFFC10C18}"/>
                </a:ext>
              </a:extLst>
            </p:cNvPr>
            <p:cNvCxnSpPr>
              <a:cxnSpLocks/>
            </p:cNvCxnSpPr>
            <p:nvPr/>
          </p:nvCxnSpPr>
          <p:spPr>
            <a:xfrm>
              <a:off x="889052" y="3795164"/>
              <a:ext cx="1315142" cy="94328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9" name="직선 연결선 38">
              <a:extLst>
                <a:ext uri="{FF2B5EF4-FFF2-40B4-BE49-F238E27FC236}">
                  <a16:creationId xmlns:a16="http://schemas.microsoft.com/office/drawing/2014/main" id="{93DC1DA6-BF83-5145-B14C-30EF45C71F2B}"/>
                </a:ext>
              </a:extLst>
            </p:cNvPr>
            <p:cNvCxnSpPr>
              <a:cxnSpLocks/>
            </p:cNvCxnSpPr>
            <p:nvPr/>
          </p:nvCxnSpPr>
          <p:spPr>
            <a:xfrm flipH="1">
              <a:off x="2209198" y="3184007"/>
              <a:ext cx="629735" cy="155443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2" name="직선 연결선 41">
              <a:extLst>
                <a:ext uri="{FF2B5EF4-FFF2-40B4-BE49-F238E27FC236}">
                  <a16:creationId xmlns:a16="http://schemas.microsoft.com/office/drawing/2014/main" id="{1D5F67B4-AFAA-8396-E4C3-27E58E77391A}"/>
                </a:ext>
              </a:extLst>
            </p:cNvPr>
            <p:cNvCxnSpPr>
              <a:cxnSpLocks/>
            </p:cNvCxnSpPr>
            <p:nvPr/>
          </p:nvCxnSpPr>
          <p:spPr>
            <a:xfrm flipH="1" flipV="1">
              <a:off x="2848941" y="3184007"/>
              <a:ext cx="1582310" cy="704862"/>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875D77B0-3FE3-A61C-FB39-291BA8A4EF15}"/>
                </a:ext>
              </a:extLst>
            </p:cNvPr>
            <p:cNvCxnSpPr>
              <a:cxnSpLocks/>
              <a:endCxn id="19" idx="0"/>
            </p:cNvCxnSpPr>
            <p:nvPr/>
          </p:nvCxnSpPr>
          <p:spPr>
            <a:xfrm>
              <a:off x="990178" y="3690729"/>
              <a:ext cx="1991147" cy="103180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직선 연결선 56">
              <a:extLst>
                <a:ext uri="{FF2B5EF4-FFF2-40B4-BE49-F238E27FC236}">
                  <a16:creationId xmlns:a16="http://schemas.microsoft.com/office/drawing/2014/main" id="{070463AB-C153-F67C-5CE0-F3CF9309504B}"/>
                </a:ext>
              </a:extLst>
            </p:cNvPr>
            <p:cNvCxnSpPr>
              <a:cxnSpLocks/>
              <a:endCxn id="19" idx="0"/>
            </p:cNvCxnSpPr>
            <p:nvPr/>
          </p:nvCxnSpPr>
          <p:spPr>
            <a:xfrm flipH="1">
              <a:off x="2981325" y="3184007"/>
              <a:ext cx="668779" cy="15385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직선 연결선 61">
              <a:extLst>
                <a:ext uri="{FF2B5EF4-FFF2-40B4-BE49-F238E27FC236}">
                  <a16:creationId xmlns:a16="http://schemas.microsoft.com/office/drawing/2014/main" id="{D7C4DDBB-94C4-F063-85EC-DB785D3B2AE2}"/>
                </a:ext>
              </a:extLst>
            </p:cNvPr>
            <p:cNvCxnSpPr>
              <a:cxnSpLocks/>
            </p:cNvCxnSpPr>
            <p:nvPr/>
          </p:nvCxnSpPr>
          <p:spPr>
            <a:xfrm flipH="1" flipV="1">
              <a:off x="3660112" y="3184007"/>
              <a:ext cx="751123" cy="70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82D0B61F-4709-F7ED-2454-62E9C93AEEA2}"/>
                    </a:ext>
                  </a:extLst>
                </p:cNvPr>
                <p:cNvSpPr txBox="1"/>
                <p:nvPr/>
              </p:nvSpPr>
              <p:spPr>
                <a:xfrm>
                  <a:off x="1115183" y="4129617"/>
                  <a:ext cx="29146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𝑖</m:t>
                        </m:r>
                      </m:oMath>
                    </m:oMathPara>
                  </a14:m>
                  <a:endParaRPr lang="ko-KR" altLang="en-US" sz="2400" dirty="0"/>
                </a:p>
              </p:txBody>
            </p:sp>
          </mc:Choice>
          <mc:Fallback xmlns="">
            <p:sp>
              <p:nvSpPr>
                <p:cNvPr id="95" name="TextBox 94">
                  <a:extLst>
                    <a:ext uri="{FF2B5EF4-FFF2-40B4-BE49-F238E27FC236}">
                      <a16:creationId xmlns:a16="http://schemas.microsoft.com/office/drawing/2014/main" id="{82D0B61F-4709-F7ED-2454-62E9C93AEEA2}"/>
                    </a:ext>
                  </a:extLst>
                </p:cNvPr>
                <p:cNvSpPr txBox="1">
                  <a:spLocks noRot="1" noChangeAspect="1" noMove="1" noResize="1" noEditPoints="1" noAdjustHandles="1" noChangeArrowheads="1" noChangeShapeType="1" noTextEdit="1"/>
                </p:cNvSpPr>
                <p:nvPr/>
              </p:nvSpPr>
              <p:spPr>
                <a:xfrm>
                  <a:off x="1115183" y="4129617"/>
                  <a:ext cx="291460" cy="461665"/>
                </a:xfrm>
                <a:prstGeom prst="rect">
                  <a:avLst/>
                </a:prstGeom>
                <a:blipFill>
                  <a:blip r:embed="rId6"/>
                  <a:stretch>
                    <a:fillRect l="-625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46966AD5-09A2-7EF5-EF15-EA38719C1298}"/>
                    </a:ext>
                  </a:extLst>
                </p:cNvPr>
                <p:cNvSpPr txBox="1"/>
                <p:nvPr/>
              </p:nvSpPr>
              <p:spPr>
                <a:xfrm>
                  <a:off x="1380228" y="3411353"/>
                  <a:ext cx="97341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𝑖</m:t>
                        </m:r>
                        <m:r>
                          <a:rPr lang="en-US" altLang="ko-KR" sz="2400" b="0" i="1" smtClean="0">
                            <a:latin typeface="Cambria Math" panose="02040503050406030204" pitchFamily="18" charset="0"/>
                          </a:rPr>
                          <m:t>+1</m:t>
                        </m:r>
                      </m:oMath>
                    </m:oMathPara>
                  </a14:m>
                  <a:endParaRPr lang="ko-KR" altLang="en-US" sz="2400" dirty="0"/>
                </a:p>
              </p:txBody>
            </p:sp>
          </mc:Choice>
          <mc:Fallback xmlns="">
            <p:sp>
              <p:nvSpPr>
                <p:cNvPr id="96" name="TextBox 95">
                  <a:extLst>
                    <a:ext uri="{FF2B5EF4-FFF2-40B4-BE49-F238E27FC236}">
                      <a16:creationId xmlns:a16="http://schemas.microsoft.com/office/drawing/2014/main" id="{46966AD5-09A2-7EF5-EF15-EA38719C1298}"/>
                    </a:ext>
                  </a:extLst>
                </p:cNvPr>
                <p:cNvSpPr txBox="1">
                  <a:spLocks noRot="1" noChangeAspect="1" noMove="1" noResize="1" noEditPoints="1" noAdjustHandles="1" noChangeArrowheads="1" noChangeShapeType="1" noTextEdit="1"/>
                </p:cNvSpPr>
                <p:nvPr/>
              </p:nvSpPr>
              <p:spPr>
                <a:xfrm>
                  <a:off x="1380228" y="3411353"/>
                  <a:ext cx="973415" cy="461665"/>
                </a:xfrm>
                <a:prstGeom prst="rect">
                  <a:avLst/>
                </a:prstGeom>
                <a:blipFill>
                  <a:blip r:embed="rId7"/>
                  <a:stretch>
                    <a:fillRect/>
                  </a:stretch>
                </a:blipFill>
              </p:spPr>
              <p:txBody>
                <a:bodyPr/>
                <a:lstStyle/>
                <a:p>
                  <a:r>
                    <a:rPr lang="ko-KR" altLang="en-US">
                      <a:noFill/>
                    </a:rPr>
                    <a:t> </a:t>
                  </a:r>
                </a:p>
              </p:txBody>
            </p:sp>
          </mc:Fallback>
        </mc:AlternateContent>
        <p:sp>
          <p:nvSpPr>
            <p:cNvPr id="121" name="Oval 25">
              <a:extLst>
                <a:ext uri="{FF2B5EF4-FFF2-40B4-BE49-F238E27FC236}">
                  <a16:creationId xmlns:a16="http://schemas.microsoft.com/office/drawing/2014/main" id="{1D4D558B-8520-61BA-ECEF-493D55A54017}"/>
                </a:ext>
              </a:extLst>
            </p:cNvPr>
            <p:cNvSpPr/>
            <p:nvPr/>
          </p:nvSpPr>
          <p:spPr>
            <a:xfrm>
              <a:off x="2767451" y="3108372"/>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2" name="Oval 25">
              <a:extLst>
                <a:ext uri="{FF2B5EF4-FFF2-40B4-BE49-F238E27FC236}">
                  <a16:creationId xmlns:a16="http://schemas.microsoft.com/office/drawing/2014/main" id="{710672BE-3CEF-E9E5-ED60-5B91AC8F0945}"/>
                </a:ext>
              </a:extLst>
            </p:cNvPr>
            <p:cNvSpPr/>
            <p:nvPr/>
          </p:nvSpPr>
          <p:spPr>
            <a:xfrm>
              <a:off x="2138554" y="4683117"/>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3" name="Oval 25">
              <a:extLst>
                <a:ext uri="{FF2B5EF4-FFF2-40B4-BE49-F238E27FC236}">
                  <a16:creationId xmlns:a16="http://schemas.microsoft.com/office/drawing/2014/main" id="{F28BF658-8CE7-F408-FFEC-450C2C3666EB}"/>
                </a:ext>
              </a:extLst>
            </p:cNvPr>
            <p:cNvSpPr/>
            <p:nvPr/>
          </p:nvSpPr>
          <p:spPr>
            <a:xfrm>
              <a:off x="4368656" y="3813546"/>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4" name="Oval 25">
              <a:extLst>
                <a:ext uri="{FF2B5EF4-FFF2-40B4-BE49-F238E27FC236}">
                  <a16:creationId xmlns:a16="http://schemas.microsoft.com/office/drawing/2014/main" id="{D2D7CF38-75A7-FA7D-6349-46E4BB0B5976}"/>
                </a:ext>
              </a:extLst>
            </p:cNvPr>
            <p:cNvSpPr/>
            <p:nvPr/>
          </p:nvSpPr>
          <p:spPr>
            <a:xfrm>
              <a:off x="2920689" y="4677412"/>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25" name="Oval 25">
              <a:extLst>
                <a:ext uri="{FF2B5EF4-FFF2-40B4-BE49-F238E27FC236}">
                  <a16:creationId xmlns:a16="http://schemas.microsoft.com/office/drawing/2014/main" id="{0A8E1A5F-B992-2AE2-9C0B-F68A63838AE1}"/>
                </a:ext>
              </a:extLst>
            </p:cNvPr>
            <p:cNvSpPr/>
            <p:nvPr/>
          </p:nvSpPr>
          <p:spPr>
            <a:xfrm>
              <a:off x="3580320" y="3092826"/>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grpSp>
      <p:sp>
        <p:nvSpPr>
          <p:cNvPr id="7" name="TextBox 6">
            <a:extLst>
              <a:ext uri="{FF2B5EF4-FFF2-40B4-BE49-F238E27FC236}">
                <a16:creationId xmlns:a16="http://schemas.microsoft.com/office/drawing/2014/main" id="{13DA0452-9A77-3A2D-1DD2-D41E3CE468E5}"/>
              </a:ext>
            </a:extLst>
          </p:cNvPr>
          <p:cNvSpPr txBox="1"/>
          <p:nvPr/>
        </p:nvSpPr>
        <p:spPr>
          <a:xfrm>
            <a:off x="6386514" y="1702629"/>
            <a:ext cx="4572676" cy="461665"/>
          </a:xfrm>
          <a:prstGeom prst="rect">
            <a:avLst/>
          </a:prstGeom>
          <a:noFill/>
        </p:spPr>
        <p:txBody>
          <a:bodyPr wrap="square">
            <a:spAutoFit/>
          </a:bodyPr>
          <a:lstStyle/>
          <a:p>
            <a:pPr algn="ctr"/>
            <a:r>
              <a:rPr lang="en-US" altLang="ko-KR" sz="2400" dirty="0"/>
              <a:t>Gradient Domain Rendering</a:t>
            </a:r>
          </a:p>
        </p:txBody>
      </p:sp>
      <p:pic>
        <p:nvPicPr>
          <p:cNvPr id="6" name="그림 5" descr="실내, 테이블웨어, 풋볼, 공이(가) 표시된 사진&#10;&#10;자동 생성된 설명">
            <a:extLst>
              <a:ext uri="{FF2B5EF4-FFF2-40B4-BE49-F238E27FC236}">
                <a16:creationId xmlns:a16="http://schemas.microsoft.com/office/drawing/2014/main" id="{51FE48DD-7F60-1A56-7020-E030D70BE053}"/>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a:off x="6394732" y="2338673"/>
            <a:ext cx="4564457" cy="2567507"/>
          </a:xfrm>
          <a:prstGeom prst="rect">
            <a:avLst/>
          </a:prstGeom>
        </p:spPr>
      </p:pic>
      <p:graphicFrame>
        <p:nvGraphicFramePr>
          <p:cNvPr id="14" name="표 13">
            <a:extLst>
              <a:ext uri="{FF2B5EF4-FFF2-40B4-BE49-F238E27FC236}">
                <a16:creationId xmlns:a16="http://schemas.microsoft.com/office/drawing/2014/main" id="{2DE96C76-D6DF-7E3B-7002-5CA7CAA4CDAE}"/>
              </a:ext>
            </a:extLst>
          </p:cNvPr>
          <p:cNvGraphicFramePr>
            <a:graphicFrameLocks noGrp="1"/>
          </p:cNvGraphicFramePr>
          <p:nvPr>
            <p:extLst>
              <p:ext uri="{D42A27DB-BD31-4B8C-83A1-F6EECF244321}">
                <p14:modId xmlns:p14="http://schemas.microsoft.com/office/powerpoint/2010/main" val="4076676267"/>
              </p:ext>
            </p:extLst>
          </p:nvPr>
        </p:nvGraphicFramePr>
        <p:xfrm>
          <a:off x="6394732" y="2346438"/>
          <a:ext cx="4556241" cy="2559740"/>
        </p:xfrm>
        <a:graphic>
          <a:graphicData uri="http://schemas.openxmlformats.org/drawingml/2006/table">
            <a:tbl>
              <a:tblPr firstRow="1" bandRow="1">
                <a:tableStyleId>{5940675A-B579-460E-94D1-54222C63F5DA}</a:tableStyleId>
              </a:tblPr>
              <a:tblGrid>
                <a:gridCol w="506249">
                  <a:extLst>
                    <a:ext uri="{9D8B030D-6E8A-4147-A177-3AD203B41FA5}">
                      <a16:colId xmlns:a16="http://schemas.microsoft.com/office/drawing/2014/main" val="2447876894"/>
                    </a:ext>
                  </a:extLst>
                </a:gridCol>
                <a:gridCol w="506249">
                  <a:extLst>
                    <a:ext uri="{9D8B030D-6E8A-4147-A177-3AD203B41FA5}">
                      <a16:colId xmlns:a16="http://schemas.microsoft.com/office/drawing/2014/main" val="2881170113"/>
                    </a:ext>
                  </a:extLst>
                </a:gridCol>
                <a:gridCol w="506249">
                  <a:extLst>
                    <a:ext uri="{9D8B030D-6E8A-4147-A177-3AD203B41FA5}">
                      <a16:colId xmlns:a16="http://schemas.microsoft.com/office/drawing/2014/main" val="2124600800"/>
                    </a:ext>
                  </a:extLst>
                </a:gridCol>
                <a:gridCol w="506249">
                  <a:extLst>
                    <a:ext uri="{9D8B030D-6E8A-4147-A177-3AD203B41FA5}">
                      <a16:colId xmlns:a16="http://schemas.microsoft.com/office/drawing/2014/main" val="1301278165"/>
                    </a:ext>
                  </a:extLst>
                </a:gridCol>
                <a:gridCol w="506249">
                  <a:extLst>
                    <a:ext uri="{9D8B030D-6E8A-4147-A177-3AD203B41FA5}">
                      <a16:colId xmlns:a16="http://schemas.microsoft.com/office/drawing/2014/main" val="2804545007"/>
                    </a:ext>
                  </a:extLst>
                </a:gridCol>
                <a:gridCol w="506249">
                  <a:extLst>
                    <a:ext uri="{9D8B030D-6E8A-4147-A177-3AD203B41FA5}">
                      <a16:colId xmlns:a16="http://schemas.microsoft.com/office/drawing/2014/main" val="2237760150"/>
                    </a:ext>
                  </a:extLst>
                </a:gridCol>
                <a:gridCol w="506249">
                  <a:extLst>
                    <a:ext uri="{9D8B030D-6E8A-4147-A177-3AD203B41FA5}">
                      <a16:colId xmlns:a16="http://schemas.microsoft.com/office/drawing/2014/main" val="974473446"/>
                    </a:ext>
                  </a:extLst>
                </a:gridCol>
                <a:gridCol w="506249">
                  <a:extLst>
                    <a:ext uri="{9D8B030D-6E8A-4147-A177-3AD203B41FA5}">
                      <a16:colId xmlns:a16="http://schemas.microsoft.com/office/drawing/2014/main" val="2742906651"/>
                    </a:ext>
                  </a:extLst>
                </a:gridCol>
                <a:gridCol w="506249">
                  <a:extLst>
                    <a:ext uri="{9D8B030D-6E8A-4147-A177-3AD203B41FA5}">
                      <a16:colId xmlns:a16="http://schemas.microsoft.com/office/drawing/2014/main" val="2552755616"/>
                    </a:ext>
                  </a:extLst>
                </a:gridCol>
              </a:tblGrid>
              <a:tr h="511948">
                <a:tc>
                  <a:txBody>
                    <a:bodyPr/>
                    <a:lstStyle/>
                    <a:p>
                      <a:pPr latinLnBrk="1"/>
                      <a:endParaRPr lang="ko-KR" altLang="en-US" dirty="0"/>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extLst>
                  <a:ext uri="{0D108BD9-81ED-4DB2-BD59-A6C34878D82A}">
                    <a16:rowId xmlns:a16="http://schemas.microsoft.com/office/drawing/2014/main" val="3295791324"/>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extLst>
                  <a:ext uri="{0D108BD9-81ED-4DB2-BD59-A6C34878D82A}">
                    <a16:rowId xmlns:a16="http://schemas.microsoft.com/office/drawing/2014/main" val="2217420734"/>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extLst>
                  <a:ext uri="{0D108BD9-81ED-4DB2-BD59-A6C34878D82A}">
                    <a16:rowId xmlns:a16="http://schemas.microsoft.com/office/drawing/2014/main" val="489372112"/>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extLst>
                  <a:ext uri="{0D108BD9-81ED-4DB2-BD59-A6C34878D82A}">
                    <a16:rowId xmlns:a16="http://schemas.microsoft.com/office/drawing/2014/main" val="196624240"/>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dirty="0"/>
                    </a:p>
                  </a:txBody>
                  <a:tcPr/>
                </a:tc>
                <a:extLst>
                  <a:ext uri="{0D108BD9-81ED-4DB2-BD59-A6C34878D82A}">
                    <a16:rowId xmlns:a16="http://schemas.microsoft.com/office/drawing/2014/main" val="1322475534"/>
                  </a:ext>
                </a:extLst>
              </a:tr>
            </a:tbl>
          </a:graphicData>
        </a:graphic>
      </p:graphicFrame>
      <p:sp>
        <p:nvSpPr>
          <p:cNvPr id="25" name="직사각형 24">
            <a:extLst>
              <a:ext uri="{FF2B5EF4-FFF2-40B4-BE49-F238E27FC236}">
                <a16:creationId xmlns:a16="http://schemas.microsoft.com/office/drawing/2014/main" id="{9C3ED2E2-D7FC-1846-91BD-C5CB5EE1D24A}"/>
              </a:ext>
            </a:extLst>
          </p:cNvPr>
          <p:cNvSpPr/>
          <p:nvPr/>
        </p:nvSpPr>
        <p:spPr>
          <a:xfrm>
            <a:off x="7406640" y="3366379"/>
            <a:ext cx="487680" cy="506639"/>
          </a:xfrm>
          <a:prstGeom prst="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id="{AE7499B0-5805-4DAF-15A9-DC5507859802}"/>
              </a:ext>
            </a:extLst>
          </p:cNvPr>
          <p:cNvSpPr/>
          <p:nvPr/>
        </p:nvSpPr>
        <p:spPr>
          <a:xfrm>
            <a:off x="7920990" y="3366379"/>
            <a:ext cx="487680" cy="506639"/>
          </a:xfrm>
          <a:prstGeom prst="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Oval 25">
            <a:extLst>
              <a:ext uri="{FF2B5EF4-FFF2-40B4-BE49-F238E27FC236}">
                <a16:creationId xmlns:a16="http://schemas.microsoft.com/office/drawing/2014/main" id="{05431992-7153-01E6-427F-EC5EBE075A03}"/>
              </a:ext>
            </a:extLst>
          </p:cNvPr>
          <p:cNvSpPr/>
          <p:nvPr/>
        </p:nvSpPr>
        <p:spPr>
          <a:xfrm>
            <a:off x="7577900" y="3595918"/>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40" name="Oval 25">
            <a:extLst>
              <a:ext uri="{FF2B5EF4-FFF2-40B4-BE49-F238E27FC236}">
                <a16:creationId xmlns:a16="http://schemas.microsoft.com/office/drawing/2014/main" id="{71F4B5C0-F237-AED5-3BCB-1A2781AF2B85}"/>
              </a:ext>
            </a:extLst>
          </p:cNvPr>
          <p:cNvSpPr/>
          <p:nvPr/>
        </p:nvSpPr>
        <p:spPr>
          <a:xfrm>
            <a:off x="8104194" y="3595918"/>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41" name="직선 화살표 연결선 40">
            <a:extLst>
              <a:ext uri="{FF2B5EF4-FFF2-40B4-BE49-F238E27FC236}">
                <a16:creationId xmlns:a16="http://schemas.microsoft.com/office/drawing/2014/main" id="{FCBD9D94-8394-E1DC-5BB2-122A24CC6164}"/>
              </a:ext>
            </a:extLst>
          </p:cNvPr>
          <p:cNvCxnSpPr>
            <a:cxnSpLocks/>
            <a:endCxn id="40" idx="2"/>
          </p:cNvCxnSpPr>
          <p:nvPr/>
        </p:nvCxnSpPr>
        <p:spPr>
          <a:xfrm>
            <a:off x="7699172" y="3656554"/>
            <a:ext cx="40502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직선 연결선 46">
            <a:extLst>
              <a:ext uri="{FF2B5EF4-FFF2-40B4-BE49-F238E27FC236}">
                <a16:creationId xmlns:a16="http://schemas.microsoft.com/office/drawing/2014/main" id="{53BC3908-4EF9-41A1-4B3B-3A86F7142BA6}"/>
              </a:ext>
            </a:extLst>
          </p:cNvPr>
          <p:cNvCxnSpPr>
            <a:cxnSpLocks/>
          </p:cNvCxnSpPr>
          <p:nvPr/>
        </p:nvCxnSpPr>
        <p:spPr>
          <a:xfrm flipH="1">
            <a:off x="1617383" y="5931060"/>
            <a:ext cx="9941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8" name="직선 연결선 47">
            <a:extLst>
              <a:ext uri="{FF2B5EF4-FFF2-40B4-BE49-F238E27FC236}">
                <a16:creationId xmlns:a16="http://schemas.microsoft.com/office/drawing/2014/main" id="{61A4113A-D809-B9D1-1613-83FDBB31C1CB}"/>
              </a:ext>
            </a:extLst>
          </p:cNvPr>
          <p:cNvCxnSpPr>
            <a:cxnSpLocks/>
          </p:cNvCxnSpPr>
          <p:nvPr/>
        </p:nvCxnSpPr>
        <p:spPr>
          <a:xfrm flipH="1">
            <a:off x="1651188" y="6419003"/>
            <a:ext cx="96035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A3C124EE-C177-BA9B-AA36-827805C6E162}"/>
              </a:ext>
            </a:extLst>
          </p:cNvPr>
          <p:cNvSpPr txBox="1"/>
          <p:nvPr/>
        </p:nvSpPr>
        <p:spPr>
          <a:xfrm>
            <a:off x="2611545" y="5727175"/>
            <a:ext cx="1687220" cy="461665"/>
          </a:xfrm>
          <a:prstGeom prst="rect">
            <a:avLst/>
          </a:prstGeom>
          <a:noFill/>
        </p:spPr>
        <p:txBody>
          <a:bodyPr wrap="square" rtlCol="0">
            <a:spAutoFit/>
          </a:bodyPr>
          <a:lstStyle/>
          <a:p>
            <a:pPr algn="ctr"/>
            <a:r>
              <a:rPr lang="en-US" altLang="ko-KR" sz="2400" dirty="0"/>
              <a:t>Base Path</a:t>
            </a:r>
            <a:endParaRPr lang="ko-KR" altLang="en-US" sz="2400" dirty="0"/>
          </a:p>
        </p:txBody>
      </p:sp>
      <p:sp>
        <p:nvSpPr>
          <p:cNvPr id="50" name="TextBox 49">
            <a:extLst>
              <a:ext uri="{FF2B5EF4-FFF2-40B4-BE49-F238E27FC236}">
                <a16:creationId xmlns:a16="http://schemas.microsoft.com/office/drawing/2014/main" id="{35CF2DB3-E2D6-9FD5-2FA3-E0685A09BB35}"/>
              </a:ext>
            </a:extLst>
          </p:cNvPr>
          <p:cNvSpPr txBox="1"/>
          <p:nvPr/>
        </p:nvSpPr>
        <p:spPr>
          <a:xfrm>
            <a:off x="2329508" y="6171201"/>
            <a:ext cx="2361030" cy="461665"/>
          </a:xfrm>
          <a:prstGeom prst="rect">
            <a:avLst/>
          </a:prstGeom>
          <a:noFill/>
        </p:spPr>
        <p:txBody>
          <a:bodyPr wrap="square" rtlCol="0">
            <a:spAutoFit/>
          </a:bodyPr>
          <a:lstStyle/>
          <a:p>
            <a:pPr algn="ctr"/>
            <a:r>
              <a:rPr lang="en-US" altLang="ko-KR" sz="2400" dirty="0"/>
              <a:t>Offset Path</a:t>
            </a:r>
            <a:endParaRPr lang="ko-KR" altLang="en-US" sz="2400" dirty="0"/>
          </a:p>
        </p:txBody>
      </p:sp>
    </p:spTree>
    <p:custDataLst>
      <p:tags r:id="rId1"/>
    </p:custDataLst>
    <p:extLst>
      <p:ext uri="{BB962C8B-B14F-4D97-AF65-F5344CB8AC3E}">
        <p14:creationId xmlns:p14="http://schemas.microsoft.com/office/powerpoint/2010/main" val="72717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3"/>
                                        </p:tgtEl>
                                        <p:attrNameLst>
                                          <p:attrName>style.visibility</p:attrName>
                                        </p:attrNameLst>
                                      </p:cBhvr>
                                      <p:to>
                                        <p:strVal val="visible"/>
                                      </p:to>
                                    </p:set>
                                    <p:animEffect transition="in" filter="fade">
                                      <p:cBhvr>
                                        <p:cTn id="10" dur="500"/>
                                        <p:tgtEl>
                                          <p:spTgt spid="9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par>
                                <p:cTn id="36" presetID="10" presetClass="entr" presetSubtype="0"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7" grpId="0"/>
      <p:bldP spid="25" grpId="0" animBg="1"/>
      <p:bldP spid="31" grpId="0" animBg="1"/>
      <p:bldP spid="37" grpId="0" animBg="1"/>
      <p:bldP spid="40" grpId="0" animBg="1"/>
      <p:bldP spid="49" grpId="0"/>
      <p:bldP spid="5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실내, 테이블웨어, 풋볼, 공이(가) 표시된 사진&#10;&#10;자동 생성된 설명">
            <a:extLst>
              <a:ext uri="{FF2B5EF4-FFF2-40B4-BE49-F238E27FC236}">
                <a16:creationId xmlns:a16="http://schemas.microsoft.com/office/drawing/2014/main" id="{51FE48DD-7F60-1A56-7020-E030D70BE053}"/>
              </a:ext>
            </a:extLst>
          </p:cNvPr>
          <p:cNvPicPr>
            <a:picLocks noChangeAspect="1"/>
          </p:cNvPicPr>
          <p:nvPr/>
        </p:nvPicPr>
        <p:blipFill>
          <a:blip r:embed="rId4">
            <a:alphaModFix/>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6394732" y="2338673"/>
            <a:ext cx="4564457" cy="2567507"/>
          </a:xfrm>
          <a:prstGeom prst="rect">
            <a:avLst/>
          </a:prstGeom>
        </p:spPr>
      </p:pic>
      <p:pic>
        <p:nvPicPr>
          <p:cNvPr id="52" name="그림 51" descr="실내, 테이블웨어, 풋볼, 공이(가) 표시된 사진&#10;&#10;자동 생성된 설명">
            <a:extLst>
              <a:ext uri="{FF2B5EF4-FFF2-40B4-BE49-F238E27FC236}">
                <a16:creationId xmlns:a16="http://schemas.microsoft.com/office/drawing/2014/main" id="{524796CE-714C-CE8F-0ABC-9D803ADB4532}"/>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6751869" y="2664848"/>
            <a:ext cx="4564457" cy="2567507"/>
          </a:xfrm>
          <a:prstGeom prst="rect">
            <a:avLst/>
          </a:prstGeom>
        </p:spPr>
      </p:pic>
      <p:graphicFrame>
        <p:nvGraphicFramePr>
          <p:cNvPr id="53" name="표 52">
            <a:extLst>
              <a:ext uri="{FF2B5EF4-FFF2-40B4-BE49-F238E27FC236}">
                <a16:creationId xmlns:a16="http://schemas.microsoft.com/office/drawing/2014/main" id="{233DECBA-C847-15ED-E3B6-1AC65FE88A9C}"/>
              </a:ext>
            </a:extLst>
          </p:cNvPr>
          <p:cNvGraphicFramePr>
            <a:graphicFrameLocks noGrp="1"/>
          </p:cNvGraphicFramePr>
          <p:nvPr>
            <p:extLst>
              <p:ext uri="{D42A27DB-BD31-4B8C-83A1-F6EECF244321}">
                <p14:modId xmlns:p14="http://schemas.microsoft.com/office/powerpoint/2010/main" val="3411739000"/>
              </p:ext>
            </p:extLst>
          </p:nvPr>
        </p:nvGraphicFramePr>
        <p:xfrm>
          <a:off x="6760085" y="2656399"/>
          <a:ext cx="4556241" cy="2559740"/>
        </p:xfrm>
        <a:graphic>
          <a:graphicData uri="http://schemas.openxmlformats.org/drawingml/2006/table">
            <a:tbl>
              <a:tblPr firstRow="1" bandRow="1">
                <a:tableStyleId>{5940675A-B579-460E-94D1-54222C63F5DA}</a:tableStyleId>
              </a:tblPr>
              <a:tblGrid>
                <a:gridCol w="506249">
                  <a:extLst>
                    <a:ext uri="{9D8B030D-6E8A-4147-A177-3AD203B41FA5}">
                      <a16:colId xmlns:a16="http://schemas.microsoft.com/office/drawing/2014/main" val="2447876894"/>
                    </a:ext>
                  </a:extLst>
                </a:gridCol>
                <a:gridCol w="506249">
                  <a:extLst>
                    <a:ext uri="{9D8B030D-6E8A-4147-A177-3AD203B41FA5}">
                      <a16:colId xmlns:a16="http://schemas.microsoft.com/office/drawing/2014/main" val="2881170113"/>
                    </a:ext>
                  </a:extLst>
                </a:gridCol>
                <a:gridCol w="506249">
                  <a:extLst>
                    <a:ext uri="{9D8B030D-6E8A-4147-A177-3AD203B41FA5}">
                      <a16:colId xmlns:a16="http://schemas.microsoft.com/office/drawing/2014/main" val="2124600800"/>
                    </a:ext>
                  </a:extLst>
                </a:gridCol>
                <a:gridCol w="506249">
                  <a:extLst>
                    <a:ext uri="{9D8B030D-6E8A-4147-A177-3AD203B41FA5}">
                      <a16:colId xmlns:a16="http://schemas.microsoft.com/office/drawing/2014/main" val="1301278165"/>
                    </a:ext>
                  </a:extLst>
                </a:gridCol>
                <a:gridCol w="506249">
                  <a:extLst>
                    <a:ext uri="{9D8B030D-6E8A-4147-A177-3AD203B41FA5}">
                      <a16:colId xmlns:a16="http://schemas.microsoft.com/office/drawing/2014/main" val="2804545007"/>
                    </a:ext>
                  </a:extLst>
                </a:gridCol>
                <a:gridCol w="506249">
                  <a:extLst>
                    <a:ext uri="{9D8B030D-6E8A-4147-A177-3AD203B41FA5}">
                      <a16:colId xmlns:a16="http://schemas.microsoft.com/office/drawing/2014/main" val="2237760150"/>
                    </a:ext>
                  </a:extLst>
                </a:gridCol>
                <a:gridCol w="506249">
                  <a:extLst>
                    <a:ext uri="{9D8B030D-6E8A-4147-A177-3AD203B41FA5}">
                      <a16:colId xmlns:a16="http://schemas.microsoft.com/office/drawing/2014/main" val="974473446"/>
                    </a:ext>
                  </a:extLst>
                </a:gridCol>
                <a:gridCol w="506249">
                  <a:extLst>
                    <a:ext uri="{9D8B030D-6E8A-4147-A177-3AD203B41FA5}">
                      <a16:colId xmlns:a16="http://schemas.microsoft.com/office/drawing/2014/main" val="2742906651"/>
                    </a:ext>
                  </a:extLst>
                </a:gridCol>
                <a:gridCol w="506249">
                  <a:extLst>
                    <a:ext uri="{9D8B030D-6E8A-4147-A177-3AD203B41FA5}">
                      <a16:colId xmlns:a16="http://schemas.microsoft.com/office/drawing/2014/main" val="2552755616"/>
                    </a:ext>
                  </a:extLst>
                </a:gridCol>
              </a:tblGrid>
              <a:tr h="511948">
                <a:tc>
                  <a:txBody>
                    <a:bodyPr/>
                    <a:lstStyle/>
                    <a:p>
                      <a:pPr latinLnBrk="1"/>
                      <a:endParaRPr lang="ko-KR" altLang="en-US" dirty="0"/>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dirty="0"/>
                    </a:p>
                  </a:txBody>
                  <a:tcPr/>
                </a:tc>
                <a:extLst>
                  <a:ext uri="{0D108BD9-81ED-4DB2-BD59-A6C34878D82A}">
                    <a16:rowId xmlns:a16="http://schemas.microsoft.com/office/drawing/2014/main" val="3295791324"/>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extLst>
                  <a:ext uri="{0D108BD9-81ED-4DB2-BD59-A6C34878D82A}">
                    <a16:rowId xmlns:a16="http://schemas.microsoft.com/office/drawing/2014/main" val="2217420734"/>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extLst>
                  <a:ext uri="{0D108BD9-81ED-4DB2-BD59-A6C34878D82A}">
                    <a16:rowId xmlns:a16="http://schemas.microsoft.com/office/drawing/2014/main" val="489372112"/>
                  </a:ext>
                </a:extLst>
              </a:tr>
              <a:tr h="511948">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a:p>
                  </a:txBody>
                  <a:tcPr/>
                </a:tc>
                <a:extLst>
                  <a:ext uri="{0D108BD9-81ED-4DB2-BD59-A6C34878D82A}">
                    <a16:rowId xmlns:a16="http://schemas.microsoft.com/office/drawing/2014/main" val="196624240"/>
                  </a:ext>
                </a:extLst>
              </a:tr>
              <a:tr h="511948">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a:p>
                  </a:txBody>
                  <a:tcPr/>
                </a:tc>
                <a:tc>
                  <a:txBody>
                    <a:bodyPr/>
                    <a:lstStyle/>
                    <a:p>
                      <a:pPr latinLnBrk="1"/>
                      <a:endParaRPr lang="ko-KR" altLang="en-US"/>
                    </a:p>
                  </a:txBody>
                  <a:tcPr/>
                </a:tc>
                <a:tc>
                  <a:txBody>
                    <a:bodyPr/>
                    <a:lstStyle/>
                    <a:p>
                      <a:pPr latinLnBrk="1"/>
                      <a:endParaRPr lang="ko-KR" altLang="en-US" dirty="0"/>
                    </a:p>
                  </a:txBody>
                  <a:tcPr/>
                </a:tc>
                <a:tc>
                  <a:txBody>
                    <a:bodyPr/>
                    <a:lstStyle/>
                    <a:p>
                      <a:pPr latinLnBrk="1"/>
                      <a:endParaRPr lang="ko-KR" altLang="en-US" dirty="0"/>
                    </a:p>
                  </a:txBody>
                  <a:tcPr/>
                </a:tc>
                <a:extLst>
                  <a:ext uri="{0D108BD9-81ED-4DB2-BD59-A6C34878D82A}">
                    <a16:rowId xmlns:a16="http://schemas.microsoft.com/office/drawing/2014/main" val="1322475534"/>
                  </a:ext>
                </a:extLst>
              </a:tr>
            </a:tbl>
          </a:graphicData>
        </a:graphic>
      </p:graphicFrame>
      <p:sp>
        <p:nvSpPr>
          <p:cNvPr id="2" name="제목 1">
            <a:extLst>
              <a:ext uri="{FF2B5EF4-FFF2-40B4-BE49-F238E27FC236}">
                <a16:creationId xmlns:a16="http://schemas.microsoft.com/office/drawing/2014/main" id="{9BF092CD-186C-641B-0798-008D59FD5D41}"/>
              </a:ext>
            </a:extLst>
          </p:cNvPr>
          <p:cNvSpPr>
            <a:spLocks noGrp="1"/>
          </p:cNvSpPr>
          <p:nvPr>
            <p:ph type="title"/>
          </p:nvPr>
        </p:nvSpPr>
        <p:spPr/>
        <p:txBody>
          <a:bodyPr/>
          <a:lstStyle/>
          <a:p>
            <a:r>
              <a:rPr lang="en-US" altLang="ko-KR" dirty="0"/>
              <a:t>Aligning Path over Time using Shift Mapping</a:t>
            </a:r>
            <a:endParaRPr lang="ko-KR" altLang="en-US" dirty="0"/>
          </a:p>
        </p:txBody>
      </p:sp>
      <p:sp>
        <p:nvSpPr>
          <p:cNvPr id="4" name="슬라이드 번호 개체 틀 3">
            <a:extLst>
              <a:ext uri="{FF2B5EF4-FFF2-40B4-BE49-F238E27FC236}">
                <a16:creationId xmlns:a16="http://schemas.microsoft.com/office/drawing/2014/main" id="{7ABB954F-8244-4204-968F-696EFCADC2DF}"/>
              </a:ext>
            </a:extLst>
          </p:cNvPr>
          <p:cNvSpPr>
            <a:spLocks noGrp="1"/>
          </p:cNvSpPr>
          <p:nvPr>
            <p:ph type="sldNum" sz="quarter" idx="12"/>
          </p:nvPr>
        </p:nvSpPr>
        <p:spPr/>
        <p:txBody>
          <a:bodyPr/>
          <a:lstStyle/>
          <a:p>
            <a:fld id="{8DF240CA-39A6-8942-A819-E48F9D8A9D50}" type="slidenum">
              <a:rPr lang="en-KR" smtClean="0"/>
              <a:pPr/>
              <a:t>31</a:t>
            </a:fld>
            <a:endParaRPr lang="en-KR"/>
          </a:p>
        </p:txBody>
      </p:sp>
      <p:graphicFrame>
        <p:nvGraphicFramePr>
          <p:cNvPr id="14" name="표 13">
            <a:extLst>
              <a:ext uri="{FF2B5EF4-FFF2-40B4-BE49-F238E27FC236}">
                <a16:creationId xmlns:a16="http://schemas.microsoft.com/office/drawing/2014/main" id="{2DE96C76-D6DF-7E3B-7002-5CA7CAA4CDAE}"/>
              </a:ext>
            </a:extLst>
          </p:cNvPr>
          <p:cNvGraphicFramePr>
            <a:graphicFrameLocks noGrp="1"/>
          </p:cNvGraphicFramePr>
          <p:nvPr>
            <p:extLst>
              <p:ext uri="{D42A27DB-BD31-4B8C-83A1-F6EECF244321}">
                <p14:modId xmlns:p14="http://schemas.microsoft.com/office/powerpoint/2010/main" val="80934183"/>
              </p:ext>
            </p:extLst>
          </p:nvPr>
        </p:nvGraphicFramePr>
        <p:xfrm>
          <a:off x="6393001" y="2346438"/>
          <a:ext cx="4556241" cy="2559740"/>
        </p:xfrm>
        <a:graphic>
          <a:graphicData uri="http://schemas.openxmlformats.org/drawingml/2006/table">
            <a:tbl>
              <a:tblPr firstRow="1" bandRow="1">
                <a:tableStyleId>{5940675A-B579-460E-94D1-54222C63F5DA}</a:tableStyleId>
              </a:tblPr>
              <a:tblGrid>
                <a:gridCol w="506249">
                  <a:extLst>
                    <a:ext uri="{9D8B030D-6E8A-4147-A177-3AD203B41FA5}">
                      <a16:colId xmlns:a16="http://schemas.microsoft.com/office/drawing/2014/main" val="2447876894"/>
                    </a:ext>
                  </a:extLst>
                </a:gridCol>
                <a:gridCol w="506249">
                  <a:extLst>
                    <a:ext uri="{9D8B030D-6E8A-4147-A177-3AD203B41FA5}">
                      <a16:colId xmlns:a16="http://schemas.microsoft.com/office/drawing/2014/main" val="2881170113"/>
                    </a:ext>
                  </a:extLst>
                </a:gridCol>
                <a:gridCol w="506249">
                  <a:extLst>
                    <a:ext uri="{9D8B030D-6E8A-4147-A177-3AD203B41FA5}">
                      <a16:colId xmlns:a16="http://schemas.microsoft.com/office/drawing/2014/main" val="2124600800"/>
                    </a:ext>
                  </a:extLst>
                </a:gridCol>
                <a:gridCol w="506249">
                  <a:extLst>
                    <a:ext uri="{9D8B030D-6E8A-4147-A177-3AD203B41FA5}">
                      <a16:colId xmlns:a16="http://schemas.microsoft.com/office/drawing/2014/main" val="1301278165"/>
                    </a:ext>
                  </a:extLst>
                </a:gridCol>
                <a:gridCol w="506249">
                  <a:extLst>
                    <a:ext uri="{9D8B030D-6E8A-4147-A177-3AD203B41FA5}">
                      <a16:colId xmlns:a16="http://schemas.microsoft.com/office/drawing/2014/main" val="2804545007"/>
                    </a:ext>
                  </a:extLst>
                </a:gridCol>
                <a:gridCol w="506249">
                  <a:extLst>
                    <a:ext uri="{9D8B030D-6E8A-4147-A177-3AD203B41FA5}">
                      <a16:colId xmlns:a16="http://schemas.microsoft.com/office/drawing/2014/main" val="2237760150"/>
                    </a:ext>
                  </a:extLst>
                </a:gridCol>
                <a:gridCol w="506249">
                  <a:extLst>
                    <a:ext uri="{9D8B030D-6E8A-4147-A177-3AD203B41FA5}">
                      <a16:colId xmlns:a16="http://schemas.microsoft.com/office/drawing/2014/main" val="974473446"/>
                    </a:ext>
                  </a:extLst>
                </a:gridCol>
                <a:gridCol w="506249">
                  <a:extLst>
                    <a:ext uri="{9D8B030D-6E8A-4147-A177-3AD203B41FA5}">
                      <a16:colId xmlns:a16="http://schemas.microsoft.com/office/drawing/2014/main" val="2742906651"/>
                    </a:ext>
                  </a:extLst>
                </a:gridCol>
                <a:gridCol w="506249">
                  <a:extLst>
                    <a:ext uri="{9D8B030D-6E8A-4147-A177-3AD203B41FA5}">
                      <a16:colId xmlns:a16="http://schemas.microsoft.com/office/drawing/2014/main" val="2552755616"/>
                    </a:ext>
                  </a:extLst>
                </a:gridCol>
              </a:tblGrid>
              <a:tr h="511948">
                <a:tc>
                  <a:txBody>
                    <a:bodyPr/>
                    <a:lstStyle/>
                    <a:p>
                      <a:pPr latinLnBrk="1"/>
                      <a:endParaRPr lang="ko-KR" altLang="en-US" dirty="0"/>
                    </a:p>
                  </a:txBody>
                  <a:tcPr>
                    <a:noFill/>
                  </a:tcPr>
                </a:tc>
                <a:tc>
                  <a:txBody>
                    <a:bodyPr/>
                    <a:lstStyle/>
                    <a:p>
                      <a:pPr latinLnBrk="1"/>
                      <a:endParaRPr lang="ko-KR" altLang="en-US" dirty="0"/>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extLst>
                  <a:ext uri="{0D108BD9-81ED-4DB2-BD59-A6C34878D82A}">
                    <a16:rowId xmlns:a16="http://schemas.microsoft.com/office/drawing/2014/main" val="3295791324"/>
                  </a:ext>
                </a:extLst>
              </a:tr>
              <a:tr h="511948">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extLst>
                  <a:ext uri="{0D108BD9-81ED-4DB2-BD59-A6C34878D82A}">
                    <a16:rowId xmlns:a16="http://schemas.microsoft.com/office/drawing/2014/main" val="2217420734"/>
                  </a:ext>
                </a:extLst>
              </a:tr>
              <a:tr h="511948">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tc>
                  <a:txBody>
                    <a:bodyPr/>
                    <a:lstStyle/>
                    <a:p>
                      <a:pPr latinLnBrk="1"/>
                      <a:endParaRPr lang="ko-KR" altLang="en-US" dirty="0"/>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extLst>
                  <a:ext uri="{0D108BD9-81ED-4DB2-BD59-A6C34878D82A}">
                    <a16:rowId xmlns:a16="http://schemas.microsoft.com/office/drawing/2014/main" val="489372112"/>
                  </a:ext>
                </a:extLst>
              </a:tr>
              <a:tr h="511948">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tc>
                  <a:txBody>
                    <a:bodyPr/>
                    <a:lstStyle/>
                    <a:p>
                      <a:pPr latinLnBrk="1"/>
                      <a:endParaRPr lang="ko-KR" altLang="en-US"/>
                    </a:p>
                  </a:txBody>
                  <a:tcPr>
                    <a:noFill/>
                  </a:tcPr>
                </a:tc>
                <a:extLst>
                  <a:ext uri="{0D108BD9-81ED-4DB2-BD59-A6C34878D82A}">
                    <a16:rowId xmlns:a16="http://schemas.microsoft.com/office/drawing/2014/main" val="196624240"/>
                  </a:ext>
                </a:extLst>
              </a:tr>
              <a:tr h="511948">
                <a:tc>
                  <a:txBody>
                    <a:bodyPr/>
                    <a:lstStyle/>
                    <a:p>
                      <a:pPr latinLnBrk="1"/>
                      <a:endParaRPr lang="ko-KR" altLang="en-US" dirty="0"/>
                    </a:p>
                  </a:txBody>
                  <a:tcPr>
                    <a:noFill/>
                  </a:tcPr>
                </a:tc>
                <a:tc>
                  <a:txBody>
                    <a:bodyPr/>
                    <a:lstStyle/>
                    <a:p>
                      <a:pPr latinLnBrk="1"/>
                      <a:endParaRPr lang="ko-KR" altLang="en-US" dirty="0"/>
                    </a:p>
                  </a:txBody>
                  <a:tcPr>
                    <a:noFill/>
                  </a:tcPr>
                </a:tc>
                <a:tc>
                  <a:txBody>
                    <a:bodyPr/>
                    <a:lstStyle/>
                    <a:p>
                      <a:pPr latinLnBrk="1"/>
                      <a:endParaRPr lang="ko-KR" altLang="en-US" dirty="0"/>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tc>
                  <a:txBody>
                    <a:bodyPr/>
                    <a:lstStyle/>
                    <a:p>
                      <a:pPr latinLnBrk="1"/>
                      <a:endParaRPr lang="ko-KR" altLang="en-US"/>
                    </a:p>
                  </a:txBody>
                  <a:tcPr>
                    <a:noFill/>
                  </a:tcPr>
                </a:tc>
                <a:tc>
                  <a:txBody>
                    <a:bodyPr/>
                    <a:lstStyle/>
                    <a:p>
                      <a:pPr latinLnBrk="1"/>
                      <a:endParaRPr lang="ko-KR" altLang="en-US" dirty="0"/>
                    </a:p>
                  </a:txBody>
                  <a:tcPr>
                    <a:noFill/>
                  </a:tcPr>
                </a:tc>
                <a:tc>
                  <a:txBody>
                    <a:bodyPr/>
                    <a:lstStyle/>
                    <a:p>
                      <a:pPr latinLnBrk="1"/>
                      <a:endParaRPr lang="ko-KR" altLang="en-US" dirty="0"/>
                    </a:p>
                  </a:txBody>
                  <a:tcPr>
                    <a:noFill/>
                  </a:tcPr>
                </a:tc>
                <a:tc>
                  <a:txBody>
                    <a:bodyPr/>
                    <a:lstStyle/>
                    <a:p>
                      <a:pPr latinLnBrk="1"/>
                      <a:endParaRPr lang="ko-KR" altLang="en-US" dirty="0"/>
                    </a:p>
                  </a:txBody>
                  <a:tcPr>
                    <a:noFill/>
                  </a:tcPr>
                </a:tc>
                <a:extLst>
                  <a:ext uri="{0D108BD9-81ED-4DB2-BD59-A6C34878D82A}">
                    <a16:rowId xmlns:a16="http://schemas.microsoft.com/office/drawing/2014/main" val="1322475534"/>
                  </a:ext>
                </a:extLst>
              </a:tr>
            </a:tbl>
          </a:graphicData>
        </a:graphic>
      </p:graphicFrame>
      <p:sp>
        <p:nvSpPr>
          <p:cNvPr id="25" name="직사각형 24">
            <a:extLst>
              <a:ext uri="{FF2B5EF4-FFF2-40B4-BE49-F238E27FC236}">
                <a16:creationId xmlns:a16="http://schemas.microsoft.com/office/drawing/2014/main" id="{9C3ED2E2-D7FC-1846-91BD-C5CB5EE1D24A}"/>
              </a:ext>
            </a:extLst>
          </p:cNvPr>
          <p:cNvSpPr/>
          <p:nvPr/>
        </p:nvSpPr>
        <p:spPr>
          <a:xfrm>
            <a:off x="7420720" y="3382230"/>
            <a:ext cx="487680" cy="506639"/>
          </a:xfrm>
          <a:prstGeom prst="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a:extLst>
              <a:ext uri="{FF2B5EF4-FFF2-40B4-BE49-F238E27FC236}">
                <a16:creationId xmlns:a16="http://schemas.microsoft.com/office/drawing/2014/main" id="{AE7499B0-5805-4DAF-15A9-DC5507859802}"/>
              </a:ext>
            </a:extLst>
          </p:cNvPr>
          <p:cNvSpPr/>
          <p:nvPr/>
        </p:nvSpPr>
        <p:spPr>
          <a:xfrm>
            <a:off x="7777857" y="3662669"/>
            <a:ext cx="487680" cy="506639"/>
          </a:xfrm>
          <a:prstGeom prst="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9" name="그룹 98">
            <a:extLst>
              <a:ext uri="{FF2B5EF4-FFF2-40B4-BE49-F238E27FC236}">
                <a16:creationId xmlns:a16="http://schemas.microsoft.com/office/drawing/2014/main" id="{11441718-502F-6800-6D00-40A449027DE3}"/>
              </a:ext>
            </a:extLst>
          </p:cNvPr>
          <p:cNvGrpSpPr/>
          <p:nvPr/>
        </p:nvGrpSpPr>
        <p:grpSpPr>
          <a:xfrm>
            <a:off x="302251" y="1141448"/>
            <a:ext cx="5793749" cy="4456033"/>
            <a:chOff x="302251" y="1382477"/>
            <a:chExt cx="5793749" cy="4456033"/>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16058E7-BC8D-514A-7F5B-4F8FF0B4A023}"/>
                    </a:ext>
                  </a:extLst>
                </p:cNvPr>
                <p:cNvSpPr txBox="1"/>
                <p:nvPr/>
              </p:nvSpPr>
              <p:spPr>
                <a:xfrm>
                  <a:off x="5217717" y="1964259"/>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r>
                          <a:rPr lang="en-US" altLang="ko-KR" sz="2400" b="0" i="1" smtClean="0">
                            <a:latin typeface="Cambria Math" panose="02040503050406030204" pitchFamily="18" charset="0"/>
                          </a:rPr>
                          <m:t>+1</m:t>
                        </m:r>
                      </m:oMath>
                    </m:oMathPara>
                  </a14:m>
                  <a:endParaRPr lang="ko-KR" altLang="en-US" sz="2400" dirty="0"/>
                </a:p>
              </p:txBody>
            </p:sp>
          </mc:Choice>
          <mc:Fallback xmlns="">
            <p:sp>
              <p:nvSpPr>
                <p:cNvPr id="5" name="TextBox 4">
                  <a:extLst>
                    <a:ext uri="{FF2B5EF4-FFF2-40B4-BE49-F238E27FC236}">
                      <a16:creationId xmlns:a16="http://schemas.microsoft.com/office/drawing/2014/main" id="{A16058E7-BC8D-514A-7F5B-4F8FF0B4A023}"/>
                    </a:ext>
                  </a:extLst>
                </p:cNvPr>
                <p:cNvSpPr txBox="1">
                  <a:spLocks noRot="1" noChangeAspect="1" noMove="1" noResize="1" noEditPoints="1" noAdjustHandles="1" noChangeArrowheads="1" noChangeShapeType="1" noTextEdit="1"/>
                </p:cNvSpPr>
                <p:nvPr/>
              </p:nvSpPr>
              <p:spPr>
                <a:xfrm>
                  <a:off x="5217717" y="1964259"/>
                  <a:ext cx="878283" cy="461665"/>
                </a:xfrm>
                <a:prstGeom prst="rect">
                  <a:avLst/>
                </a:prstGeom>
                <a:blipFill>
                  <a:blip r:embed="rId8"/>
                  <a:stretch>
                    <a:fillRect/>
                  </a:stretch>
                </a:blipFill>
              </p:spPr>
              <p:txBody>
                <a:bodyPr/>
                <a:lstStyle/>
                <a:p>
                  <a:r>
                    <a:rPr lang="ko-KR" altLang="en-US">
                      <a:noFill/>
                    </a:rPr>
                    <a:t> </a:t>
                  </a:r>
                </a:p>
              </p:txBody>
            </p:sp>
          </mc:Fallback>
        </mc:AlternateContent>
        <p:sp>
          <p:nvSpPr>
            <p:cNvPr id="8" name="직사각형 7">
              <a:extLst>
                <a:ext uri="{FF2B5EF4-FFF2-40B4-BE49-F238E27FC236}">
                  <a16:creationId xmlns:a16="http://schemas.microsoft.com/office/drawing/2014/main" id="{5112A007-8952-6E84-DE74-184E05F12B09}"/>
                </a:ext>
              </a:extLst>
            </p:cNvPr>
            <p:cNvSpPr/>
            <p:nvPr/>
          </p:nvSpPr>
          <p:spPr>
            <a:xfrm>
              <a:off x="4080117" y="3487823"/>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9" name="직사각형 8">
              <a:extLst>
                <a:ext uri="{FF2B5EF4-FFF2-40B4-BE49-F238E27FC236}">
                  <a16:creationId xmlns:a16="http://schemas.microsoft.com/office/drawing/2014/main" id="{35B30ED0-BF8B-F3F9-40E2-5269DE65FFD4}"/>
                </a:ext>
              </a:extLst>
            </p:cNvPr>
            <p:cNvSpPr/>
            <p:nvPr/>
          </p:nvSpPr>
          <p:spPr>
            <a:xfrm>
              <a:off x="734937" y="2849642"/>
              <a:ext cx="4362450"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a:extLst>
                <a:ext uri="{FF2B5EF4-FFF2-40B4-BE49-F238E27FC236}">
                  <a16:creationId xmlns:a16="http://schemas.microsoft.com/office/drawing/2014/main" id="{B80A921E-D341-A305-633C-E8093B651354}"/>
                </a:ext>
              </a:extLst>
            </p:cNvPr>
            <p:cNvSpPr/>
            <p:nvPr/>
          </p:nvSpPr>
          <p:spPr>
            <a:xfrm>
              <a:off x="734937" y="4673916"/>
              <a:ext cx="4362450"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이등변 삼각형 10">
              <a:extLst>
                <a:ext uri="{FF2B5EF4-FFF2-40B4-BE49-F238E27FC236}">
                  <a16:creationId xmlns:a16="http://schemas.microsoft.com/office/drawing/2014/main" id="{DBAEA51B-E584-8E78-F644-5E873A3AAA43}"/>
                </a:ext>
              </a:extLst>
            </p:cNvPr>
            <p:cNvSpPr/>
            <p:nvPr/>
          </p:nvSpPr>
          <p:spPr>
            <a:xfrm rot="18385431">
              <a:off x="424894" y="3289280"/>
              <a:ext cx="323778" cy="569064"/>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13" name="그룹 12">
              <a:extLst>
                <a:ext uri="{FF2B5EF4-FFF2-40B4-BE49-F238E27FC236}">
                  <a16:creationId xmlns:a16="http://schemas.microsoft.com/office/drawing/2014/main" id="{45C46405-E0AE-D87B-EE13-DD4B3C24D7CF}"/>
                </a:ext>
              </a:extLst>
            </p:cNvPr>
            <p:cNvGrpSpPr/>
            <p:nvPr/>
          </p:nvGrpSpPr>
          <p:grpSpPr>
            <a:xfrm>
              <a:off x="794196" y="3607939"/>
              <a:ext cx="490276" cy="543836"/>
              <a:chOff x="1023497" y="2518964"/>
              <a:chExt cx="490276" cy="543836"/>
            </a:xfrm>
          </p:grpSpPr>
          <p:cxnSp>
            <p:nvCxnSpPr>
              <p:cNvPr id="47" name="직선 연결선 46">
                <a:extLst>
                  <a:ext uri="{FF2B5EF4-FFF2-40B4-BE49-F238E27FC236}">
                    <a16:creationId xmlns:a16="http://schemas.microsoft.com/office/drawing/2014/main" id="{96524100-96F0-CEC6-471E-6F2CDA43807E}"/>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직선 연결선 47">
                <a:extLst>
                  <a:ext uri="{FF2B5EF4-FFF2-40B4-BE49-F238E27FC236}">
                    <a16:creationId xmlns:a16="http://schemas.microsoft.com/office/drawing/2014/main" id="{84ECD706-CDEE-F0CA-ABFB-2BC3597C32E5}"/>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직선 연결선 48">
                <a:extLst>
                  <a:ext uri="{FF2B5EF4-FFF2-40B4-BE49-F238E27FC236}">
                    <a16:creationId xmlns:a16="http://schemas.microsoft.com/office/drawing/2014/main" id="{9F07EA6E-A326-ADEF-0C92-9EB14EC2591D}"/>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직선 연결선 49">
                <a:extLst>
                  <a:ext uri="{FF2B5EF4-FFF2-40B4-BE49-F238E27FC236}">
                    <a16:creationId xmlns:a16="http://schemas.microsoft.com/office/drawing/2014/main" id="{13F2824C-C771-E031-7563-F461FE35951E}"/>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직선 연결선 50">
                <a:extLst>
                  <a:ext uri="{FF2B5EF4-FFF2-40B4-BE49-F238E27FC236}">
                    <a16:creationId xmlns:a16="http://schemas.microsoft.com/office/drawing/2014/main" id="{A1A3F202-607E-157E-414D-AAF939286484}"/>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D54A73A8-358B-C1CC-CCA7-1D9CD6E3AE44}"/>
                </a:ext>
              </a:extLst>
            </p:cNvPr>
            <p:cNvCxnSpPr>
              <a:cxnSpLocks/>
            </p:cNvCxnSpPr>
            <p:nvPr/>
          </p:nvCxnSpPr>
          <p:spPr>
            <a:xfrm>
              <a:off x="823889" y="3746549"/>
              <a:ext cx="1315142" cy="94328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292C3639-6356-7049-44E4-BB50B0614227}"/>
                </a:ext>
              </a:extLst>
            </p:cNvPr>
            <p:cNvCxnSpPr>
              <a:cxnSpLocks/>
            </p:cNvCxnSpPr>
            <p:nvPr/>
          </p:nvCxnSpPr>
          <p:spPr>
            <a:xfrm flipH="1">
              <a:off x="2144035" y="3135392"/>
              <a:ext cx="629735" cy="155443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B92914E7-1DA5-6F79-4F3F-516FFD81FBA1}"/>
                </a:ext>
              </a:extLst>
            </p:cNvPr>
            <p:cNvCxnSpPr>
              <a:cxnSpLocks/>
            </p:cNvCxnSpPr>
            <p:nvPr/>
          </p:nvCxnSpPr>
          <p:spPr>
            <a:xfrm flipH="1" flipV="1">
              <a:off x="2783778" y="3135392"/>
              <a:ext cx="1582310" cy="704862"/>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F2B09B1D-5A20-38D9-C913-C471C4D8E7AF}"/>
                </a:ext>
              </a:extLst>
            </p:cNvPr>
            <p:cNvCxnSpPr>
              <a:cxnSpLocks/>
              <a:endCxn id="29" idx="0"/>
            </p:cNvCxnSpPr>
            <p:nvPr/>
          </p:nvCxnSpPr>
          <p:spPr>
            <a:xfrm>
              <a:off x="853819" y="3715557"/>
              <a:ext cx="2045500" cy="142365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직선 연결선 23">
              <a:extLst>
                <a:ext uri="{FF2B5EF4-FFF2-40B4-BE49-F238E27FC236}">
                  <a16:creationId xmlns:a16="http://schemas.microsoft.com/office/drawing/2014/main" id="{3140DCF9-9813-D3FC-A2C6-6D2020B36C6E}"/>
                </a:ext>
              </a:extLst>
            </p:cNvPr>
            <p:cNvCxnSpPr>
              <a:cxnSpLocks/>
            </p:cNvCxnSpPr>
            <p:nvPr/>
          </p:nvCxnSpPr>
          <p:spPr>
            <a:xfrm flipH="1" flipV="1">
              <a:off x="3728360" y="2715843"/>
              <a:ext cx="617712" cy="112441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직사각형 28">
              <a:extLst>
                <a:ext uri="{FF2B5EF4-FFF2-40B4-BE49-F238E27FC236}">
                  <a16:creationId xmlns:a16="http://schemas.microsoft.com/office/drawing/2014/main" id="{10FA0153-B195-F467-A96D-97073F6E2EA6}"/>
                </a:ext>
              </a:extLst>
            </p:cNvPr>
            <p:cNvSpPr/>
            <p:nvPr/>
          </p:nvSpPr>
          <p:spPr>
            <a:xfrm rot="494995">
              <a:off x="697593" y="5137729"/>
              <a:ext cx="4362450" cy="285750"/>
            </a:xfrm>
            <a:prstGeom prst="rect">
              <a:avLst/>
            </a:prstGeom>
            <a:solidFill>
              <a:srgbClr val="AFABAB">
                <a:alpha val="4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0" name="직선 연결선 29">
              <a:extLst>
                <a:ext uri="{FF2B5EF4-FFF2-40B4-BE49-F238E27FC236}">
                  <a16:creationId xmlns:a16="http://schemas.microsoft.com/office/drawing/2014/main" id="{9AD6DB53-BFCD-51F2-7C63-E20883617C0E}"/>
                </a:ext>
              </a:extLst>
            </p:cNvPr>
            <p:cNvCxnSpPr>
              <a:cxnSpLocks/>
            </p:cNvCxnSpPr>
            <p:nvPr/>
          </p:nvCxnSpPr>
          <p:spPr>
            <a:xfrm flipH="1">
              <a:off x="2906154" y="2685073"/>
              <a:ext cx="812198" cy="24575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직사각형 31">
              <a:extLst>
                <a:ext uri="{FF2B5EF4-FFF2-40B4-BE49-F238E27FC236}">
                  <a16:creationId xmlns:a16="http://schemas.microsoft.com/office/drawing/2014/main" id="{5163EB7B-1D0F-2815-F5DB-CAEA0E8033F3}"/>
                </a:ext>
              </a:extLst>
            </p:cNvPr>
            <p:cNvSpPr/>
            <p:nvPr/>
          </p:nvSpPr>
          <p:spPr>
            <a:xfrm>
              <a:off x="1689977" y="2422049"/>
              <a:ext cx="4362450" cy="285750"/>
            </a:xfrm>
            <a:prstGeom prst="rect">
              <a:avLst/>
            </a:prstGeom>
            <a:solidFill>
              <a:srgbClr val="E2A326">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TextBox 32">
              <a:extLst>
                <a:ext uri="{FF2B5EF4-FFF2-40B4-BE49-F238E27FC236}">
                  <a16:creationId xmlns:a16="http://schemas.microsoft.com/office/drawing/2014/main" id="{8AB6FAAB-082C-376E-6474-677A39F2E777}"/>
                </a:ext>
              </a:extLst>
            </p:cNvPr>
            <p:cNvSpPr txBox="1"/>
            <p:nvPr/>
          </p:nvSpPr>
          <p:spPr>
            <a:xfrm>
              <a:off x="1155023" y="1382477"/>
              <a:ext cx="3989822" cy="830997"/>
            </a:xfrm>
            <a:prstGeom prst="rect">
              <a:avLst/>
            </a:prstGeom>
            <a:noFill/>
          </p:spPr>
          <p:txBody>
            <a:bodyPr wrap="square" rtlCol="0">
              <a:spAutoFit/>
            </a:bodyPr>
            <a:lstStyle/>
            <a:p>
              <a:pPr algn="ctr"/>
              <a:r>
                <a:rPr lang="en-US" altLang="ko-KR" sz="2400" dirty="0"/>
                <a:t>Temporal Shift Mapping</a:t>
              </a:r>
            </a:p>
            <a:p>
              <a:pPr algn="ctr"/>
              <a:r>
                <a:rPr lang="en-US" altLang="ko-KR" sz="2400" dirty="0">
                  <a:solidFill>
                    <a:prstClr val="black"/>
                  </a:solidFill>
                </a:rPr>
                <a:t>[</a:t>
              </a:r>
              <a:r>
                <a:rPr lang="en-US" altLang="ko-KR" sz="2400" dirty="0" err="1">
                  <a:solidFill>
                    <a:prstClr val="black"/>
                  </a:solidFill>
                </a:rPr>
                <a:t>Manzi</a:t>
              </a:r>
              <a:r>
                <a:rPr lang="en-US" altLang="ko-KR" sz="2400" dirty="0">
                  <a:solidFill>
                    <a:prstClr val="black"/>
                  </a:solidFill>
                </a:rPr>
                <a:t> 2016]</a:t>
              </a:r>
              <a:endParaRPr lang="ko-KR" altLang="en-US" sz="2400"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2E2106A-3362-B02C-7C4C-2DA44A22BC0C}"/>
                    </a:ext>
                  </a:extLst>
                </p:cNvPr>
                <p:cNvSpPr txBox="1"/>
                <p:nvPr/>
              </p:nvSpPr>
              <p:spPr>
                <a:xfrm>
                  <a:off x="5022303" y="5376845"/>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r>
                          <a:rPr lang="en-US" altLang="ko-KR" sz="2400" b="0" i="1" smtClean="0">
                            <a:latin typeface="Cambria Math" panose="02040503050406030204" pitchFamily="18" charset="0"/>
                          </a:rPr>
                          <m:t>+1</m:t>
                        </m:r>
                      </m:oMath>
                    </m:oMathPara>
                  </a14:m>
                  <a:endParaRPr lang="ko-KR" altLang="en-US" sz="2400" dirty="0"/>
                </a:p>
              </p:txBody>
            </p:sp>
          </mc:Choice>
          <mc:Fallback xmlns="">
            <p:sp>
              <p:nvSpPr>
                <p:cNvPr id="34" name="TextBox 33">
                  <a:extLst>
                    <a:ext uri="{FF2B5EF4-FFF2-40B4-BE49-F238E27FC236}">
                      <a16:creationId xmlns:a16="http://schemas.microsoft.com/office/drawing/2014/main" id="{42E2106A-3362-B02C-7C4C-2DA44A22BC0C}"/>
                    </a:ext>
                  </a:extLst>
                </p:cNvPr>
                <p:cNvSpPr txBox="1">
                  <a:spLocks noRot="1" noChangeAspect="1" noMove="1" noResize="1" noEditPoints="1" noAdjustHandles="1" noChangeArrowheads="1" noChangeShapeType="1" noTextEdit="1"/>
                </p:cNvSpPr>
                <p:nvPr/>
              </p:nvSpPr>
              <p:spPr>
                <a:xfrm>
                  <a:off x="5022303" y="5376845"/>
                  <a:ext cx="878283" cy="461665"/>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FACBBB5-AAB2-7559-F610-1D4A58C709CF}"/>
                    </a:ext>
                  </a:extLst>
                </p:cNvPr>
                <p:cNvSpPr txBox="1"/>
                <p:nvPr/>
              </p:nvSpPr>
              <p:spPr>
                <a:xfrm>
                  <a:off x="5141581" y="4632125"/>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35" name="TextBox 34">
                  <a:extLst>
                    <a:ext uri="{FF2B5EF4-FFF2-40B4-BE49-F238E27FC236}">
                      <a16:creationId xmlns:a16="http://schemas.microsoft.com/office/drawing/2014/main" id="{0FACBBB5-AAB2-7559-F610-1D4A58C709CF}"/>
                    </a:ext>
                  </a:extLst>
                </p:cNvPr>
                <p:cNvSpPr txBox="1">
                  <a:spLocks noRot="1" noChangeAspect="1" noMove="1" noResize="1" noEditPoints="1" noAdjustHandles="1" noChangeArrowheads="1" noChangeShapeType="1" noTextEdit="1"/>
                </p:cNvSpPr>
                <p:nvPr/>
              </p:nvSpPr>
              <p:spPr>
                <a:xfrm>
                  <a:off x="5141581" y="4632125"/>
                  <a:ext cx="761514" cy="46166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CDEA814-8B28-962B-4A0A-647598420F04}"/>
                    </a:ext>
                  </a:extLst>
                </p:cNvPr>
                <p:cNvSpPr txBox="1"/>
                <p:nvPr/>
              </p:nvSpPr>
              <p:spPr>
                <a:xfrm>
                  <a:off x="5121316" y="2791381"/>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37" name="TextBox 36">
                  <a:extLst>
                    <a:ext uri="{FF2B5EF4-FFF2-40B4-BE49-F238E27FC236}">
                      <a16:creationId xmlns:a16="http://schemas.microsoft.com/office/drawing/2014/main" id="{ACDEA814-8B28-962B-4A0A-647598420F04}"/>
                    </a:ext>
                  </a:extLst>
                </p:cNvPr>
                <p:cNvSpPr txBox="1">
                  <a:spLocks noRot="1" noChangeAspect="1" noMove="1" noResize="1" noEditPoints="1" noAdjustHandles="1" noChangeArrowheads="1" noChangeShapeType="1" noTextEdit="1"/>
                </p:cNvSpPr>
                <p:nvPr/>
              </p:nvSpPr>
              <p:spPr>
                <a:xfrm>
                  <a:off x="5121316" y="2791381"/>
                  <a:ext cx="761514" cy="461665"/>
                </a:xfrm>
                <a:prstGeom prst="rect">
                  <a:avLst/>
                </a:prstGeom>
                <a:blipFill>
                  <a:blip r:embed="rId11"/>
                  <a:stretch>
                    <a:fillRect/>
                  </a:stretch>
                </a:blipFill>
              </p:spPr>
              <p:txBody>
                <a:bodyPr/>
                <a:lstStyle/>
                <a:p>
                  <a:r>
                    <a:rPr lang="ko-KR" altLang="en-US">
                      <a:noFill/>
                    </a:rPr>
                    <a:t> </a:t>
                  </a:r>
                </a:p>
              </p:txBody>
            </p:sp>
          </mc:Fallback>
        </mc:AlternateContent>
        <p:sp>
          <p:nvSpPr>
            <p:cNvPr id="40" name="Oval 25">
              <a:extLst>
                <a:ext uri="{FF2B5EF4-FFF2-40B4-BE49-F238E27FC236}">
                  <a16:creationId xmlns:a16="http://schemas.microsoft.com/office/drawing/2014/main" id="{C6977DE3-EED8-6BBC-4C89-4DD492BD685E}"/>
                </a:ext>
              </a:extLst>
            </p:cNvPr>
            <p:cNvSpPr/>
            <p:nvPr/>
          </p:nvSpPr>
          <p:spPr>
            <a:xfrm>
              <a:off x="2073391" y="4648864"/>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41" name="Oval 25">
              <a:extLst>
                <a:ext uri="{FF2B5EF4-FFF2-40B4-BE49-F238E27FC236}">
                  <a16:creationId xmlns:a16="http://schemas.microsoft.com/office/drawing/2014/main" id="{8E509EF1-0B08-3C43-9189-192E87C47315}"/>
                </a:ext>
              </a:extLst>
            </p:cNvPr>
            <p:cNvSpPr/>
            <p:nvPr/>
          </p:nvSpPr>
          <p:spPr>
            <a:xfrm>
              <a:off x="2713134" y="3062735"/>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43" name="Oval 25">
              <a:extLst>
                <a:ext uri="{FF2B5EF4-FFF2-40B4-BE49-F238E27FC236}">
                  <a16:creationId xmlns:a16="http://schemas.microsoft.com/office/drawing/2014/main" id="{DD22E686-B031-F7AF-47F7-714B9A8D5901}"/>
                </a:ext>
              </a:extLst>
            </p:cNvPr>
            <p:cNvSpPr/>
            <p:nvPr/>
          </p:nvSpPr>
          <p:spPr>
            <a:xfrm>
              <a:off x="4285436" y="3767597"/>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44" name="Oval 25">
              <a:extLst>
                <a:ext uri="{FF2B5EF4-FFF2-40B4-BE49-F238E27FC236}">
                  <a16:creationId xmlns:a16="http://schemas.microsoft.com/office/drawing/2014/main" id="{1694FC4B-077B-B415-E6CB-2950A11DA50D}"/>
                </a:ext>
              </a:extLst>
            </p:cNvPr>
            <p:cNvSpPr/>
            <p:nvPr/>
          </p:nvSpPr>
          <p:spPr>
            <a:xfrm>
              <a:off x="2863667" y="5081961"/>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45" name="Oval 25">
              <a:extLst>
                <a:ext uri="{FF2B5EF4-FFF2-40B4-BE49-F238E27FC236}">
                  <a16:creationId xmlns:a16="http://schemas.microsoft.com/office/drawing/2014/main" id="{B73AC6AE-9244-00F5-9776-58325BC80D44}"/>
                </a:ext>
              </a:extLst>
            </p:cNvPr>
            <p:cNvSpPr/>
            <p:nvPr/>
          </p:nvSpPr>
          <p:spPr>
            <a:xfrm>
              <a:off x="3668828" y="2639467"/>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gr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904088C3-1B3A-6AFD-26D1-8BA0943F6891}"/>
                  </a:ext>
                </a:extLst>
              </p:cNvPr>
              <p:cNvSpPr txBox="1"/>
              <p:nvPr/>
            </p:nvSpPr>
            <p:spPr>
              <a:xfrm>
                <a:off x="5765281" y="5112552"/>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solidFill>
                                <a:srgbClr val="FF0000"/>
                              </a:solidFill>
                              <a:latin typeface="Cambria Math" panose="02040503050406030204" pitchFamily="18" charset="0"/>
                            </a:rPr>
                          </m:ctrlPr>
                        </m:sSubPr>
                        <m:e>
                          <m:r>
                            <a:rPr lang="en-US" altLang="ko-KR" sz="2400" b="0" i="1" smtClean="0">
                              <a:solidFill>
                                <a:srgbClr val="FF0000"/>
                              </a:solidFill>
                              <a:latin typeface="Cambria Math" panose="02040503050406030204" pitchFamily="18" charset="0"/>
                            </a:rPr>
                            <m:t>𝑡</m:t>
                          </m:r>
                        </m:e>
                        <m:sub>
                          <m:r>
                            <a:rPr lang="en-US" altLang="ko-KR" sz="2400" b="0" i="1" smtClean="0">
                              <a:solidFill>
                                <a:srgbClr val="FF0000"/>
                              </a:solidFill>
                              <a:latin typeface="Cambria Math" panose="02040503050406030204" pitchFamily="18" charset="0"/>
                            </a:rPr>
                            <m:t>𝑎</m:t>
                          </m:r>
                        </m:sub>
                      </m:sSub>
                    </m:oMath>
                  </m:oMathPara>
                </a14:m>
                <a:endParaRPr lang="ko-KR" altLang="en-US" sz="2400" dirty="0">
                  <a:solidFill>
                    <a:srgbClr val="FF0000"/>
                  </a:solidFill>
                </a:endParaRPr>
              </a:p>
            </p:txBody>
          </p:sp>
        </mc:Choice>
        <mc:Fallback xmlns="">
          <p:sp>
            <p:nvSpPr>
              <p:cNvPr id="87" name="TextBox 86">
                <a:extLst>
                  <a:ext uri="{FF2B5EF4-FFF2-40B4-BE49-F238E27FC236}">
                    <a16:creationId xmlns:a16="http://schemas.microsoft.com/office/drawing/2014/main" id="{904088C3-1B3A-6AFD-26D1-8BA0943F6891}"/>
                  </a:ext>
                </a:extLst>
              </p:cNvPr>
              <p:cNvSpPr txBox="1">
                <a:spLocks noRot="1" noChangeAspect="1" noMove="1" noResize="1" noEditPoints="1" noAdjustHandles="1" noChangeArrowheads="1" noChangeShapeType="1" noTextEdit="1"/>
              </p:cNvSpPr>
              <p:nvPr/>
            </p:nvSpPr>
            <p:spPr>
              <a:xfrm>
                <a:off x="5765281" y="5112552"/>
                <a:ext cx="878283" cy="461665"/>
              </a:xfrm>
              <a:prstGeom prst="rect">
                <a:avLst/>
              </a:prstGeom>
              <a:blipFill>
                <a:blip r:embed="rId12"/>
                <a:stretch>
                  <a:fillRect b="-133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6AF7612C-F4F2-B737-D89F-499F47AC5B14}"/>
                  </a:ext>
                </a:extLst>
              </p:cNvPr>
              <p:cNvSpPr txBox="1"/>
              <p:nvPr/>
            </p:nvSpPr>
            <p:spPr>
              <a:xfrm>
                <a:off x="5765281" y="1423063"/>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solidFill>
                                <a:srgbClr val="FF0000"/>
                              </a:solidFill>
                              <a:latin typeface="Cambria Math" panose="02040503050406030204" pitchFamily="18" charset="0"/>
                            </a:rPr>
                          </m:ctrlPr>
                        </m:sSubPr>
                        <m:e>
                          <m:r>
                            <a:rPr lang="en-US" altLang="ko-KR" sz="2400" b="0" i="1" smtClean="0">
                              <a:solidFill>
                                <a:srgbClr val="FF0000"/>
                              </a:solidFill>
                              <a:latin typeface="Cambria Math" panose="02040503050406030204" pitchFamily="18" charset="0"/>
                            </a:rPr>
                            <m:t>𝑡</m:t>
                          </m:r>
                        </m:e>
                        <m:sub>
                          <m:r>
                            <a:rPr lang="en-US" altLang="ko-KR" sz="2400" b="0" i="1" smtClean="0">
                              <a:solidFill>
                                <a:srgbClr val="FF0000"/>
                              </a:solidFill>
                              <a:latin typeface="Cambria Math" panose="02040503050406030204" pitchFamily="18" charset="0"/>
                            </a:rPr>
                            <m:t>𝑎</m:t>
                          </m:r>
                        </m:sub>
                      </m:sSub>
                    </m:oMath>
                  </m:oMathPara>
                </a14:m>
                <a:endParaRPr lang="ko-KR" altLang="en-US" sz="2400" dirty="0">
                  <a:solidFill>
                    <a:srgbClr val="FF0000"/>
                  </a:solidFill>
                </a:endParaRPr>
              </a:p>
            </p:txBody>
          </p:sp>
        </mc:Choice>
        <mc:Fallback xmlns="">
          <p:sp>
            <p:nvSpPr>
              <p:cNvPr id="88" name="TextBox 87">
                <a:extLst>
                  <a:ext uri="{FF2B5EF4-FFF2-40B4-BE49-F238E27FC236}">
                    <a16:creationId xmlns:a16="http://schemas.microsoft.com/office/drawing/2014/main" id="{6AF7612C-F4F2-B737-D89F-499F47AC5B14}"/>
                  </a:ext>
                </a:extLst>
              </p:cNvPr>
              <p:cNvSpPr txBox="1">
                <a:spLocks noRot="1" noChangeAspect="1" noMove="1" noResize="1" noEditPoints="1" noAdjustHandles="1" noChangeArrowheads="1" noChangeShapeType="1" noTextEdit="1"/>
              </p:cNvSpPr>
              <p:nvPr/>
            </p:nvSpPr>
            <p:spPr>
              <a:xfrm>
                <a:off x="5765281" y="1423063"/>
                <a:ext cx="878283" cy="461665"/>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0B2D374D-3E74-1A1D-DD43-842C256B8E77}"/>
                  </a:ext>
                </a:extLst>
              </p:cNvPr>
              <p:cNvSpPr txBox="1"/>
              <p:nvPr/>
            </p:nvSpPr>
            <p:spPr>
              <a:xfrm>
                <a:off x="11358874" y="2721436"/>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solidFill>
                                <a:srgbClr val="FF0000"/>
                              </a:solidFill>
                              <a:latin typeface="Cambria Math" panose="02040503050406030204" pitchFamily="18" charset="0"/>
                            </a:rPr>
                          </m:ctrlPr>
                        </m:sSubPr>
                        <m:e>
                          <m:r>
                            <a:rPr lang="en-US" altLang="ko-KR" sz="2400" b="0" i="1" smtClean="0">
                              <a:solidFill>
                                <a:srgbClr val="FF0000"/>
                              </a:solidFill>
                              <a:latin typeface="Cambria Math" panose="02040503050406030204" pitchFamily="18" charset="0"/>
                            </a:rPr>
                            <m:t>𝑡</m:t>
                          </m:r>
                        </m:e>
                        <m:sub>
                          <m:r>
                            <a:rPr lang="en-US" altLang="ko-KR" sz="2400" b="0" i="1" smtClean="0">
                              <a:solidFill>
                                <a:srgbClr val="FF0000"/>
                              </a:solidFill>
                              <a:latin typeface="Cambria Math" panose="02040503050406030204" pitchFamily="18" charset="0"/>
                            </a:rPr>
                            <m:t>𝑎</m:t>
                          </m:r>
                        </m:sub>
                      </m:sSub>
                    </m:oMath>
                  </m:oMathPara>
                </a14:m>
                <a:endParaRPr lang="ko-KR" altLang="en-US" sz="2400" dirty="0">
                  <a:solidFill>
                    <a:srgbClr val="FF0000"/>
                  </a:solidFill>
                </a:endParaRPr>
              </a:p>
            </p:txBody>
          </p:sp>
        </mc:Choice>
        <mc:Fallback xmlns="">
          <p:sp>
            <p:nvSpPr>
              <p:cNvPr id="89" name="TextBox 88">
                <a:extLst>
                  <a:ext uri="{FF2B5EF4-FFF2-40B4-BE49-F238E27FC236}">
                    <a16:creationId xmlns:a16="http://schemas.microsoft.com/office/drawing/2014/main" id="{0B2D374D-3E74-1A1D-DD43-842C256B8E77}"/>
                  </a:ext>
                </a:extLst>
              </p:cNvPr>
              <p:cNvSpPr txBox="1">
                <a:spLocks noRot="1" noChangeAspect="1" noMove="1" noResize="1" noEditPoints="1" noAdjustHandles="1" noChangeArrowheads="1" noChangeShapeType="1" noTextEdit="1"/>
              </p:cNvSpPr>
              <p:nvPr/>
            </p:nvSpPr>
            <p:spPr>
              <a:xfrm>
                <a:off x="11358874" y="2721436"/>
                <a:ext cx="878283" cy="461665"/>
              </a:xfrm>
              <a:prstGeom prst="rect">
                <a:avLst/>
              </a:prstGeom>
              <a:blipFill>
                <a:blip r:embed="rId14"/>
                <a:stretch>
                  <a:fillRect/>
                </a:stretch>
              </a:blipFill>
            </p:spPr>
            <p:txBody>
              <a:bodyPr/>
              <a:lstStyle/>
              <a:p>
                <a:r>
                  <a:rPr lang="ko-KR" altLang="en-US">
                    <a:noFill/>
                  </a:rPr>
                  <a:t> </a:t>
                </a:r>
              </a:p>
            </p:txBody>
          </p:sp>
        </mc:Fallback>
      </mc:AlternateContent>
      <p:cxnSp>
        <p:nvCxnSpPr>
          <p:cNvPr id="56" name="직선 화살표 연결선 55">
            <a:extLst>
              <a:ext uri="{FF2B5EF4-FFF2-40B4-BE49-F238E27FC236}">
                <a16:creationId xmlns:a16="http://schemas.microsoft.com/office/drawing/2014/main" id="{36C54240-AACA-9DFD-6A92-BE8E15714136}"/>
              </a:ext>
            </a:extLst>
          </p:cNvPr>
          <p:cNvCxnSpPr>
            <a:cxnSpLocks/>
          </p:cNvCxnSpPr>
          <p:nvPr/>
        </p:nvCxnSpPr>
        <p:spPr>
          <a:xfrm>
            <a:off x="10929190" y="2045385"/>
            <a:ext cx="481159" cy="30950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039E28B9-6D74-9453-BFAA-580DEE33CF61}"/>
                  </a:ext>
                </a:extLst>
              </p:cNvPr>
              <p:cNvSpPr txBox="1"/>
              <p:nvPr/>
            </p:nvSpPr>
            <p:spPr>
              <a:xfrm>
                <a:off x="11368821" y="2299074"/>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r>
                        <a:rPr lang="en-US" altLang="ko-KR" sz="2400" b="0" i="1" smtClean="0">
                          <a:latin typeface="Cambria Math" panose="02040503050406030204" pitchFamily="18" charset="0"/>
                        </a:rPr>
                        <m:t>+1</m:t>
                      </m:r>
                    </m:oMath>
                  </m:oMathPara>
                </a14:m>
                <a:endParaRPr lang="ko-KR" altLang="en-US" sz="2400" dirty="0"/>
              </a:p>
            </p:txBody>
          </p:sp>
        </mc:Choice>
        <mc:Fallback xmlns="">
          <p:sp>
            <p:nvSpPr>
              <p:cNvPr id="58" name="TextBox 57">
                <a:extLst>
                  <a:ext uri="{FF2B5EF4-FFF2-40B4-BE49-F238E27FC236}">
                    <a16:creationId xmlns:a16="http://schemas.microsoft.com/office/drawing/2014/main" id="{039E28B9-6D74-9453-BFAA-580DEE33CF61}"/>
                  </a:ext>
                </a:extLst>
              </p:cNvPr>
              <p:cNvSpPr txBox="1">
                <a:spLocks noRot="1" noChangeAspect="1" noMove="1" noResize="1" noEditPoints="1" noAdjustHandles="1" noChangeArrowheads="1" noChangeShapeType="1" noTextEdit="1"/>
              </p:cNvSpPr>
              <p:nvPr/>
            </p:nvSpPr>
            <p:spPr>
              <a:xfrm>
                <a:off x="11368821" y="2299074"/>
                <a:ext cx="878283" cy="461665"/>
              </a:xfrm>
              <a:prstGeom prst="rect">
                <a:avLst/>
              </a:prstGeom>
              <a:blipFill>
                <a:blip r:embed="rId15"/>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26D69499-BEE8-FEB4-4F18-8AF0B7ED62AD}"/>
                  </a:ext>
                </a:extLst>
              </p:cNvPr>
              <p:cNvSpPr txBox="1"/>
              <p:nvPr/>
            </p:nvSpPr>
            <p:spPr>
              <a:xfrm>
                <a:off x="10310236" y="1751809"/>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59" name="TextBox 58">
                <a:extLst>
                  <a:ext uri="{FF2B5EF4-FFF2-40B4-BE49-F238E27FC236}">
                    <a16:creationId xmlns:a16="http://schemas.microsoft.com/office/drawing/2014/main" id="{26D69499-BEE8-FEB4-4F18-8AF0B7ED62AD}"/>
                  </a:ext>
                </a:extLst>
              </p:cNvPr>
              <p:cNvSpPr txBox="1">
                <a:spLocks noRot="1" noChangeAspect="1" noMove="1" noResize="1" noEditPoints="1" noAdjustHandles="1" noChangeArrowheads="1" noChangeShapeType="1" noTextEdit="1"/>
              </p:cNvSpPr>
              <p:nvPr/>
            </p:nvSpPr>
            <p:spPr>
              <a:xfrm>
                <a:off x="10310236" y="1751809"/>
                <a:ext cx="761514" cy="461665"/>
              </a:xfrm>
              <a:prstGeom prst="rect">
                <a:avLst/>
              </a:prstGeom>
              <a:blipFill>
                <a:blip r:embed="rId16"/>
                <a:stretch>
                  <a:fillRect/>
                </a:stretch>
              </a:blipFill>
            </p:spPr>
            <p:txBody>
              <a:bodyPr/>
              <a:lstStyle/>
              <a:p>
                <a:r>
                  <a:rPr lang="ko-KR" altLang="en-US">
                    <a:noFill/>
                  </a:rPr>
                  <a:t> </a:t>
                </a:r>
              </a:p>
            </p:txBody>
          </p:sp>
        </mc:Fallback>
      </mc:AlternateContent>
      <p:cxnSp>
        <p:nvCxnSpPr>
          <p:cNvPr id="77" name="직선 연결선 76">
            <a:extLst>
              <a:ext uri="{FF2B5EF4-FFF2-40B4-BE49-F238E27FC236}">
                <a16:creationId xmlns:a16="http://schemas.microsoft.com/office/drawing/2014/main" id="{C7D0AA04-E206-8846-4A3B-071A2D494147}"/>
              </a:ext>
            </a:extLst>
          </p:cNvPr>
          <p:cNvCxnSpPr>
            <a:cxnSpLocks/>
          </p:cNvCxnSpPr>
          <p:nvPr/>
        </p:nvCxnSpPr>
        <p:spPr>
          <a:xfrm flipH="1">
            <a:off x="1617383" y="5931060"/>
            <a:ext cx="99416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8" name="직선 연결선 77">
            <a:extLst>
              <a:ext uri="{FF2B5EF4-FFF2-40B4-BE49-F238E27FC236}">
                <a16:creationId xmlns:a16="http://schemas.microsoft.com/office/drawing/2014/main" id="{A56D54AD-5975-5437-55ED-66EDCC6A5C21}"/>
              </a:ext>
            </a:extLst>
          </p:cNvPr>
          <p:cNvCxnSpPr>
            <a:cxnSpLocks/>
          </p:cNvCxnSpPr>
          <p:nvPr/>
        </p:nvCxnSpPr>
        <p:spPr>
          <a:xfrm flipH="1">
            <a:off x="1651188" y="6419003"/>
            <a:ext cx="96035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89BACCC4-44AF-E7B3-D46D-2A6728E93370}"/>
              </a:ext>
            </a:extLst>
          </p:cNvPr>
          <p:cNvSpPr txBox="1"/>
          <p:nvPr/>
        </p:nvSpPr>
        <p:spPr>
          <a:xfrm>
            <a:off x="2611545" y="5727175"/>
            <a:ext cx="1687220" cy="461665"/>
          </a:xfrm>
          <a:prstGeom prst="rect">
            <a:avLst/>
          </a:prstGeom>
          <a:noFill/>
        </p:spPr>
        <p:txBody>
          <a:bodyPr wrap="square" rtlCol="0">
            <a:spAutoFit/>
          </a:bodyPr>
          <a:lstStyle/>
          <a:p>
            <a:pPr algn="ctr"/>
            <a:r>
              <a:rPr lang="en-US" altLang="ko-KR" sz="2400" dirty="0"/>
              <a:t>Base Path</a:t>
            </a:r>
            <a:endParaRPr lang="ko-KR" altLang="en-US" sz="2400" dirty="0"/>
          </a:p>
        </p:txBody>
      </p:sp>
      <p:sp>
        <p:nvSpPr>
          <p:cNvPr id="80" name="TextBox 79">
            <a:extLst>
              <a:ext uri="{FF2B5EF4-FFF2-40B4-BE49-F238E27FC236}">
                <a16:creationId xmlns:a16="http://schemas.microsoft.com/office/drawing/2014/main" id="{66FC981A-6563-C467-0AD4-CC14116B2269}"/>
              </a:ext>
            </a:extLst>
          </p:cNvPr>
          <p:cNvSpPr txBox="1"/>
          <p:nvPr/>
        </p:nvSpPr>
        <p:spPr>
          <a:xfrm>
            <a:off x="2329508" y="6171201"/>
            <a:ext cx="2361030" cy="461665"/>
          </a:xfrm>
          <a:prstGeom prst="rect">
            <a:avLst/>
          </a:prstGeom>
          <a:noFill/>
        </p:spPr>
        <p:txBody>
          <a:bodyPr wrap="square" rtlCol="0">
            <a:spAutoFit/>
          </a:bodyPr>
          <a:lstStyle/>
          <a:p>
            <a:pPr algn="ctr"/>
            <a:r>
              <a:rPr lang="en-US" altLang="ko-KR" sz="2400" dirty="0"/>
              <a:t>Offset Path</a:t>
            </a:r>
            <a:endParaRPr lang="ko-KR" altLang="en-US" sz="2400" dirty="0"/>
          </a:p>
        </p:txBody>
      </p:sp>
      <p:sp>
        <p:nvSpPr>
          <p:cNvPr id="83" name="Oval 25">
            <a:extLst>
              <a:ext uri="{FF2B5EF4-FFF2-40B4-BE49-F238E27FC236}">
                <a16:creationId xmlns:a16="http://schemas.microsoft.com/office/drawing/2014/main" id="{9AA07D2C-84AC-52B0-3564-D546D74B1FCE}"/>
              </a:ext>
            </a:extLst>
          </p:cNvPr>
          <p:cNvSpPr/>
          <p:nvPr/>
        </p:nvSpPr>
        <p:spPr>
          <a:xfrm>
            <a:off x="7577900" y="3595918"/>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84" name="Oval 25">
            <a:extLst>
              <a:ext uri="{FF2B5EF4-FFF2-40B4-BE49-F238E27FC236}">
                <a16:creationId xmlns:a16="http://schemas.microsoft.com/office/drawing/2014/main" id="{2099A7D4-29B9-3C9E-14D6-54B6410C6581}"/>
              </a:ext>
            </a:extLst>
          </p:cNvPr>
          <p:cNvSpPr/>
          <p:nvPr/>
        </p:nvSpPr>
        <p:spPr>
          <a:xfrm>
            <a:off x="7965696" y="3845304"/>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85" name="직선 화살표 연결선 84">
            <a:extLst>
              <a:ext uri="{FF2B5EF4-FFF2-40B4-BE49-F238E27FC236}">
                <a16:creationId xmlns:a16="http://schemas.microsoft.com/office/drawing/2014/main" id="{0E730D04-FEB8-A244-3374-3B5D62696D34}"/>
              </a:ext>
            </a:extLst>
          </p:cNvPr>
          <p:cNvCxnSpPr>
            <a:cxnSpLocks/>
            <a:stCxn id="83" idx="6"/>
            <a:endCxn id="84" idx="2"/>
          </p:cNvCxnSpPr>
          <p:nvPr/>
        </p:nvCxnSpPr>
        <p:spPr>
          <a:xfrm>
            <a:off x="7699172" y="3656554"/>
            <a:ext cx="266524" cy="24938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631EB609-D6F3-6F53-6F3B-AC2CAFB23158}"/>
              </a:ext>
            </a:extLst>
          </p:cNvPr>
          <p:cNvSpPr txBox="1"/>
          <p:nvPr/>
        </p:nvSpPr>
        <p:spPr>
          <a:xfrm>
            <a:off x="4880002" y="5727175"/>
            <a:ext cx="1796956" cy="461665"/>
          </a:xfrm>
          <a:prstGeom prst="rect">
            <a:avLst/>
          </a:prstGeom>
          <a:noFill/>
        </p:spPr>
        <p:txBody>
          <a:bodyPr wrap="square" rtlCol="0">
            <a:spAutoFit/>
          </a:bodyPr>
          <a:lstStyle/>
          <a:p>
            <a:pPr algn="ctr"/>
            <a:r>
              <a:rPr lang="en-US" altLang="ko-KR" sz="2400" i="1" dirty="0"/>
              <a:t>Primal Path</a:t>
            </a:r>
            <a:endParaRPr lang="ko-KR" altLang="en-US" sz="2400" i="1" dirty="0"/>
          </a:p>
        </p:txBody>
      </p:sp>
      <p:sp>
        <p:nvSpPr>
          <p:cNvPr id="98" name="TextBox 97">
            <a:extLst>
              <a:ext uri="{FF2B5EF4-FFF2-40B4-BE49-F238E27FC236}">
                <a16:creationId xmlns:a16="http://schemas.microsoft.com/office/drawing/2014/main" id="{2910E2F5-14CC-0445-C0E4-02D76114F1B1}"/>
              </a:ext>
            </a:extLst>
          </p:cNvPr>
          <p:cNvSpPr txBox="1"/>
          <p:nvPr/>
        </p:nvSpPr>
        <p:spPr>
          <a:xfrm>
            <a:off x="4647307" y="6171201"/>
            <a:ext cx="2361030" cy="461665"/>
          </a:xfrm>
          <a:prstGeom prst="rect">
            <a:avLst/>
          </a:prstGeom>
          <a:noFill/>
        </p:spPr>
        <p:txBody>
          <a:bodyPr wrap="square" rtlCol="0">
            <a:spAutoFit/>
          </a:bodyPr>
          <a:lstStyle/>
          <a:p>
            <a:pPr algn="ctr"/>
            <a:r>
              <a:rPr lang="en-US" altLang="ko-KR" sz="2400" i="1" dirty="0"/>
              <a:t>Antithetic Path</a:t>
            </a:r>
            <a:endParaRPr lang="ko-KR" altLang="en-US" sz="2400" i="1" dirty="0"/>
          </a:p>
        </p:txBody>
      </p:sp>
    </p:spTree>
    <p:custDataLst>
      <p:tags r:id="rId1"/>
    </p:custDataLst>
    <p:extLst>
      <p:ext uri="{BB962C8B-B14F-4D97-AF65-F5344CB8AC3E}">
        <p14:creationId xmlns:p14="http://schemas.microsoft.com/office/powerpoint/2010/main" val="234147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500"/>
                                        <p:tgtEl>
                                          <p:spTgt spid="8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97" grpId="0"/>
      <p:bldP spid="9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2A11290-BA82-D7C4-0F9F-D67C42AF062C}"/>
              </a:ext>
            </a:extLst>
          </p:cNvPr>
          <p:cNvSpPr>
            <a:spLocks noGrp="1"/>
          </p:cNvSpPr>
          <p:nvPr>
            <p:ph type="title"/>
          </p:nvPr>
        </p:nvSpPr>
        <p:spPr/>
        <p:txBody>
          <a:bodyPr/>
          <a:lstStyle/>
          <a:p>
            <a:r>
              <a:rPr lang="en-US" altLang="ko-KR" dirty="0"/>
              <a:t>Aligning Path over Time using Shift Mapping</a:t>
            </a:r>
            <a:endParaRPr lang="ko-KR" altLang="en-US" dirty="0"/>
          </a:p>
        </p:txBody>
      </p:sp>
      <p:sp>
        <p:nvSpPr>
          <p:cNvPr id="4" name="슬라이드 번호 개체 틀 3">
            <a:extLst>
              <a:ext uri="{FF2B5EF4-FFF2-40B4-BE49-F238E27FC236}">
                <a16:creationId xmlns:a16="http://schemas.microsoft.com/office/drawing/2014/main" id="{522F1E39-F295-2195-9248-894F9D91AF00}"/>
              </a:ext>
            </a:extLst>
          </p:cNvPr>
          <p:cNvSpPr>
            <a:spLocks noGrp="1"/>
          </p:cNvSpPr>
          <p:nvPr>
            <p:ph type="sldNum" sz="quarter" idx="12"/>
          </p:nvPr>
        </p:nvSpPr>
        <p:spPr/>
        <p:txBody>
          <a:bodyPr/>
          <a:lstStyle/>
          <a:p>
            <a:fld id="{8DF240CA-39A6-8942-A819-E48F9D8A9D50}" type="slidenum">
              <a:rPr lang="en-KR" smtClean="0"/>
              <a:pPr/>
              <a:t>32</a:t>
            </a:fld>
            <a:endParaRPr lang="en-KR"/>
          </a:p>
        </p:txBody>
      </p:sp>
      <p:grpSp>
        <p:nvGrpSpPr>
          <p:cNvPr id="3" name="그룹 2">
            <a:extLst>
              <a:ext uri="{FF2B5EF4-FFF2-40B4-BE49-F238E27FC236}">
                <a16:creationId xmlns:a16="http://schemas.microsoft.com/office/drawing/2014/main" id="{682058A6-DC84-873C-9DF9-1BBB66A21F09}"/>
              </a:ext>
            </a:extLst>
          </p:cNvPr>
          <p:cNvGrpSpPr/>
          <p:nvPr/>
        </p:nvGrpSpPr>
        <p:grpSpPr>
          <a:xfrm>
            <a:off x="81550" y="1112628"/>
            <a:ext cx="5925776" cy="4300249"/>
            <a:chOff x="81550" y="1112628"/>
            <a:chExt cx="5925776" cy="4300249"/>
          </a:xfrm>
        </p:grpSpPr>
        <p:sp>
          <p:nvSpPr>
            <p:cNvPr id="5" name="직사각형 4">
              <a:extLst>
                <a:ext uri="{FF2B5EF4-FFF2-40B4-BE49-F238E27FC236}">
                  <a16:creationId xmlns:a16="http://schemas.microsoft.com/office/drawing/2014/main" id="{6D9EAB82-6129-ABF8-6C9E-A00AF904A547}"/>
                </a:ext>
              </a:extLst>
            </p:cNvPr>
            <p:cNvSpPr/>
            <p:nvPr/>
          </p:nvSpPr>
          <p:spPr>
            <a:xfrm>
              <a:off x="3991443" y="3482746"/>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77BDCB05-A890-CEDA-E02C-3012BF121651}"/>
                </a:ext>
              </a:extLst>
            </p:cNvPr>
            <p:cNvSpPr/>
            <p:nvPr/>
          </p:nvSpPr>
          <p:spPr>
            <a:xfrm>
              <a:off x="646263" y="2787592"/>
              <a:ext cx="4362450"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a:extLst>
                <a:ext uri="{FF2B5EF4-FFF2-40B4-BE49-F238E27FC236}">
                  <a16:creationId xmlns:a16="http://schemas.microsoft.com/office/drawing/2014/main" id="{1FBA5A21-A6B9-565B-D3C0-5C5556ED89EA}"/>
                </a:ext>
              </a:extLst>
            </p:cNvPr>
            <p:cNvSpPr/>
            <p:nvPr/>
          </p:nvSpPr>
          <p:spPr>
            <a:xfrm>
              <a:off x="646263" y="4611866"/>
              <a:ext cx="4362450"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이등변 삼각형 7">
              <a:extLst>
                <a:ext uri="{FF2B5EF4-FFF2-40B4-BE49-F238E27FC236}">
                  <a16:creationId xmlns:a16="http://schemas.microsoft.com/office/drawing/2014/main" id="{52C288FA-895E-5E2E-B86C-70FAE758BD21}"/>
                </a:ext>
              </a:extLst>
            </p:cNvPr>
            <p:cNvSpPr/>
            <p:nvPr/>
          </p:nvSpPr>
          <p:spPr>
            <a:xfrm rot="18385431">
              <a:off x="235722" y="3034668"/>
              <a:ext cx="260720" cy="569064"/>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9" name="그룹 8">
              <a:extLst>
                <a:ext uri="{FF2B5EF4-FFF2-40B4-BE49-F238E27FC236}">
                  <a16:creationId xmlns:a16="http://schemas.microsoft.com/office/drawing/2014/main" id="{1357CF4E-9A32-C359-15A3-5620D13BC2E5}"/>
                </a:ext>
              </a:extLst>
            </p:cNvPr>
            <p:cNvGrpSpPr/>
            <p:nvPr/>
          </p:nvGrpSpPr>
          <p:grpSpPr>
            <a:xfrm>
              <a:off x="705522" y="3545889"/>
              <a:ext cx="490276" cy="543836"/>
              <a:chOff x="1023497" y="2518964"/>
              <a:chExt cx="490276" cy="543836"/>
            </a:xfrm>
          </p:grpSpPr>
          <p:cxnSp>
            <p:nvCxnSpPr>
              <p:cNvPr id="10" name="직선 연결선 9">
                <a:extLst>
                  <a:ext uri="{FF2B5EF4-FFF2-40B4-BE49-F238E27FC236}">
                    <a16:creationId xmlns:a16="http://schemas.microsoft.com/office/drawing/2014/main" id="{C8DB17BE-C4E2-C962-2751-B11476052A07}"/>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AFC10CE6-365E-FFC3-F3B9-4665B95BFB71}"/>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7C58B427-2366-0173-9C2D-069A75526D56}"/>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6A203C5C-7D66-9128-B1C8-68AB7C0CE7E9}"/>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F1FE4EA9-050C-5269-AF19-89502B070B71}"/>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567F68A1-E7DE-666D-B87F-1F8E0B75B403}"/>
                </a:ext>
              </a:extLst>
            </p:cNvPr>
            <p:cNvCxnSpPr>
              <a:cxnSpLocks/>
            </p:cNvCxnSpPr>
            <p:nvPr/>
          </p:nvCxnSpPr>
          <p:spPr>
            <a:xfrm>
              <a:off x="735215" y="3684499"/>
              <a:ext cx="1315142" cy="94328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7F684DF3-0809-4E41-71AE-462BD2B909DB}"/>
                </a:ext>
              </a:extLst>
            </p:cNvPr>
            <p:cNvCxnSpPr>
              <a:cxnSpLocks/>
            </p:cNvCxnSpPr>
            <p:nvPr/>
          </p:nvCxnSpPr>
          <p:spPr>
            <a:xfrm flipH="1">
              <a:off x="2055361" y="3045364"/>
              <a:ext cx="954539" cy="158241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8732DD11-AED1-19F8-6BFB-87CC31BCFBF0}"/>
                </a:ext>
              </a:extLst>
            </p:cNvPr>
            <p:cNvCxnSpPr>
              <a:cxnSpLocks/>
            </p:cNvCxnSpPr>
            <p:nvPr/>
          </p:nvCxnSpPr>
          <p:spPr>
            <a:xfrm flipH="1" flipV="1">
              <a:off x="3027680" y="3073342"/>
              <a:ext cx="1249734" cy="704862"/>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6E099C3F-EA08-7BC3-9D71-99929A960E40}"/>
                </a:ext>
              </a:extLst>
            </p:cNvPr>
            <p:cNvCxnSpPr>
              <a:cxnSpLocks/>
            </p:cNvCxnSpPr>
            <p:nvPr/>
          </p:nvCxnSpPr>
          <p:spPr>
            <a:xfrm>
              <a:off x="755590" y="3653812"/>
              <a:ext cx="1534010" cy="110092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6F3C8494-DF2B-F8A7-189D-1745928ECE50}"/>
                </a:ext>
              </a:extLst>
            </p:cNvPr>
            <p:cNvCxnSpPr>
              <a:cxnSpLocks/>
            </p:cNvCxnSpPr>
            <p:nvPr/>
          </p:nvCxnSpPr>
          <p:spPr>
            <a:xfrm flipV="1">
              <a:off x="4287422" y="2645749"/>
              <a:ext cx="324850" cy="110213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직사각형 19">
              <a:extLst>
                <a:ext uri="{FF2B5EF4-FFF2-40B4-BE49-F238E27FC236}">
                  <a16:creationId xmlns:a16="http://schemas.microsoft.com/office/drawing/2014/main" id="{1D79AD87-E106-F049-A1F6-896A92FD6374}"/>
                </a:ext>
              </a:extLst>
            </p:cNvPr>
            <p:cNvSpPr/>
            <p:nvPr/>
          </p:nvSpPr>
          <p:spPr>
            <a:xfrm rot="322153">
              <a:off x="646078" y="4815344"/>
              <a:ext cx="4362450" cy="285750"/>
            </a:xfrm>
            <a:prstGeom prst="rect">
              <a:avLst/>
            </a:prstGeom>
            <a:solidFill>
              <a:srgbClr val="AFABAB">
                <a:alpha val="4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21" name="직선 연결선 20">
              <a:extLst>
                <a:ext uri="{FF2B5EF4-FFF2-40B4-BE49-F238E27FC236}">
                  <a16:creationId xmlns:a16="http://schemas.microsoft.com/office/drawing/2014/main" id="{FAE7622A-03A9-9F36-309B-2239F6729FA0}"/>
                </a:ext>
              </a:extLst>
            </p:cNvPr>
            <p:cNvCxnSpPr>
              <a:cxnSpLocks/>
            </p:cNvCxnSpPr>
            <p:nvPr/>
          </p:nvCxnSpPr>
          <p:spPr>
            <a:xfrm flipH="1">
              <a:off x="2297207" y="2645749"/>
              <a:ext cx="2297285" cy="210299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직사각형 21">
              <a:extLst>
                <a:ext uri="{FF2B5EF4-FFF2-40B4-BE49-F238E27FC236}">
                  <a16:creationId xmlns:a16="http://schemas.microsoft.com/office/drawing/2014/main" id="{108277E7-0043-53E7-84B3-70EB339283D0}"/>
                </a:ext>
              </a:extLst>
            </p:cNvPr>
            <p:cNvSpPr/>
            <p:nvPr/>
          </p:nvSpPr>
          <p:spPr>
            <a:xfrm>
              <a:off x="1601303" y="2359999"/>
              <a:ext cx="4362450" cy="285750"/>
            </a:xfrm>
            <a:prstGeom prst="rect">
              <a:avLst/>
            </a:prstGeom>
            <a:solidFill>
              <a:srgbClr val="E2A326">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4721B7D-1C22-E531-6033-FE31CB4B091E}"/>
                    </a:ext>
                  </a:extLst>
                </p:cNvPr>
                <p:cNvSpPr txBox="1"/>
                <p:nvPr/>
              </p:nvSpPr>
              <p:spPr>
                <a:xfrm>
                  <a:off x="4947110" y="4951212"/>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latin typeface="Cambria Math" panose="02040503050406030204" pitchFamily="18" charset="0"/>
                              </a:rPr>
                            </m:ctrlPr>
                          </m:sSubPr>
                          <m:e>
                            <m:r>
                              <a:rPr lang="en-US" altLang="ko-KR" sz="2400" b="0" i="1" smtClean="0">
                                <a:latin typeface="Cambria Math" panose="02040503050406030204" pitchFamily="18" charset="0"/>
                              </a:rPr>
                              <m:t>𝑡</m:t>
                            </m:r>
                          </m:e>
                          <m:sub>
                            <m:r>
                              <a:rPr lang="en-US" altLang="ko-KR" sz="2400" b="0" i="1" smtClean="0">
                                <a:latin typeface="Cambria Math" panose="02040503050406030204" pitchFamily="18" charset="0"/>
                              </a:rPr>
                              <m:t>𝑎</m:t>
                            </m:r>
                          </m:sub>
                        </m:sSub>
                      </m:oMath>
                    </m:oMathPara>
                  </a14:m>
                  <a:endParaRPr lang="ko-KR" altLang="en-US" sz="2400" dirty="0"/>
                </a:p>
              </p:txBody>
            </p:sp>
          </mc:Choice>
          <mc:Fallback xmlns="">
            <p:sp>
              <p:nvSpPr>
                <p:cNvPr id="23" name="TextBox 22">
                  <a:extLst>
                    <a:ext uri="{FF2B5EF4-FFF2-40B4-BE49-F238E27FC236}">
                      <a16:creationId xmlns:a16="http://schemas.microsoft.com/office/drawing/2014/main" id="{A4721B7D-1C22-E531-6033-FE31CB4B091E}"/>
                    </a:ext>
                  </a:extLst>
                </p:cNvPr>
                <p:cNvSpPr txBox="1">
                  <a:spLocks noRot="1" noChangeAspect="1" noMove="1" noResize="1" noEditPoints="1" noAdjustHandles="1" noChangeArrowheads="1" noChangeShapeType="1" noTextEdit="1"/>
                </p:cNvSpPr>
                <p:nvPr/>
              </p:nvSpPr>
              <p:spPr>
                <a:xfrm>
                  <a:off x="4947110" y="4951212"/>
                  <a:ext cx="878283" cy="461665"/>
                </a:xfrm>
                <a:prstGeom prst="rect">
                  <a:avLst/>
                </a:prstGeom>
                <a:blipFill>
                  <a:blip r:embed="rId6"/>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B4349A2-95AD-5D8A-B6D1-9D1BD24A0C40}"/>
                    </a:ext>
                  </a:extLst>
                </p:cNvPr>
                <p:cNvSpPr txBox="1"/>
                <p:nvPr/>
              </p:nvSpPr>
              <p:spPr>
                <a:xfrm>
                  <a:off x="4931713" y="4466235"/>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24" name="TextBox 23">
                  <a:extLst>
                    <a:ext uri="{FF2B5EF4-FFF2-40B4-BE49-F238E27FC236}">
                      <a16:creationId xmlns:a16="http://schemas.microsoft.com/office/drawing/2014/main" id="{4B4349A2-95AD-5D8A-B6D1-9D1BD24A0C40}"/>
                    </a:ext>
                  </a:extLst>
                </p:cNvPr>
                <p:cNvSpPr txBox="1">
                  <a:spLocks noRot="1" noChangeAspect="1" noMove="1" noResize="1" noEditPoints="1" noAdjustHandles="1" noChangeArrowheads="1" noChangeShapeType="1" noTextEdit="1"/>
                </p:cNvSpPr>
                <p:nvPr/>
              </p:nvSpPr>
              <p:spPr>
                <a:xfrm>
                  <a:off x="4931713" y="4466235"/>
                  <a:ext cx="761514" cy="461665"/>
                </a:xfrm>
                <a:prstGeom prst="rect">
                  <a:avLst/>
                </a:prstGeom>
                <a:blipFill>
                  <a:blip r:embed="rId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985032B-5463-1D0A-BEFA-C5C4D008B926}"/>
                    </a:ext>
                  </a:extLst>
                </p:cNvPr>
                <p:cNvSpPr txBox="1"/>
                <p:nvPr/>
              </p:nvSpPr>
              <p:spPr>
                <a:xfrm>
                  <a:off x="5129043" y="1902209"/>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𝑡</m:t>
                            </m:r>
                          </m:e>
                          <m:sub>
                            <m:r>
                              <a:rPr lang="en-US" altLang="ko-KR" sz="2400" i="1">
                                <a:latin typeface="Cambria Math" panose="02040503050406030204" pitchFamily="18" charset="0"/>
                              </a:rPr>
                              <m:t>𝑎</m:t>
                            </m:r>
                          </m:sub>
                        </m:sSub>
                      </m:oMath>
                    </m:oMathPara>
                  </a14:m>
                  <a:endParaRPr lang="ko-KR" altLang="en-US" sz="2400" dirty="0"/>
                </a:p>
              </p:txBody>
            </p:sp>
          </mc:Choice>
          <mc:Fallback xmlns="">
            <p:sp>
              <p:nvSpPr>
                <p:cNvPr id="25" name="TextBox 24">
                  <a:extLst>
                    <a:ext uri="{FF2B5EF4-FFF2-40B4-BE49-F238E27FC236}">
                      <a16:creationId xmlns:a16="http://schemas.microsoft.com/office/drawing/2014/main" id="{0985032B-5463-1D0A-BEFA-C5C4D008B926}"/>
                    </a:ext>
                  </a:extLst>
                </p:cNvPr>
                <p:cNvSpPr txBox="1">
                  <a:spLocks noRot="1" noChangeAspect="1" noMove="1" noResize="1" noEditPoints="1" noAdjustHandles="1" noChangeArrowheads="1" noChangeShapeType="1" noTextEdit="1"/>
                </p:cNvSpPr>
                <p:nvPr/>
              </p:nvSpPr>
              <p:spPr>
                <a:xfrm>
                  <a:off x="5129043" y="1902209"/>
                  <a:ext cx="878283" cy="461665"/>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478DA2D-D2A9-9C38-2B8F-FE9B3B24DB11}"/>
                    </a:ext>
                  </a:extLst>
                </p:cNvPr>
                <p:cNvSpPr txBox="1"/>
                <p:nvPr/>
              </p:nvSpPr>
              <p:spPr>
                <a:xfrm>
                  <a:off x="5032642" y="2729331"/>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26" name="TextBox 25">
                  <a:extLst>
                    <a:ext uri="{FF2B5EF4-FFF2-40B4-BE49-F238E27FC236}">
                      <a16:creationId xmlns:a16="http://schemas.microsoft.com/office/drawing/2014/main" id="{A478DA2D-D2A9-9C38-2B8F-FE9B3B24DB11}"/>
                    </a:ext>
                  </a:extLst>
                </p:cNvPr>
                <p:cNvSpPr txBox="1">
                  <a:spLocks noRot="1" noChangeAspect="1" noMove="1" noResize="1" noEditPoints="1" noAdjustHandles="1" noChangeArrowheads="1" noChangeShapeType="1" noTextEdit="1"/>
                </p:cNvSpPr>
                <p:nvPr/>
              </p:nvSpPr>
              <p:spPr>
                <a:xfrm>
                  <a:off x="5032642" y="2729331"/>
                  <a:ext cx="761514" cy="461665"/>
                </a:xfrm>
                <a:prstGeom prst="rect">
                  <a:avLst/>
                </a:prstGeom>
                <a:blipFill>
                  <a:blip r:embed="rId9"/>
                  <a:stretch>
                    <a:fillRect/>
                  </a:stretch>
                </a:blipFill>
              </p:spPr>
              <p:txBody>
                <a:bodyPr/>
                <a:lstStyle/>
                <a:p>
                  <a:r>
                    <a:rPr lang="ko-KR" altLang="en-US">
                      <a:noFill/>
                    </a:rPr>
                    <a:t> </a:t>
                  </a:r>
                </a:p>
              </p:txBody>
            </p:sp>
          </mc:Fallback>
        </mc:AlternateContent>
        <p:cxnSp>
          <p:nvCxnSpPr>
            <p:cNvPr id="58" name="직선 화살표 연결선 57">
              <a:extLst>
                <a:ext uri="{FF2B5EF4-FFF2-40B4-BE49-F238E27FC236}">
                  <a16:creationId xmlns:a16="http://schemas.microsoft.com/office/drawing/2014/main" id="{534146D6-78BC-E66B-0AD9-AE941C38E50E}"/>
                </a:ext>
              </a:extLst>
            </p:cNvPr>
            <p:cNvCxnSpPr/>
            <p:nvPr/>
          </p:nvCxnSpPr>
          <p:spPr>
            <a:xfrm flipV="1">
              <a:off x="2050357" y="3959658"/>
              <a:ext cx="0" cy="65220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9" name="직선 화살표 연결선 58">
              <a:extLst>
                <a:ext uri="{FF2B5EF4-FFF2-40B4-BE49-F238E27FC236}">
                  <a16:creationId xmlns:a16="http://schemas.microsoft.com/office/drawing/2014/main" id="{6122082A-D4E7-A20F-8696-7E05C494C712}"/>
                </a:ext>
              </a:extLst>
            </p:cNvPr>
            <p:cNvCxnSpPr>
              <a:cxnSpLocks/>
            </p:cNvCxnSpPr>
            <p:nvPr/>
          </p:nvCxnSpPr>
          <p:spPr>
            <a:xfrm flipV="1">
              <a:off x="2302841" y="4218103"/>
              <a:ext cx="66316" cy="530636"/>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62" name="TextBox 61">
              <a:extLst>
                <a:ext uri="{FF2B5EF4-FFF2-40B4-BE49-F238E27FC236}">
                  <a16:creationId xmlns:a16="http://schemas.microsoft.com/office/drawing/2014/main" id="{ECCA59A5-3137-A53A-91C6-CB3F3398500C}"/>
                </a:ext>
              </a:extLst>
            </p:cNvPr>
            <p:cNvSpPr txBox="1"/>
            <p:nvPr/>
          </p:nvSpPr>
          <p:spPr>
            <a:xfrm>
              <a:off x="1656746" y="1112628"/>
              <a:ext cx="3375896" cy="830997"/>
            </a:xfrm>
            <a:prstGeom prst="rect">
              <a:avLst/>
            </a:prstGeom>
            <a:noFill/>
          </p:spPr>
          <p:txBody>
            <a:bodyPr wrap="square">
              <a:spAutoFit/>
            </a:bodyPr>
            <a:lstStyle/>
            <a:p>
              <a:pPr algn="ctr"/>
              <a:r>
                <a:rPr lang="en-US" altLang="ko-KR" sz="2400" dirty="0">
                  <a:solidFill>
                    <a:prstClr val="black"/>
                  </a:solidFill>
                  <a:latin typeface="+mj-lt"/>
                </a:rPr>
                <a:t>Random Replay</a:t>
              </a:r>
            </a:p>
            <a:p>
              <a:pPr algn="ctr"/>
              <a:r>
                <a:rPr lang="en-US" altLang="ko-KR" sz="2400" dirty="0">
                  <a:solidFill>
                    <a:prstClr val="black"/>
                  </a:solidFill>
                  <a:latin typeface="+mj-lt"/>
                </a:rPr>
                <a:t>[Hua 2019, </a:t>
              </a:r>
              <a:r>
                <a:rPr lang="en-US" altLang="ko-KR" sz="2400" dirty="0" err="1">
                  <a:solidFill>
                    <a:prstClr val="black"/>
                  </a:solidFill>
                  <a:latin typeface="+mj-lt"/>
                </a:rPr>
                <a:t>Manzi</a:t>
              </a:r>
              <a:r>
                <a:rPr lang="en-US" altLang="ko-KR" sz="2400" dirty="0">
                  <a:solidFill>
                    <a:prstClr val="black"/>
                  </a:solidFill>
                  <a:latin typeface="+mj-lt"/>
                </a:rPr>
                <a:t> 2016]</a:t>
              </a:r>
              <a:endParaRPr lang="ko-KR" altLang="en-US" sz="2400" dirty="0"/>
            </a:p>
          </p:txBody>
        </p:sp>
        <p:sp>
          <p:nvSpPr>
            <p:cNvPr id="157" name="자유형: 도형 156">
              <a:extLst>
                <a:ext uri="{FF2B5EF4-FFF2-40B4-BE49-F238E27FC236}">
                  <a16:creationId xmlns:a16="http://schemas.microsoft.com/office/drawing/2014/main" id="{AB24823C-6AD2-C624-729C-95983BA7A3D9}"/>
                </a:ext>
              </a:extLst>
            </p:cNvPr>
            <p:cNvSpPr/>
            <p:nvPr/>
          </p:nvSpPr>
          <p:spPr>
            <a:xfrm>
              <a:off x="2050357" y="4024975"/>
              <a:ext cx="441562" cy="558620"/>
            </a:xfrm>
            <a:custGeom>
              <a:avLst/>
              <a:gdLst>
                <a:gd name="connsiteX0" fmla="*/ 5679 w 441562"/>
                <a:gd name="connsiteY0" fmla="*/ 556624 h 558620"/>
                <a:gd name="connsiteX1" fmla="*/ 188559 w 441562"/>
                <a:gd name="connsiteY1" fmla="*/ 109584 h 558620"/>
                <a:gd name="connsiteX2" fmla="*/ 391759 w 441562"/>
                <a:gd name="connsiteY2" fmla="*/ 7984 h 558620"/>
                <a:gd name="connsiteX3" fmla="*/ 412079 w 441562"/>
                <a:gd name="connsiteY3" fmla="*/ 261984 h 558620"/>
                <a:gd name="connsiteX4" fmla="*/ 5679 w 441562"/>
                <a:gd name="connsiteY4" fmla="*/ 556624 h 55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562" h="558620">
                  <a:moveTo>
                    <a:pt x="5679" y="556624"/>
                  </a:moveTo>
                  <a:cubicBezTo>
                    <a:pt x="-31574" y="531224"/>
                    <a:pt x="124212" y="201024"/>
                    <a:pt x="188559" y="109584"/>
                  </a:cubicBezTo>
                  <a:cubicBezTo>
                    <a:pt x="252906" y="18144"/>
                    <a:pt x="354506" y="-17416"/>
                    <a:pt x="391759" y="7984"/>
                  </a:cubicBezTo>
                  <a:cubicBezTo>
                    <a:pt x="429012" y="33384"/>
                    <a:pt x="471346" y="165464"/>
                    <a:pt x="412079" y="261984"/>
                  </a:cubicBezTo>
                  <a:cubicBezTo>
                    <a:pt x="352812" y="358504"/>
                    <a:pt x="42932" y="582024"/>
                    <a:pt x="5679" y="556624"/>
                  </a:cubicBezTo>
                  <a:close/>
                </a:path>
              </a:pathLst>
            </a:custGeom>
            <a:solidFill>
              <a:srgbClr val="00B0F0">
                <a:alpha val="38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8" name="자유형: 도형 157">
              <a:extLst>
                <a:ext uri="{FF2B5EF4-FFF2-40B4-BE49-F238E27FC236}">
                  <a16:creationId xmlns:a16="http://schemas.microsoft.com/office/drawing/2014/main" id="{DF899CED-DD63-907F-43CA-F7AE07801283}"/>
                </a:ext>
              </a:extLst>
            </p:cNvPr>
            <p:cNvSpPr/>
            <p:nvPr/>
          </p:nvSpPr>
          <p:spPr>
            <a:xfrm rot="762000">
              <a:off x="2378581" y="4238973"/>
              <a:ext cx="441562" cy="558620"/>
            </a:xfrm>
            <a:custGeom>
              <a:avLst/>
              <a:gdLst>
                <a:gd name="connsiteX0" fmla="*/ 5679 w 441562"/>
                <a:gd name="connsiteY0" fmla="*/ 556624 h 558620"/>
                <a:gd name="connsiteX1" fmla="*/ 188559 w 441562"/>
                <a:gd name="connsiteY1" fmla="*/ 109584 h 558620"/>
                <a:gd name="connsiteX2" fmla="*/ 391759 w 441562"/>
                <a:gd name="connsiteY2" fmla="*/ 7984 h 558620"/>
                <a:gd name="connsiteX3" fmla="*/ 412079 w 441562"/>
                <a:gd name="connsiteY3" fmla="*/ 261984 h 558620"/>
                <a:gd name="connsiteX4" fmla="*/ 5679 w 441562"/>
                <a:gd name="connsiteY4" fmla="*/ 556624 h 55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562" h="558620">
                  <a:moveTo>
                    <a:pt x="5679" y="556624"/>
                  </a:moveTo>
                  <a:cubicBezTo>
                    <a:pt x="-31574" y="531224"/>
                    <a:pt x="124212" y="201024"/>
                    <a:pt x="188559" y="109584"/>
                  </a:cubicBezTo>
                  <a:cubicBezTo>
                    <a:pt x="252906" y="18144"/>
                    <a:pt x="354506" y="-17416"/>
                    <a:pt x="391759" y="7984"/>
                  </a:cubicBezTo>
                  <a:cubicBezTo>
                    <a:pt x="429012" y="33384"/>
                    <a:pt x="471346" y="165464"/>
                    <a:pt x="412079" y="261984"/>
                  </a:cubicBezTo>
                  <a:cubicBezTo>
                    <a:pt x="352812" y="358504"/>
                    <a:pt x="42932" y="582024"/>
                    <a:pt x="5679" y="556624"/>
                  </a:cubicBezTo>
                  <a:close/>
                </a:path>
              </a:pathLst>
            </a:custGeom>
            <a:solidFill>
              <a:srgbClr val="FF0000">
                <a:alpha val="38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050" name="Picture 2" descr="Dice icon">
              <a:extLst>
                <a:ext uri="{FF2B5EF4-FFF2-40B4-BE49-F238E27FC236}">
                  <a16:creationId xmlns:a16="http://schemas.microsoft.com/office/drawing/2014/main" id="{D5867BBF-FA2F-F03F-3152-01B1DC3C88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91817" y="3356991"/>
              <a:ext cx="390897" cy="390897"/>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Dice icon">
              <a:extLst>
                <a:ext uri="{FF2B5EF4-FFF2-40B4-BE49-F238E27FC236}">
                  <a16:creationId xmlns:a16="http://schemas.microsoft.com/office/drawing/2014/main" id="{2018946F-4A25-E5E5-1750-2CA9AA30CF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35270" y="4121070"/>
              <a:ext cx="390897" cy="390897"/>
            </a:xfrm>
            <a:prstGeom prst="rect">
              <a:avLst/>
            </a:prstGeom>
            <a:noFill/>
            <a:extLst>
              <a:ext uri="{909E8E84-426E-40DD-AFC4-6F175D3DCCD1}">
                <a14:hiddenFill xmlns:a14="http://schemas.microsoft.com/office/drawing/2010/main">
                  <a:solidFill>
                    <a:srgbClr val="FFFFFF"/>
                  </a:solidFill>
                </a14:hiddenFill>
              </a:ext>
            </a:extLst>
          </p:spPr>
        </p:pic>
        <p:sp>
          <p:nvSpPr>
            <p:cNvPr id="160" name="Oval 25">
              <a:extLst>
                <a:ext uri="{FF2B5EF4-FFF2-40B4-BE49-F238E27FC236}">
                  <a16:creationId xmlns:a16="http://schemas.microsoft.com/office/drawing/2014/main" id="{8E465CCA-D45F-DF97-BF01-7BBD7F63A9C1}"/>
                </a:ext>
              </a:extLst>
            </p:cNvPr>
            <p:cNvSpPr/>
            <p:nvPr/>
          </p:nvSpPr>
          <p:spPr>
            <a:xfrm>
              <a:off x="1979532" y="4566372"/>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1" name="Oval 25">
              <a:extLst>
                <a:ext uri="{FF2B5EF4-FFF2-40B4-BE49-F238E27FC236}">
                  <a16:creationId xmlns:a16="http://schemas.microsoft.com/office/drawing/2014/main" id="{3203E8FB-69F7-1BE1-E5C5-FFA6EFC40C25}"/>
                </a:ext>
              </a:extLst>
            </p:cNvPr>
            <p:cNvSpPr/>
            <p:nvPr/>
          </p:nvSpPr>
          <p:spPr>
            <a:xfrm>
              <a:off x="2949264" y="2982002"/>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2" name="Oval 25">
              <a:extLst>
                <a:ext uri="{FF2B5EF4-FFF2-40B4-BE49-F238E27FC236}">
                  <a16:creationId xmlns:a16="http://schemas.microsoft.com/office/drawing/2014/main" id="{123122A4-73F0-ECC0-4E71-8B4386B092F0}"/>
                </a:ext>
              </a:extLst>
            </p:cNvPr>
            <p:cNvSpPr/>
            <p:nvPr/>
          </p:nvSpPr>
          <p:spPr>
            <a:xfrm>
              <a:off x="4241335" y="3692691"/>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6" name="Oval 25">
              <a:extLst>
                <a:ext uri="{FF2B5EF4-FFF2-40B4-BE49-F238E27FC236}">
                  <a16:creationId xmlns:a16="http://schemas.microsoft.com/office/drawing/2014/main" id="{69B8A7EB-46A7-6CAC-A1EE-87D4C8798CE2}"/>
                </a:ext>
              </a:extLst>
            </p:cNvPr>
            <p:cNvSpPr/>
            <p:nvPr/>
          </p:nvSpPr>
          <p:spPr>
            <a:xfrm>
              <a:off x="2255492" y="4708938"/>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7" name="Oval 25">
              <a:extLst>
                <a:ext uri="{FF2B5EF4-FFF2-40B4-BE49-F238E27FC236}">
                  <a16:creationId xmlns:a16="http://schemas.microsoft.com/office/drawing/2014/main" id="{3FF7DB18-CFD1-2250-5679-BA58FC8FE47F}"/>
                </a:ext>
              </a:extLst>
            </p:cNvPr>
            <p:cNvSpPr/>
            <p:nvPr/>
          </p:nvSpPr>
          <p:spPr>
            <a:xfrm>
              <a:off x="4541463" y="2605665"/>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grpSp>
      <p:grpSp>
        <p:nvGrpSpPr>
          <p:cNvPr id="27" name="그룹 26">
            <a:extLst>
              <a:ext uri="{FF2B5EF4-FFF2-40B4-BE49-F238E27FC236}">
                <a16:creationId xmlns:a16="http://schemas.microsoft.com/office/drawing/2014/main" id="{63193D0A-D28B-70B2-F77A-F17B7FD25018}"/>
              </a:ext>
            </a:extLst>
          </p:cNvPr>
          <p:cNvGrpSpPr/>
          <p:nvPr/>
        </p:nvGrpSpPr>
        <p:grpSpPr>
          <a:xfrm>
            <a:off x="6025317" y="1112628"/>
            <a:ext cx="5925776" cy="4300249"/>
            <a:chOff x="6025317" y="1112628"/>
            <a:chExt cx="5925776" cy="4300249"/>
          </a:xfrm>
        </p:grpSpPr>
        <p:sp>
          <p:nvSpPr>
            <p:cNvPr id="63" name="TextBox 62">
              <a:extLst>
                <a:ext uri="{FF2B5EF4-FFF2-40B4-BE49-F238E27FC236}">
                  <a16:creationId xmlns:a16="http://schemas.microsoft.com/office/drawing/2014/main" id="{F7A684DA-C777-EB1E-D5F1-AE52C1528802}"/>
                </a:ext>
              </a:extLst>
            </p:cNvPr>
            <p:cNvSpPr txBox="1"/>
            <p:nvPr/>
          </p:nvSpPr>
          <p:spPr>
            <a:xfrm>
              <a:off x="7305802" y="1112628"/>
              <a:ext cx="3079404" cy="830997"/>
            </a:xfrm>
            <a:prstGeom prst="rect">
              <a:avLst/>
            </a:prstGeom>
            <a:noFill/>
          </p:spPr>
          <p:txBody>
            <a:bodyPr wrap="square">
              <a:spAutoFit/>
            </a:bodyPr>
            <a:lstStyle/>
            <a:p>
              <a:pPr algn="ctr"/>
              <a:r>
                <a:rPr lang="en-US" altLang="ko-KR" sz="2400" dirty="0">
                  <a:solidFill>
                    <a:prstClr val="black"/>
                  </a:solidFill>
                  <a:latin typeface="+mj-lt"/>
                </a:rPr>
                <a:t>Path Reconnection</a:t>
              </a:r>
            </a:p>
            <a:p>
              <a:pPr algn="ctr"/>
              <a:r>
                <a:rPr lang="en-US" altLang="ko-KR" sz="2400" dirty="0">
                  <a:solidFill>
                    <a:prstClr val="black"/>
                  </a:solidFill>
                  <a:latin typeface="+mj-lt"/>
                </a:rPr>
                <a:t>[</a:t>
              </a:r>
              <a:r>
                <a:rPr lang="en-US" altLang="ko-KR" sz="2400" dirty="0" err="1">
                  <a:solidFill>
                    <a:prstClr val="black"/>
                  </a:solidFill>
                  <a:latin typeface="+mj-lt"/>
                </a:rPr>
                <a:t>Kettunen</a:t>
              </a:r>
              <a:r>
                <a:rPr lang="en-US" altLang="ko-KR" sz="2400" dirty="0">
                  <a:solidFill>
                    <a:prstClr val="black"/>
                  </a:solidFill>
                  <a:latin typeface="+mj-lt"/>
                </a:rPr>
                <a:t> 2015]</a:t>
              </a:r>
              <a:endParaRPr lang="ko-KR" altLang="en-US" sz="2400" dirty="0"/>
            </a:p>
          </p:txBody>
        </p:sp>
        <p:sp>
          <p:nvSpPr>
            <p:cNvPr id="131" name="직사각형 130">
              <a:extLst>
                <a:ext uri="{FF2B5EF4-FFF2-40B4-BE49-F238E27FC236}">
                  <a16:creationId xmlns:a16="http://schemas.microsoft.com/office/drawing/2014/main" id="{0088F072-FE53-A3C4-79F6-2BBFCC454E3B}"/>
                </a:ext>
              </a:extLst>
            </p:cNvPr>
            <p:cNvSpPr/>
            <p:nvPr/>
          </p:nvSpPr>
          <p:spPr>
            <a:xfrm>
              <a:off x="9935210" y="3482746"/>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132" name="직사각형 131">
              <a:extLst>
                <a:ext uri="{FF2B5EF4-FFF2-40B4-BE49-F238E27FC236}">
                  <a16:creationId xmlns:a16="http://schemas.microsoft.com/office/drawing/2014/main" id="{4EFED7BA-B3F7-E5DB-A0D6-01834B41A396}"/>
                </a:ext>
              </a:extLst>
            </p:cNvPr>
            <p:cNvSpPr/>
            <p:nvPr/>
          </p:nvSpPr>
          <p:spPr>
            <a:xfrm>
              <a:off x="6590030" y="2787592"/>
              <a:ext cx="4362450"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3" name="직사각형 132">
              <a:extLst>
                <a:ext uri="{FF2B5EF4-FFF2-40B4-BE49-F238E27FC236}">
                  <a16:creationId xmlns:a16="http://schemas.microsoft.com/office/drawing/2014/main" id="{02E84101-9119-D01B-3E2A-B0B5E80CD719}"/>
                </a:ext>
              </a:extLst>
            </p:cNvPr>
            <p:cNvSpPr/>
            <p:nvPr/>
          </p:nvSpPr>
          <p:spPr>
            <a:xfrm>
              <a:off x="6590030" y="4611866"/>
              <a:ext cx="4362450"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4" name="이등변 삼각형 133">
              <a:extLst>
                <a:ext uri="{FF2B5EF4-FFF2-40B4-BE49-F238E27FC236}">
                  <a16:creationId xmlns:a16="http://schemas.microsoft.com/office/drawing/2014/main" id="{7A3A1FD6-F9A0-40B8-42AF-74C0A1122803}"/>
                </a:ext>
              </a:extLst>
            </p:cNvPr>
            <p:cNvSpPr/>
            <p:nvPr/>
          </p:nvSpPr>
          <p:spPr>
            <a:xfrm rot="18385431">
              <a:off x="6179489" y="3034668"/>
              <a:ext cx="260720" cy="569064"/>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135" name="그룹 134">
              <a:extLst>
                <a:ext uri="{FF2B5EF4-FFF2-40B4-BE49-F238E27FC236}">
                  <a16:creationId xmlns:a16="http://schemas.microsoft.com/office/drawing/2014/main" id="{669A0EB7-7EAE-1142-BF6B-858D70A3044E}"/>
                </a:ext>
              </a:extLst>
            </p:cNvPr>
            <p:cNvGrpSpPr/>
            <p:nvPr/>
          </p:nvGrpSpPr>
          <p:grpSpPr>
            <a:xfrm>
              <a:off x="6649289" y="3545889"/>
              <a:ext cx="490276" cy="543836"/>
              <a:chOff x="1023497" y="2518964"/>
              <a:chExt cx="490276" cy="543836"/>
            </a:xfrm>
          </p:grpSpPr>
          <p:cxnSp>
            <p:nvCxnSpPr>
              <p:cNvPr id="136" name="직선 연결선 135">
                <a:extLst>
                  <a:ext uri="{FF2B5EF4-FFF2-40B4-BE49-F238E27FC236}">
                    <a16:creationId xmlns:a16="http://schemas.microsoft.com/office/drawing/2014/main" id="{E83125B0-0E39-48A5-811B-E63273BBD346}"/>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직선 연결선 136">
                <a:extLst>
                  <a:ext uri="{FF2B5EF4-FFF2-40B4-BE49-F238E27FC236}">
                    <a16:creationId xmlns:a16="http://schemas.microsoft.com/office/drawing/2014/main" id="{4011CB34-BDCA-C688-DE8E-BB6405D18C2F}"/>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직선 연결선 137">
                <a:extLst>
                  <a:ext uri="{FF2B5EF4-FFF2-40B4-BE49-F238E27FC236}">
                    <a16:creationId xmlns:a16="http://schemas.microsoft.com/office/drawing/2014/main" id="{B2011840-C050-FE03-4D94-DDC2FD31C71A}"/>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직선 연결선 138">
                <a:extLst>
                  <a:ext uri="{FF2B5EF4-FFF2-40B4-BE49-F238E27FC236}">
                    <a16:creationId xmlns:a16="http://schemas.microsoft.com/office/drawing/2014/main" id="{6281AE64-6C1E-4E0E-3D3B-C911D52AB048}"/>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직선 연결선 139">
                <a:extLst>
                  <a:ext uri="{FF2B5EF4-FFF2-40B4-BE49-F238E27FC236}">
                    <a16:creationId xmlns:a16="http://schemas.microsoft.com/office/drawing/2014/main" id="{4D0A9D71-7A69-491A-1DF0-617A2F0C5D56}"/>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1" name="직선 연결선 140">
              <a:extLst>
                <a:ext uri="{FF2B5EF4-FFF2-40B4-BE49-F238E27FC236}">
                  <a16:creationId xmlns:a16="http://schemas.microsoft.com/office/drawing/2014/main" id="{FCBCDE0B-0A52-D748-FCC9-5877F698B138}"/>
                </a:ext>
              </a:extLst>
            </p:cNvPr>
            <p:cNvCxnSpPr>
              <a:cxnSpLocks/>
            </p:cNvCxnSpPr>
            <p:nvPr/>
          </p:nvCxnSpPr>
          <p:spPr>
            <a:xfrm>
              <a:off x="6678982" y="3684499"/>
              <a:ext cx="1315142" cy="94328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2" name="직선 연결선 141">
              <a:extLst>
                <a:ext uri="{FF2B5EF4-FFF2-40B4-BE49-F238E27FC236}">
                  <a16:creationId xmlns:a16="http://schemas.microsoft.com/office/drawing/2014/main" id="{BB7C5D76-FB38-CAE3-1075-FF3FE17A578C}"/>
                </a:ext>
              </a:extLst>
            </p:cNvPr>
            <p:cNvCxnSpPr>
              <a:cxnSpLocks/>
            </p:cNvCxnSpPr>
            <p:nvPr/>
          </p:nvCxnSpPr>
          <p:spPr>
            <a:xfrm flipH="1">
              <a:off x="7999128" y="3045364"/>
              <a:ext cx="954539" cy="158241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3" name="직선 연결선 142">
              <a:extLst>
                <a:ext uri="{FF2B5EF4-FFF2-40B4-BE49-F238E27FC236}">
                  <a16:creationId xmlns:a16="http://schemas.microsoft.com/office/drawing/2014/main" id="{B9DE4D36-2EFA-A269-3634-A68F23B93503}"/>
                </a:ext>
              </a:extLst>
            </p:cNvPr>
            <p:cNvCxnSpPr>
              <a:cxnSpLocks/>
            </p:cNvCxnSpPr>
            <p:nvPr/>
          </p:nvCxnSpPr>
          <p:spPr>
            <a:xfrm flipH="1" flipV="1">
              <a:off x="8971447" y="3073342"/>
              <a:ext cx="1249734" cy="704862"/>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4" name="직선 연결선 143">
              <a:extLst>
                <a:ext uri="{FF2B5EF4-FFF2-40B4-BE49-F238E27FC236}">
                  <a16:creationId xmlns:a16="http://schemas.microsoft.com/office/drawing/2014/main" id="{7800F104-A7A3-FA84-543B-4C59BF603AC8}"/>
                </a:ext>
              </a:extLst>
            </p:cNvPr>
            <p:cNvCxnSpPr>
              <a:cxnSpLocks/>
            </p:cNvCxnSpPr>
            <p:nvPr/>
          </p:nvCxnSpPr>
          <p:spPr>
            <a:xfrm>
              <a:off x="6699357" y="3653812"/>
              <a:ext cx="1534010" cy="110092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5" name="직선 연결선 144">
              <a:extLst>
                <a:ext uri="{FF2B5EF4-FFF2-40B4-BE49-F238E27FC236}">
                  <a16:creationId xmlns:a16="http://schemas.microsoft.com/office/drawing/2014/main" id="{42E6F7D6-72B3-9FDD-A97E-923220406E5E}"/>
                </a:ext>
              </a:extLst>
            </p:cNvPr>
            <p:cNvCxnSpPr>
              <a:cxnSpLocks/>
              <a:endCxn id="168" idx="4"/>
            </p:cNvCxnSpPr>
            <p:nvPr/>
          </p:nvCxnSpPr>
          <p:spPr>
            <a:xfrm flipH="1" flipV="1">
              <a:off x="9932997" y="2706385"/>
              <a:ext cx="298192" cy="104150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6" name="직사각형 145">
              <a:extLst>
                <a:ext uri="{FF2B5EF4-FFF2-40B4-BE49-F238E27FC236}">
                  <a16:creationId xmlns:a16="http://schemas.microsoft.com/office/drawing/2014/main" id="{91B6B468-6EF8-A9DA-82AF-690E399E982A}"/>
                </a:ext>
              </a:extLst>
            </p:cNvPr>
            <p:cNvSpPr/>
            <p:nvPr/>
          </p:nvSpPr>
          <p:spPr>
            <a:xfrm rot="322153">
              <a:off x="6589845" y="4815344"/>
              <a:ext cx="4362450" cy="285750"/>
            </a:xfrm>
            <a:prstGeom prst="rect">
              <a:avLst/>
            </a:prstGeom>
            <a:solidFill>
              <a:srgbClr val="AFABAB">
                <a:alpha val="4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47" name="직선 연결선 146">
              <a:extLst>
                <a:ext uri="{FF2B5EF4-FFF2-40B4-BE49-F238E27FC236}">
                  <a16:creationId xmlns:a16="http://schemas.microsoft.com/office/drawing/2014/main" id="{BC45DC04-A714-9277-8789-22D8E3710F2F}"/>
                </a:ext>
              </a:extLst>
            </p:cNvPr>
            <p:cNvCxnSpPr>
              <a:cxnSpLocks/>
              <a:stCxn id="168" idx="4"/>
            </p:cNvCxnSpPr>
            <p:nvPr/>
          </p:nvCxnSpPr>
          <p:spPr>
            <a:xfrm flipH="1">
              <a:off x="8240974" y="2706385"/>
              <a:ext cx="1692023" cy="204235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8" name="직사각형 147">
              <a:extLst>
                <a:ext uri="{FF2B5EF4-FFF2-40B4-BE49-F238E27FC236}">
                  <a16:creationId xmlns:a16="http://schemas.microsoft.com/office/drawing/2014/main" id="{B008D2B1-DA2A-3CAA-93A2-833D3003D209}"/>
                </a:ext>
              </a:extLst>
            </p:cNvPr>
            <p:cNvSpPr/>
            <p:nvPr/>
          </p:nvSpPr>
          <p:spPr>
            <a:xfrm>
              <a:off x="7545070" y="2359999"/>
              <a:ext cx="4362450" cy="285750"/>
            </a:xfrm>
            <a:prstGeom prst="rect">
              <a:avLst/>
            </a:prstGeom>
            <a:solidFill>
              <a:srgbClr val="E2A326">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57A4E840-A255-2FA5-1B41-D1D7E0D6347E}"/>
                    </a:ext>
                  </a:extLst>
                </p:cNvPr>
                <p:cNvSpPr txBox="1"/>
                <p:nvPr/>
              </p:nvSpPr>
              <p:spPr>
                <a:xfrm>
                  <a:off x="10890877" y="4951212"/>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𝑡</m:t>
                            </m:r>
                          </m:e>
                          <m:sub>
                            <m:r>
                              <a:rPr lang="en-US" altLang="ko-KR" sz="2400" i="1">
                                <a:latin typeface="Cambria Math" panose="02040503050406030204" pitchFamily="18" charset="0"/>
                              </a:rPr>
                              <m:t>𝑎</m:t>
                            </m:r>
                          </m:sub>
                        </m:sSub>
                      </m:oMath>
                    </m:oMathPara>
                  </a14:m>
                  <a:endParaRPr lang="ko-KR" altLang="en-US" sz="2400" dirty="0"/>
                </a:p>
              </p:txBody>
            </p:sp>
          </mc:Choice>
          <mc:Fallback xmlns="">
            <p:sp>
              <p:nvSpPr>
                <p:cNvPr id="149" name="TextBox 148">
                  <a:extLst>
                    <a:ext uri="{FF2B5EF4-FFF2-40B4-BE49-F238E27FC236}">
                      <a16:creationId xmlns:a16="http://schemas.microsoft.com/office/drawing/2014/main" id="{57A4E840-A255-2FA5-1B41-D1D7E0D6347E}"/>
                    </a:ext>
                  </a:extLst>
                </p:cNvPr>
                <p:cNvSpPr txBox="1">
                  <a:spLocks noRot="1" noChangeAspect="1" noMove="1" noResize="1" noEditPoints="1" noAdjustHandles="1" noChangeArrowheads="1" noChangeShapeType="1" noTextEdit="1"/>
                </p:cNvSpPr>
                <p:nvPr/>
              </p:nvSpPr>
              <p:spPr>
                <a:xfrm>
                  <a:off x="10890877" y="4951212"/>
                  <a:ext cx="878283" cy="461665"/>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90F59551-DB5F-F5C0-14C1-6718EADD024C}"/>
                    </a:ext>
                  </a:extLst>
                </p:cNvPr>
                <p:cNvSpPr txBox="1"/>
                <p:nvPr/>
              </p:nvSpPr>
              <p:spPr>
                <a:xfrm>
                  <a:off x="10875480" y="4466235"/>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150" name="TextBox 149">
                  <a:extLst>
                    <a:ext uri="{FF2B5EF4-FFF2-40B4-BE49-F238E27FC236}">
                      <a16:creationId xmlns:a16="http://schemas.microsoft.com/office/drawing/2014/main" id="{90F59551-DB5F-F5C0-14C1-6718EADD024C}"/>
                    </a:ext>
                  </a:extLst>
                </p:cNvPr>
                <p:cNvSpPr txBox="1">
                  <a:spLocks noRot="1" noChangeAspect="1" noMove="1" noResize="1" noEditPoints="1" noAdjustHandles="1" noChangeArrowheads="1" noChangeShapeType="1" noTextEdit="1"/>
                </p:cNvSpPr>
                <p:nvPr/>
              </p:nvSpPr>
              <p:spPr>
                <a:xfrm>
                  <a:off x="10875480" y="4466235"/>
                  <a:ext cx="761514" cy="461665"/>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96B7F6BF-F981-EB92-2F7C-2947312F962A}"/>
                    </a:ext>
                  </a:extLst>
                </p:cNvPr>
                <p:cNvSpPr txBox="1"/>
                <p:nvPr/>
              </p:nvSpPr>
              <p:spPr>
                <a:xfrm>
                  <a:off x="11072810" y="1902209"/>
                  <a:ext cx="878283"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𝑡</m:t>
                            </m:r>
                          </m:e>
                          <m:sub>
                            <m:r>
                              <a:rPr lang="en-US" altLang="ko-KR" sz="2400" i="1">
                                <a:latin typeface="Cambria Math" panose="02040503050406030204" pitchFamily="18" charset="0"/>
                              </a:rPr>
                              <m:t>𝑎</m:t>
                            </m:r>
                          </m:sub>
                        </m:sSub>
                      </m:oMath>
                    </m:oMathPara>
                  </a14:m>
                  <a:endParaRPr lang="ko-KR" altLang="en-US" sz="2400" dirty="0"/>
                </a:p>
              </p:txBody>
            </p:sp>
          </mc:Choice>
          <mc:Fallback xmlns="">
            <p:sp>
              <p:nvSpPr>
                <p:cNvPr id="151" name="TextBox 150">
                  <a:extLst>
                    <a:ext uri="{FF2B5EF4-FFF2-40B4-BE49-F238E27FC236}">
                      <a16:creationId xmlns:a16="http://schemas.microsoft.com/office/drawing/2014/main" id="{96B7F6BF-F981-EB92-2F7C-2947312F962A}"/>
                    </a:ext>
                  </a:extLst>
                </p:cNvPr>
                <p:cNvSpPr txBox="1">
                  <a:spLocks noRot="1" noChangeAspect="1" noMove="1" noResize="1" noEditPoints="1" noAdjustHandles="1" noChangeArrowheads="1" noChangeShapeType="1" noTextEdit="1"/>
                </p:cNvSpPr>
                <p:nvPr/>
              </p:nvSpPr>
              <p:spPr>
                <a:xfrm>
                  <a:off x="11072810" y="1902209"/>
                  <a:ext cx="878283" cy="461665"/>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3A87B4FD-FDA0-235A-8FA2-3D2CC98007F2}"/>
                    </a:ext>
                  </a:extLst>
                </p:cNvPr>
                <p:cNvSpPr txBox="1"/>
                <p:nvPr/>
              </p:nvSpPr>
              <p:spPr>
                <a:xfrm>
                  <a:off x="11039625" y="2861528"/>
                  <a:ext cx="7615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𝑡</m:t>
                        </m:r>
                      </m:oMath>
                    </m:oMathPara>
                  </a14:m>
                  <a:endParaRPr lang="ko-KR" altLang="en-US" sz="2400" dirty="0"/>
                </a:p>
              </p:txBody>
            </p:sp>
          </mc:Choice>
          <mc:Fallback xmlns="">
            <p:sp>
              <p:nvSpPr>
                <p:cNvPr id="152" name="TextBox 151">
                  <a:extLst>
                    <a:ext uri="{FF2B5EF4-FFF2-40B4-BE49-F238E27FC236}">
                      <a16:creationId xmlns:a16="http://schemas.microsoft.com/office/drawing/2014/main" id="{3A87B4FD-FDA0-235A-8FA2-3D2CC98007F2}"/>
                    </a:ext>
                  </a:extLst>
                </p:cNvPr>
                <p:cNvSpPr txBox="1">
                  <a:spLocks noRot="1" noChangeAspect="1" noMove="1" noResize="1" noEditPoints="1" noAdjustHandles="1" noChangeArrowheads="1" noChangeShapeType="1" noTextEdit="1"/>
                </p:cNvSpPr>
                <p:nvPr/>
              </p:nvSpPr>
              <p:spPr>
                <a:xfrm>
                  <a:off x="11039625" y="2861528"/>
                  <a:ext cx="761514" cy="461665"/>
                </a:xfrm>
                <a:prstGeom prst="rect">
                  <a:avLst/>
                </a:prstGeom>
                <a:blipFill>
                  <a:blip r:embed="rId14"/>
                  <a:stretch>
                    <a:fillRect/>
                  </a:stretch>
                </a:blipFill>
              </p:spPr>
              <p:txBody>
                <a:bodyPr/>
                <a:lstStyle/>
                <a:p>
                  <a:r>
                    <a:rPr lang="ko-KR" altLang="en-US">
                      <a:noFill/>
                    </a:rPr>
                    <a:t> </a:t>
                  </a:r>
                </a:p>
              </p:txBody>
            </p:sp>
          </mc:Fallback>
        </mc:AlternateContent>
        <p:sp>
          <p:nvSpPr>
            <p:cNvPr id="163" name="Oval 25">
              <a:extLst>
                <a:ext uri="{FF2B5EF4-FFF2-40B4-BE49-F238E27FC236}">
                  <a16:creationId xmlns:a16="http://schemas.microsoft.com/office/drawing/2014/main" id="{09CE85B9-37F5-232C-D0F4-324605EEC140}"/>
                </a:ext>
              </a:extLst>
            </p:cNvPr>
            <p:cNvSpPr/>
            <p:nvPr/>
          </p:nvSpPr>
          <p:spPr>
            <a:xfrm>
              <a:off x="7933488" y="4548619"/>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4" name="Oval 25">
              <a:extLst>
                <a:ext uri="{FF2B5EF4-FFF2-40B4-BE49-F238E27FC236}">
                  <a16:creationId xmlns:a16="http://schemas.microsoft.com/office/drawing/2014/main" id="{ADF6967E-35E7-4479-6165-0C4F04676071}"/>
                </a:ext>
              </a:extLst>
            </p:cNvPr>
            <p:cNvSpPr/>
            <p:nvPr/>
          </p:nvSpPr>
          <p:spPr>
            <a:xfrm>
              <a:off x="8898035" y="3012706"/>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5" name="Oval 25">
              <a:extLst>
                <a:ext uri="{FF2B5EF4-FFF2-40B4-BE49-F238E27FC236}">
                  <a16:creationId xmlns:a16="http://schemas.microsoft.com/office/drawing/2014/main" id="{9C791978-EC73-E9EE-9EB1-99594DF150E7}"/>
                </a:ext>
              </a:extLst>
            </p:cNvPr>
            <p:cNvSpPr/>
            <p:nvPr/>
          </p:nvSpPr>
          <p:spPr>
            <a:xfrm>
              <a:off x="10150073" y="3702965"/>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8" name="Oval 25">
              <a:extLst>
                <a:ext uri="{FF2B5EF4-FFF2-40B4-BE49-F238E27FC236}">
                  <a16:creationId xmlns:a16="http://schemas.microsoft.com/office/drawing/2014/main" id="{335B0C1C-230B-ADFD-C753-621A6D42F51E}"/>
                </a:ext>
              </a:extLst>
            </p:cNvPr>
            <p:cNvSpPr/>
            <p:nvPr/>
          </p:nvSpPr>
          <p:spPr>
            <a:xfrm>
              <a:off x="9872361" y="2585113"/>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169" name="Oval 25">
              <a:extLst>
                <a:ext uri="{FF2B5EF4-FFF2-40B4-BE49-F238E27FC236}">
                  <a16:creationId xmlns:a16="http://schemas.microsoft.com/office/drawing/2014/main" id="{EB5D337A-7075-2112-7CC3-D5D529764EA3}"/>
                </a:ext>
              </a:extLst>
            </p:cNvPr>
            <p:cNvSpPr/>
            <p:nvPr/>
          </p:nvSpPr>
          <p:spPr>
            <a:xfrm>
              <a:off x="8207233" y="4672402"/>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171" name="직선 화살표 연결선 170">
              <a:extLst>
                <a:ext uri="{FF2B5EF4-FFF2-40B4-BE49-F238E27FC236}">
                  <a16:creationId xmlns:a16="http://schemas.microsoft.com/office/drawing/2014/main" id="{E2DBA107-A05D-E4B2-EC13-D69C596389C3}"/>
                </a:ext>
              </a:extLst>
            </p:cNvPr>
            <p:cNvCxnSpPr>
              <a:cxnSpLocks/>
            </p:cNvCxnSpPr>
            <p:nvPr/>
          </p:nvCxnSpPr>
          <p:spPr>
            <a:xfrm flipV="1">
              <a:off x="6590030" y="2642400"/>
              <a:ext cx="955040" cy="427593"/>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5" name="직선 화살표 연결선 174">
              <a:extLst>
                <a:ext uri="{FF2B5EF4-FFF2-40B4-BE49-F238E27FC236}">
                  <a16:creationId xmlns:a16="http://schemas.microsoft.com/office/drawing/2014/main" id="{4616F664-6127-A4EA-E324-AB89D28D6208}"/>
                </a:ext>
              </a:extLst>
            </p:cNvPr>
            <p:cNvCxnSpPr>
              <a:cxnSpLocks/>
            </p:cNvCxnSpPr>
            <p:nvPr/>
          </p:nvCxnSpPr>
          <p:spPr>
            <a:xfrm flipV="1">
              <a:off x="8937996" y="2633635"/>
              <a:ext cx="955040" cy="427593"/>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8" name="직선 화살표 연결선 177">
              <a:extLst>
                <a:ext uri="{FF2B5EF4-FFF2-40B4-BE49-F238E27FC236}">
                  <a16:creationId xmlns:a16="http://schemas.microsoft.com/office/drawing/2014/main" id="{3D50159C-07DC-B770-69CF-D3FEBFC2927D}"/>
                </a:ext>
              </a:extLst>
            </p:cNvPr>
            <p:cNvCxnSpPr>
              <a:cxnSpLocks/>
            </p:cNvCxnSpPr>
            <p:nvPr/>
          </p:nvCxnSpPr>
          <p:spPr>
            <a:xfrm flipV="1">
              <a:off x="10946202" y="2633635"/>
              <a:ext cx="955040" cy="427593"/>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pSp>
      <p:sp>
        <p:nvSpPr>
          <p:cNvPr id="179" name="TextBox 178">
            <a:extLst>
              <a:ext uri="{FF2B5EF4-FFF2-40B4-BE49-F238E27FC236}">
                <a16:creationId xmlns:a16="http://schemas.microsoft.com/office/drawing/2014/main" id="{A78018DB-A4EB-18DB-85D6-64B5C51CB639}"/>
              </a:ext>
            </a:extLst>
          </p:cNvPr>
          <p:cNvSpPr txBox="1"/>
          <p:nvPr/>
        </p:nvSpPr>
        <p:spPr>
          <a:xfrm>
            <a:off x="1165642" y="5429388"/>
            <a:ext cx="4457352" cy="461665"/>
          </a:xfrm>
          <a:prstGeom prst="rect">
            <a:avLst/>
          </a:prstGeom>
          <a:noFill/>
        </p:spPr>
        <p:txBody>
          <a:bodyPr wrap="square" rtlCol="0">
            <a:spAutoFit/>
          </a:bodyPr>
          <a:lstStyle/>
          <a:p>
            <a:pPr algn="ctr"/>
            <a:r>
              <a:rPr lang="en-US" altLang="ko-KR" sz="2400" b="1" dirty="0"/>
              <a:t>Generally good for </a:t>
            </a:r>
            <a:r>
              <a:rPr lang="en-US" altLang="ko-KR" sz="2400" b="1" dirty="0">
                <a:solidFill>
                  <a:srgbClr val="FF0000"/>
                </a:solidFill>
              </a:rPr>
              <a:t>specular</a:t>
            </a:r>
            <a:endParaRPr lang="ko-KR" altLang="en-US" sz="2400" b="1" dirty="0">
              <a:solidFill>
                <a:srgbClr val="FF0000"/>
              </a:solidFill>
            </a:endParaRPr>
          </a:p>
        </p:txBody>
      </p:sp>
      <p:sp>
        <p:nvSpPr>
          <p:cNvPr id="180" name="TextBox 179">
            <a:extLst>
              <a:ext uri="{FF2B5EF4-FFF2-40B4-BE49-F238E27FC236}">
                <a16:creationId xmlns:a16="http://schemas.microsoft.com/office/drawing/2014/main" id="{B22FCD88-DFE7-58F0-3AF5-B3F61736979A}"/>
              </a:ext>
            </a:extLst>
          </p:cNvPr>
          <p:cNvSpPr txBox="1"/>
          <p:nvPr/>
        </p:nvSpPr>
        <p:spPr>
          <a:xfrm>
            <a:off x="6744049" y="5429388"/>
            <a:ext cx="4457352" cy="461665"/>
          </a:xfrm>
          <a:prstGeom prst="rect">
            <a:avLst/>
          </a:prstGeom>
          <a:noFill/>
        </p:spPr>
        <p:txBody>
          <a:bodyPr wrap="square" rtlCol="0">
            <a:spAutoFit/>
          </a:bodyPr>
          <a:lstStyle/>
          <a:p>
            <a:pPr algn="ctr"/>
            <a:r>
              <a:rPr lang="en-US" altLang="ko-KR" sz="2400" b="1" dirty="0"/>
              <a:t>Generally good for </a:t>
            </a:r>
            <a:r>
              <a:rPr lang="en-US" altLang="ko-KR" sz="2400" b="1" dirty="0">
                <a:solidFill>
                  <a:srgbClr val="FF0000"/>
                </a:solidFill>
              </a:rPr>
              <a:t>diffuse</a:t>
            </a:r>
            <a:endParaRPr lang="ko-KR" altLang="en-US" sz="2400" b="1" dirty="0">
              <a:solidFill>
                <a:srgbClr val="FF0000"/>
              </a:solidFill>
            </a:endParaRPr>
          </a:p>
        </p:txBody>
      </p:sp>
      <p:sp>
        <p:nvSpPr>
          <p:cNvPr id="28" name="TextBox 27">
            <a:extLst>
              <a:ext uri="{FF2B5EF4-FFF2-40B4-BE49-F238E27FC236}">
                <a16:creationId xmlns:a16="http://schemas.microsoft.com/office/drawing/2014/main" id="{6CE4B385-FD13-EDE9-CAE4-38C47D1F926A}"/>
              </a:ext>
            </a:extLst>
          </p:cNvPr>
          <p:cNvSpPr txBox="1"/>
          <p:nvPr/>
        </p:nvSpPr>
        <p:spPr>
          <a:xfrm>
            <a:off x="2550743" y="6272777"/>
            <a:ext cx="7050458" cy="461665"/>
          </a:xfrm>
          <a:prstGeom prst="rect">
            <a:avLst/>
          </a:prstGeom>
          <a:noFill/>
        </p:spPr>
        <p:txBody>
          <a:bodyPr wrap="square" rtlCol="0">
            <a:spAutoFit/>
          </a:bodyPr>
          <a:lstStyle/>
          <a:p>
            <a:pPr algn="ctr"/>
            <a:r>
              <a:rPr lang="en-US" altLang="ko-KR" sz="2400" b="1" dirty="0"/>
              <a:t>Mixed strategy based on surface material!</a:t>
            </a:r>
            <a:endParaRPr lang="ko-KR" altLang="en-US" sz="2400" b="1" dirty="0">
              <a:solidFill>
                <a:srgbClr val="FF0000"/>
              </a:solidFill>
            </a:endParaRPr>
          </a:p>
        </p:txBody>
      </p:sp>
    </p:spTree>
    <p:custDataLst>
      <p:tags r:id="rId1"/>
    </p:custDataLst>
    <p:extLst>
      <p:ext uri="{BB962C8B-B14F-4D97-AF65-F5344CB8AC3E}">
        <p14:creationId xmlns:p14="http://schemas.microsoft.com/office/powerpoint/2010/main" val="22946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9"/>
                                        </p:tgtEl>
                                        <p:attrNameLst>
                                          <p:attrName>style.visibility</p:attrName>
                                        </p:attrNameLst>
                                      </p:cBhvr>
                                      <p:to>
                                        <p:strVal val="visible"/>
                                      </p:to>
                                    </p:set>
                                    <p:animEffect transition="in" filter="fade">
                                      <p:cBhvr>
                                        <p:cTn id="12" dur="500"/>
                                        <p:tgtEl>
                                          <p:spTgt spid="1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fade">
                                      <p:cBhvr>
                                        <p:cTn id="22" dur="500"/>
                                        <p:tgtEl>
                                          <p:spTgt spid="18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P spid="180"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3D5F220-2BDE-E507-8F23-2AD2B59F4F7A}"/>
              </a:ext>
            </a:extLst>
          </p:cNvPr>
          <p:cNvSpPr>
            <a:spLocks noGrp="1"/>
          </p:cNvSpPr>
          <p:nvPr>
            <p:ph type="title"/>
          </p:nvPr>
        </p:nvSpPr>
        <p:spPr/>
        <p:txBody>
          <a:bodyPr/>
          <a:lstStyle/>
          <a:p>
            <a:r>
              <a:rPr lang="en-US" altLang="ko-KR" dirty="0"/>
              <a:t>Proposed Sampling Strategy Overview</a:t>
            </a:r>
            <a:endParaRPr lang="ko-KR" altLang="en-US" dirty="0"/>
          </a:p>
        </p:txBody>
      </p:sp>
      <p:sp>
        <p:nvSpPr>
          <p:cNvPr id="4" name="슬라이드 번호 개체 틀 3">
            <a:extLst>
              <a:ext uri="{FF2B5EF4-FFF2-40B4-BE49-F238E27FC236}">
                <a16:creationId xmlns:a16="http://schemas.microsoft.com/office/drawing/2014/main" id="{4263620C-956D-98DA-D053-FF2BB758AD31}"/>
              </a:ext>
            </a:extLst>
          </p:cNvPr>
          <p:cNvSpPr>
            <a:spLocks noGrp="1"/>
          </p:cNvSpPr>
          <p:nvPr>
            <p:ph type="sldNum" sz="quarter" idx="12"/>
          </p:nvPr>
        </p:nvSpPr>
        <p:spPr/>
        <p:txBody>
          <a:bodyPr/>
          <a:lstStyle/>
          <a:p>
            <a:fld id="{8DF240CA-39A6-8942-A819-E48F9D8A9D50}" type="slidenum">
              <a:rPr lang="en-KR" smtClean="0"/>
              <a:pPr/>
              <a:t>33</a:t>
            </a:fld>
            <a:endParaRPr lang="en-KR"/>
          </a:p>
        </p:txBody>
      </p:sp>
      <p:pic>
        <p:nvPicPr>
          <p:cNvPr id="5" name="그림 4" descr="스케치, 디자인, 큐브이(가) 표시된 사진&#10;&#10;자동 생성된 설명">
            <a:extLst>
              <a:ext uri="{FF2B5EF4-FFF2-40B4-BE49-F238E27FC236}">
                <a16:creationId xmlns:a16="http://schemas.microsoft.com/office/drawing/2014/main" id="{DACAA4BA-EF25-A196-4551-3D30D36DB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075" y="1934320"/>
            <a:ext cx="3627578" cy="3541225"/>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8916850-6E3E-CEDB-A2D7-C38263E595A8}"/>
                  </a:ext>
                </a:extLst>
              </p:cNvPr>
              <p:cNvSpPr txBox="1"/>
              <p:nvPr/>
            </p:nvSpPr>
            <p:spPr>
              <a:xfrm rot="1059885">
                <a:off x="149199" y="5116866"/>
                <a:ext cx="2295120" cy="646331"/>
              </a:xfrm>
              <a:prstGeom prst="rect">
                <a:avLst/>
              </a:prstGeom>
              <a:noFill/>
            </p:spPr>
            <p:txBody>
              <a:bodyPr wrap="square" rtlCol="0">
                <a:spAutoFit/>
              </a:bodyPr>
              <a:lstStyle/>
              <a:p>
                <a:pPr algn="ctr"/>
                <a:r>
                  <a:rPr lang="en-US" altLang="ko-KR" dirty="0">
                    <a:solidFill>
                      <a:prstClr val="black"/>
                    </a:solidFill>
                    <a:latin typeface="Arial"/>
                  </a:rPr>
                  <a:t>Path Space </a:t>
                </a:r>
              </a:p>
              <a:p>
                <a:pPr algn="ct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ea typeface="Cambria Math" panose="02040503050406030204" pitchFamily="18" charset="0"/>
                        </a:rPr>
                        <m:t>𝒫</m:t>
                      </m:r>
                      <m:d>
                        <m:dPr>
                          <m:ctrlPr>
                            <a:rPr lang="en-US" altLang="ko-KR" i="1">
                              <a:latin typeface="Cambria Math" panose="02040503050406030204" pitchFamily="18" charset="0"/>
                              <a:ea typeface="Cambria Math" panose="02040503050406030204" pitchFamily="18" charset="0"/>
                            </a:rPr>
                          </m:ctrlPr>
                        </m:dPr>
                        <m:e>
                          <m:r>
                            <m:rPr>
                              <m:brk m:alnAt="23"/>
                            </m:rPr>
                            <a:rPr lang="en-US" altLang="ko-KR" i="1">
                              <a:latin typeface="Cambria Math" panose="02040503050406030204" pitchFamily="18" charset="0"/>
                              <a:ea typeface="Cambria Math" panose="02040503050406030204" pitchFamily="18" charset="0"/>
                            </a:rPr>
                            <m:t>𝑡</m:t>
                          </m:r>
                        </m:e>
                      </m:d>
                    </m:oMath>
                  </m:oMathPara>
                </a14:m>
                <a:endParaRPr lang="ko-KR" altLang="en-US" dirty="0">
                  <a:solidFill>
                    <a:prstClr val="black"/>
                  </a:solidFill>
                  <a:latin typeface="Arial"/>
                </a:endParaRPr>
              </a:p>
            </p:txBody>
          </p:sp>
        </mc:Choice>
        <mc:Fallback xmlns="">
          <p:sp>
            <p:nvSpPr>
              <p:cNvPr id="6" name="TextBox 5">
                <a:extLst>
                  <a:ext uri="{FF2B5EF4-FFF2-40B4-BE49-F238E27FC236}">
                    <a16:creationId xmlns:a16="http://schemas.microsoft.com/office/drawing/2014/main" id="{78916850-6E3E-CEDB-A2D7-C38263E595A8}"/>
                  </a:ext>
                </a:extLst>
              </p:cNvPr>
              <p:cNvSpPr txBox="1">
                <a:spLocks noRot="1" noChangeAspect="1" noMove="1" noResize="1" noEditPoints="1" noAdjustHandles="1" noChangeArrowheads="1" noChangeShapeType="1" noTextEdit="1"/>
              </p:cNvSpPr>
              <p:nvPr/>
            </p:nvSpPr>
            <p:spPr>
              <a:xfrm rot="1059885">
                <a:off x="149199" y="5116866"/>
                <a:ext cx="2295120" cy="646331"/>
              </a:xfrm>
              <a:prstGeom prst="rect">
                <a:avLst/>
              </a:prstGeom>
              <a:blipFill>
                <a:blip r:embed="rId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1D12906-DB71-9FC8-00B5-6C959322717D}"/>
                  </a:ext>
                </a:extLst>
              </p:cNvPr>
              <p:cNvSpPr txBox="1"/>
              <p:nvPr/>
            </p:nvSpPr>
            <p:spPr>
              <a:xfrm rot="18822649">
                <a:off x="2676449" y="4682928"/>
                <a:ext cx="1952660" cy="646331"/>
              </a:xfrm>
              <a:prstGeom prst="rect">
                <a:avLst/>
              </a:prstGeom>
              <a:noFill/>
            </p:spPr>
            <p:txBody>
              <a:bodyPr wrap="square" rtlCol="0">
                <a:spAutoFit/>
              </a:bodyPr>
              <a:lstStyle/>
              <a:p>
                <a:pPr algn="ctr"/>
                <a:r>
                  <a:rPr lang="en-US" altLang="ko-KR" dirty="0">
                    <a:solidFill>
                      <a:prstClr val="black"/>
                    </a:solidFill>
                    <a:latin typeface="Arial"/>
                  </a:rPr>
                  <a:t>Time Space</a:t>
                </a:r>
              </a:p>
              <a:p>
                <a:pPr algn="ct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[0,</m:t>
                      </m:r>
                      <m:r>
                        <a:rPr lang="en-US" altLang="ko-KR" i="1" smtClean="0">
                          <a:latin typeface="Cambria Math" panose="02040503050406030204" pitchFamily="18" charset="0"/>
                        </a:rPr>
                        <m:t>𝑇</m:t>
                      </m:r>
                      <m:r>
                        <a:rPr lang="en-US" altLang="ko-KR" b="0" i="1" smtClean="0">
                          <a:latin typeface="Cambria Math" panose="02040503050406030204" pitchFamily="18" charset="0"/>
                        </a:rPr>
                        <m:t>]</m:t>
                      </m:r>
                    </m:oMath>
                  </m:oMathPara>
                </a14:m>
                <a:endParaRPr lang="ko-KR" altLang="en-US" dirty="0">
                  <a:solidFill>
                    <a:prstClr val="black"/>
                  </a:solidFill>
                  <a:latin typeface="Arial"/>
                </a:endParaRPr>
              </a:p>
            </p:txBody>
          </p:sp>
        </mc:Choice>
        <mc:Fallback xmlns="">
          <p:sp>
            <p:nvSpPr>
              <p:cNvPr id="7" name="TextBox 6">
                <a:extLst>
                  <a:ext uri="{FF2B5EF4-FFF2-40B4-BE49-F238E27FC236}">
                    <a16:creationId xmlns:a16="http://schemas.microsoft.com/office/drawing/2014/main" id="{61D12906-DB71-9FC8-00B5-6C959322717D}"/>
                  </a:ext>
                </a:extLst>
              </p:cNvPr>
              <p:cNvSpPr txBox="1">
                <a:spLocks noRot="1" noChangeAspect="1" noMove="1" noResize="1" noEditPoints="1" noAdjustHandles="1" noChangeArrowheads="1" noChangeShapeType="1" noTextEdit="1"/>
              </p:cNvSpPr>
              <p:nvPr/>
            </p:nvSpPr>
            <p:spPr>
              <a:xfrm rot="18822649">
                <a:off x="2676449" y="4682928"/>
                <a:ext cx="1952660" cy="646331"/>
              </a:xfrm>
              <a:prstGeom prst="rect">
                <a:avLst/>
              </a:prstGeom>
              <a:blipFill>
                <a:blip r:embed="rId8"/>
                <a:stretch>
                  <a:fillRect/>
                </a:stretch>
              </a:blipFill>
            </p:spPr>
            <p:txBody>
              <a:bodyPr/>
              <a:lstStyle/>
              <a:p>
                <a:r>
                  <a:rPr lang="ko-KR" altLang="en-US">
                    <a:noFill/>
                  </a:rPr>
                  <a:t> </a:t>
                </a:r>
              </a:p>
            </p:txBody>
          </p:sp>
        </mc:Fallback>
      </mc:AlternateContent>
      <p:sp>
        <p:nvSpPr>
          <p:cNvPr id="8" name="TextBox 7">
            <a:extLst>
              <a:ext uri="{FF2B5EF4-FFF2-40B4-BE49-F238E27FC236}">
                <a16:creationId xmlns:a16="http://schemas.microsoft.com/office/drawing/2014/main" id="{680B097C-C60A-AF40-11EB-F158E116B9BD}"/>
              </a:ext>
            </a:extLst>
          </p:cNvPr>
          <p:cNvSpPr txBox="1"/>
          <p:nvPr/>
        </p:nvSpPr>
        <p:spPr>
          <a:xfrm rot="16200000">
            <a:off x="3227953" y="3240985"/>
            <a:ext cx="1686560" cy="369332"/>
          </a:xfrm>
          <a:prstGeom prst="rect">
            <a:avLst/>
          </a:prstGeom>
          <a:noFill/>
        </p:spPr>
        <p:txBody>
          <a:bodyPr wrap="square" rtlCol="0">
            <a:spAutoFit/>
          </a:bodyPr>
          <a:lstStyle/>
          <a:p>
            <a:pPr algn="ctr"/>
            <a:r>
              <a:rPr lang="en-US" altLang="ko-KR" dirty="0">
                <a:solidFill>
                  <a:prstClr val="black"/>
                </a:solidFill>
                <a:latin typeface="Arial"/>
              </a:rPr>
              <a:t>Integrand</a:t>
            </a:r>
            <a:endParaRPr lang="ko-KR" altLang="en-US" dirty="0">
              <a:solidFill>
                <a:prstClr val="black"/>
              </a:solidFill>
              <a:latin typeface="Arial"/>
            </a:endParaRPr>
          </a:p>
        </p:txBody>
      </p:sp>
      <p:sp>
        <p:nvSpPr>
          <p:cNvPr id="9" name="TextBox 8">
            <a:extLst>
              <a:ext uri="{FF2B5EF4-FFF2-40B4-BE49-F238E27FC236}">
                <a16:creationId xmlns:a16="http://schemas.microsoft.com/office/drawing/2014/main" id="{FAE399C7-54FE-8887-F8C4-22114876042B}"/>
              </a:ext>
            </a:extLst>
          </p:cNvPr>
          <p:cNvSpPr txBox="1"/>
          <p:nvPr/>
        </p:nvSpPr>
        <p:spPr>
          <a:xfrm>
            <a:off x="754708" y="957529"/>
            <a:ext cx="3235283" cy="400110"/>
          </a:xfrm>
          <a:prstGeom prst="rect">
            <a:avLst/>
          </a:prstGeom>
          <a:noFill/>
        </p:spPr>
        <p:txBody>
          <a:bodyPr wrap="square" rtlCol="0">
            <a:spAutoFit/>
          </a:bodyPr>
          <a:lstStyle/>
          <a:p>
            <a:pPr algn="ctr"/>
            <a:r>
              <a:rPr lang="en-US" altLang="ko-KR" sz="2000" dirty="0">
                <a:solidFill>
                  <a:prstClr val="black"/>
                </a:solidFill>
                <a:latin typeface="Arial"/>
              </a:rPr>
              <a:t>Goal : Integrate</a:t>
            </a:r>
            <a:endParaRPr lang="ko-KR" altLang="en-US" sz="2000" dirty="0">
              <a:solidFill>
                <a:prstClr val="black"/>
              </a:solidFill>
              <a:latin typeface="Arial"/>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CD9796B-A96E-1B64-5E43-2B13CBB6C245}"/>
                  </a:ext>
                </a:extLst>
              </p:cNvPr>
              <p:cNvSpPr txBox="1"/>
              <p:nvPr/>
            </p:nvSpPr>
            <p:spPr>
              <a:xfrm>
                <a:off x="787707" y="1372733"/>
                <a:ext cx="321194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400" b="0" i="1" smtClean="0">
                              <a:solidFill>
                                <a:schemeClr val="tx1"/>
                              </a:solidFill>
                              <a:latin typeface="Cambria Math" panose="02040503050406030204" pitchFamily="18" charset="0"/>
                            </a:rPr>
                          </m:ctrlPr>
                        </m:funcPr>
                        <m:fName>
                          <m:r>
                            <m:rPr>
                              <m:sty m:val="p"/>
                            </m:rPr>
                            <a:rPr lang="en-US" altLang="ko-KR" sz="2400" b="0" i="0" smtClean="0">
                              <a:solidFill>
                                <a:schemeClr val="tx1"/>
                              </a:solidFill>
                              <a:latin typeface="Cambria Math" panose="02040503050406030204" pitchFamily="18" charset="0"/>
                            </a:rPr>
                            <m:t>cos</m:t>
                          </m:r>
                        </m:fName>
                        <m:e>
                          <m:d>
                            <m:dPr>
                              <m:ctrlPr>
                                <a:rPr lang="en-US" altLang="ko-KR" sz="2400" i="1">
                                  <a:latin typeface="Cambria Math" panose="02040503050406030204" pitchFamily="18" charset="0"/>
                                </a:rPr>
                              </m:ctrlPr>
                            </m:dPr>
                            <m:e>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i="0">
                                      <a:latin typeface="Cambria Math" panose="02040503050406030204" pitchFamily="18" charset="0"/>
                                    </a:rPr>
                                    <m:t>d</m:t>
                                  </m:r>
                                </m:sub>
                              </m:sSub>
                              <m:r>
                                <a:rPr lang="en-US" altLang="ko-KR" sz="2400" i="1">
                                  <a:latin typeface="Cambria Math" panose="02040503050406030204" pitchFamily="18" charset="0"/>
                                </a:rPr>
                                <m:t>𝑡</m:t>
                              </m:r>
                              <m:r>
                                <a:rPr lang="en-US" altLang="ko-KR" sz="2400" i="1">
                                  <a:latin typeface="Cambria Math" panose="02040503050406030204" pitchFamily="18" charset="0"/>
                                </a:rPr>
                                <m:t>+</m:t>
                              </m:r>
                              <m:r>
                                <a:rPr lang="en-US" altLang="ko-KR" sz="2400" i="1">
                                  <a:latin typeface="Cambria Math" panose="02040503050406030204" pitchFamily="18" charset="0"/>
                                </a:rPr>
                                <m:t>𝜃</m:t>
                              </m:r>
                            </m:e>
                          </m:d>
                        </m:e>
                      </m:func>
                      <m:r>
                        <a:rPr lang="en-US" altLang="ko-KR" sz="2400" b="0" i="1" smtClean="0">
                          <a:solidFill>
                            <a:schemeClr val="tx1"/>
                          </a:solidFill>
                          <a:latin typeface="Cambria Math" panose="02040503050406030204" pitchFamily="18" charset="0"/>
                        </a:rPr>
                        <m:t>𝑓</m:t>
                      </m:r>
                      <m:d>
                        <m:dPr>
                          <m:ctrlPr>
                            <a:rPr lang="en-US" altLang="ko-KR" sz="2400" i="1">
                              <a:solidFill>
                                <a:schemeClr val="tx1"/>
                              </a:solidFill>
                              <a:latin typeface="Cambria Math" panose="02040503050406030204" pitchFamily="18" charset="0"/>
                            </a:rPr>
                          </m:ctrlPr>
                        </m:dPr>
                        <m:e>
                          <m:sSub>
                            <m:sSubPr>
                              <m:ctrlPr>
                                <a:rPr lang="en-US" altLang="ko-KR" sz="2400" i="1">
                                  <a:solidFill>
                                    <a:schemeClr val="tx1"/>
                                  </a:solidFill>
                                  <a:latin typeface="Cambria Math" panose="02040503050406030204" pitchFamily="18" charset="0"/>
                                </a:rPr>
                              </m:ctrlPr>
                            </m:sSubPr>
                            <m:e>
                              <m:acc>
                                <m:accPr>
                                  <m:chr m:val="̅"/>
                                  <m:ctrlPr>
                                    <a:rPr lang="en-US" altLang="ko-KR" sz="2400" i="1">
                                      <a:solidFill>
                                        <a:schemeClr val="tx1"/>
                                      </a:solidFill>
                                      <a:latin typeface="Cambria Math" panose="02040503050406030204" pitchFamily="18" charset="0"/>
                                    </a:rPr>
                                  </m:ctrlPr>
                                </m:accPr>
                                <m:e>
                                  <m:r>
                                    <a:rPr lang="en-US" altLang="ko-KR" sz="2400" b="1" i="0">
                                      <a:solidFill>
                                        <a:schemeClr val="tx1"/>
                                      </a:solidFill>
                                      <a:latin typeface="Cambria Math" panose="02040503050406030204" pitchFamily="18" charset="0"/>
                                    </a:rPr>
                                    <m:t>𝐱</m:t>
                                  </m:r>
                                </m:e>
                              </m:acc>
                            </m:e>
                            <m:sub>
                              <m:r>
                                <a:rPr lang="en-US" altLang="ko-KR" sz="2400" b="0" i="1">
                                  <a:solidFill>
                                    <a:schemeClr val="tx1"/>
                                  </a:solidFill>
                                  <a:latin typeface="Cambria Math" panose="02040503050406030204" pitchFamily="18" charset="0"/>
                                </a:rPr>
                                <m:t>𝑡</m:t>
                              </m:r>
                            </m:sub>
                          </m:sSub>
                        </m:e>
                      </m:d>
                    </m:oMath>
                  </m:oMathPara>
                </a14:m>
                <a:endParaRPr lang="ko-KR" altLang="en-US" sz="2400" dirty="0">
                  <a:solidFill>
                    <a:schemeClr val="tx1"/>
                  </a:solidFill>
                </a:endParaRPr>
              </a:p>
            </p:txBody>
          </p:sp>
        </mc:Choice>
        <mc:Fallback xmlns="">
          <p:sp>
            <p:nvSpPr>
              <p:cNvPr id="15" name="TextBox 14">
                <a:extLst>
                  <a:ext uri="{FF2B5EF4-FFF2-40B4-BE49-F238E27FC236}">
                    <a16:creationId xmlns:a16="http://schemas.microsoft.com/office/drawing/2014/main" id="{ACD9796B-A96E-1B64-5E43-2B13CBB6C245}"/>
                  </a:ext>
                </a:extLst>
              </p:cNvPr>
              <p:cNvSpPr txBox="1">
                <a:spLocks noRot="1" noChangeAspect="1" noMove="1" noResize="1" noEditPoints="1" noAdjustHandles="1" noChangeArrowheads="1" noChangeShapeType="1" noTextEdit="1"/>
              </p:cNvSpPr>
              <p:nvPr/>
            </p:nvSpPr>
            <p:spPr>
              <a:xfrm>
                <a:off x="787707" y="1372733"/>
                <a:ext cx="3211946" cy="461665"/>
              </a:xfrm>
              <a:prstGeom prst="rect">
                <a:avLst/>
              </a:prstGeom>
              <a:blipFill>
                <a:blip r:embed="rId9"/>
                <a:stretch>
                  <a:fillRect b="-19737"/>
                </a:stretch>
              </a:blipFill>
            </p:spPr>
            <p:txBody>
              <a:bodyPr/>
              <a:lstStyle/>
              <a:p>
                <a:r>
                  <a:rPr lang="ko-KR" altLang="en-US">
                    <a:noFill/>
                  </a:rPr>
                  <a:t> </a:t>
                </a:r>
              </a:p>
            </p:txBody>
          </p:sp>
        </mc:Fallback>
      </mc:AlternateContent>
      <p:pic>
        <p:nvPicPr>
          <p:cNvPr id="17" name="그림 16" descr="스케치, 디자인, 큐브이(가) 표시된 사진&#10;&#10;자동 생성된 설명">
            <a:extLst>
              <a:ext uri="{FF2B5EF4-FFF2-40B4-BE49-F238E27FC236}">
                <a16:creationId xmlns:a16="http://schemas.microsoft.com/office/drawing/2014/main" id="{1552009F-E702-B1F7-D2A9-75F9D09D4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4569" y="1934320"/>
            <a:ext cx="3927786" cy="3834287"/>
          </a:xfrm>
          <a:prstGeom prst="rect">
            <a:avLst/>
          </a:prstGeom>
        </p:spPr>
      </p:pic>
      <p:sp>
        <p:nvSpPr>
          <p:cNvPr id="28" name="평행 사변형 27">
            <a:extLst>
              <a:ext uri="{FF2B5EF4-FFF2-40B4-BE49-F238E27FC236}">
                <a16:creationId xmlns:a16="http://schemas.microsoft.com/office/drawing/2014/main" id="{F8BEF7A6-8ABF-4C55-D4FC-16C5872FF81F}"/>
              </a:ext>
            </a:extLst>
          </p:cNvPr>
          <p:cNvSpPr/>
          <p:nvPr/>
        </p:nvSpPr>
        <p:spPr>
          <a:xfrm rot="5400000" flipV="1">
            <a:off x="5088874" y="2784892"/>
            <a:ext cx="3671737" cy="1558926"/>
          </a:xfrm>
          <a:prstGeom prst="parallelogram">
            <a:avLst>
              <a:gd name="adj" fmla="val 81610"/>
            </a:avLst>
          </a:prstGeom>
          <a:solidFill>
            <a:srgbClr val="4472C4">
              <a:alpha val="3294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TextBox 29">
            <a:extLst>
              <a:ext uri="{FF2B5EF4-FFF2-40B4-BE49-F238E27FC236}">
                <a16:creationId xmlns:a16="http://schemas.microsoft.com/office/drawing/2014/main" id="{3EC2E34C-7ADB-BCC5-9CAA-760D5E1DD066}"/>
              </a:ext>
            </a:extLst>
          </p:cNvPr>
          <p:cNvSpPr txBox="1"/>
          <p:nvPr/>
        </p:nvSpPr>
        <p:spPr>
          <a:xfrm>
            <a:off x="4802493" y="5736919"/>
            <a:ext cx="3235283" cy="461665"/>
          </a:xfrm>
          <a:prstGeom prst="rect">
            <a:avLst/>
          </a:prstGeom>
          <a:noFill/>
        </p:spPr>
        <p:txBody>
          <a:bodyPr wrap="square" rtlCol="0">
            <a:spAutoFit/>
          </a:bodyPr>
          <a:lstStyle/>
          <a:p>
            <a:pPr algn="ctr"/>
            <a:r>
              <a:rPr lang="en-US" altLang="ko-KR" sz="2400" b="1" dirty="0">
                <a:solidFill>
                  <a:srgbClr val="FF0000"/>
                </a:solidFill>
                <a:latin typeface="Arial"/>
              </a:rPr>
              <a:t>Path Correlation</a:t>
            </a:r>
            <a:endParaRPr lang="ko-KR" altLang="en-US" sz="2400" b="1" dirty="0">
              <a:solidFill>
                <a:srgbClr val="FF0000"/>
              </a:solidFill>
              <a:latin typeface="Arial"/>
            </a:endParaRPr>
          </a:p>
        </p:txBody>
      </p:sp>
      <p:sp>
        <p:nvSpPr>
          <p:cNvPr id="31" name="자유형: 도형 30">
            <a:extLst>
              <a:ext uri="{FF2B5EF4-FFF2-40B4-BE49-F238E27FC236}">
                <a16:creationId xmlns:a16="http://schemas.microsoft.com/office/drawing/2014/main" id="{041C5F0C-B20C-8550-E384-354998F17CCC}"/>
              </a:ext>
            </a:extLst>
          </p:cNvPr>
          <p:cNvSpPr/>
          <p:nvPr/>
        </p:nvSpPr>
        <p:spPr>
          <a:xfrm>
            <a:off x="6342664" y="3036123"/>
            <a:ext cx="1088020" cy="1630680"/>
          </a:xfrm>
          <a:custGeom>
            <a:avLst/>
            <a:gdLst>
              <a:gd name="connsiteX0" fmla="*/ 0 w 1088020"/>
              <a:gd name="connsiteY0" fmla="*/ 960699 h 2133034"/>
              <a:gd name="connsiteX1" fmla="*/ 162046 w 1088020"/>
              <a:gd name="connsiteY1" fmla="*/ 1041721 h 2133034"/>
              <a:gd name="connsiteX2" fmla="*/ 428263 w 1088020"/>
              <a:gd name="connsiteY2" fmla="*/ 2129742 h 2133034"/>
              <a:gd name="connsiteX3" fmla="*/ 763929 w 1088020"/>
              <a:gd name="connsiteY3" fmla="*/ 1331088 h 2133034"/>
              <a:gd name="connsiteX4" fmla="*/ 1088020 w 1088020"/>
              <a:gd name="connsiteY4" fmla="*/ 0 h 2133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020" h="2133034">
                <a:moveTo>
                  <a:pt x="0" y="960699"/>
                </a:moveTo>
                <a:cubicBezTo>
                  <a:pt x="45334" y="903790"/>
                  <a:pt x="90669" y="846881"/>
                  <a:pt x="162046" y="1041721"/>
                </a:cubicBezTo>
                <a:cubicBezTo>
                  <a:pt x="233423" y="1236561"/>
                  <a:pt x="327949" y="2081514"/>
                  <a:pt x="428263" y="2129742"/>
                </a:cubicBezTo>
                <a:cubicBezTo>
                  <a:pt x="528577" y="2177970"/>
                  <a:pt x="653969" y="1686045"/>
                  <a:pt x="763929" y="1331088"/>
                </a:cubicBezTo>
                <a:cubicBezTo>
                  <a:pt x="873889" y="976131"/>
                  <a:pt x="980954" y="488065"/>
                  <a:pt x="1088020" y="0"/>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2" name="연결선: 꺾임 31">
            <a:extLst>
              <a:ext uri="{FF2B5EF4-FFF2-40B4-BE49-F238E27FC236}">
                <a16:creationId xmlns:a16="http://schemas.microsoft.com/office/drawing/2014/main" id="{EC91F25B-AC43-EF1C-E7CA-0B0FB3476CAF}"/>
              </a:ext>
            </a:extLst>
          </p:cNvPr>
          <p:cNvCxnSpPr>
            <a:cxnSpLocks/>
            <a:stCxn id="33" idx="2"/>
          </p:cNvCxnSpPr>
          <p:nvPr/>
        </p:nvCxnSpPr>
        <p:spPr>
          <a:xfrm rot="16200000" flipH="1">
            <a:off x="5793859" y="2438947"/>
            <a:ext cx="2023904" cy="771350"/>
          </a:xfrm>
          <a:prstGeom prst="bentConnector3">
            <a:avLst>
              <a:gd name="adj1" fmla="val 24900"/>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A4C1408-A6BE-E04E-79FD-8EA3B924B5E7}"/>
                  </a:ext>
                </a:extLst>
              </p:cNvPr>
              <p:cNvSpPr txBox="1"/>
              <p:nvPr/>
            </p:nvSpPr>
            <p:spPr>
              <a:xfrm>
                <a:off x="4041424" y="1351005"/>
                <a:ext cx="475742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400" i="1" smtClean="0">
                              <a:latin typeface="Cambria Math" panose="02040503050406030204" pitchFamily="18" charset="0"/>
                            </a:rPr>
                          </m:ctrlPr>
                        </m:funcPr>
                        <m:fName>
                          <m:r>
                            <m:rPr>
                              <m:sty m:val="p"/>
                            </m:rPr>
                            <a:rPr lang="en-US" altLang="ko-KR" sz="2400">
                              <a:latin typeface="Cambria Math" panose="02040503050406030204" pitchFamily="18" charset="0"/>
                            </a:rPr>
                            <m:t>cos</m:t>
                          </m:r>
                        </m:fName>
                        <m:e>
                          <m:d>
                            <m:dPr>
                              <m:ctrlPr>
                                <a:rPr lang="en-US" altLang="ko-KR" sz="2400" i="1">
                                  <a:latin typeface="Cambria Math" panose="02040503050406030204" pitchFamily="18" charset="0"/>
                                </a:rPr>
                              </m:ctrlPr>
                            </m:dPr>
                            <m:e>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a:latin typeface="Cambria Math" panose="02040503050406030204" pitchFamily="18" charset="0"/>
                                    </a:rPr>
                                    <m:t>d</m:t>
                                  </m:r>
                                </m:sub>
                              </m:sSub>
                              <m:r>
                                <a:rPr lang="en-US" altLang="ko-KR" sz="2400" i="1">
                                  <a:latin typeface="Cambria Math" panose="02040503050406030204" pitchFamily="18" charset="0"/>
                                </a:rPr>
                                <m:t>𝑡</m:t>
                              </m:r>
                              <m:r>
                                <a:rPr lang="en-US" altLang="ko-KR" sz="2400" i="1">
                                  <a:latin typeface="Cambria Math" panose="02040503050406030204" pitchFamily="18" charset="0"/>
                                </a:rPr>
                                <m:t>+</m:t>
                              </m:r>
                              <m:r>
                                <a:rPr lang="en-US" altLang="ko-KR" sz="2400" i="1">
                                  <a:latin typeface="Cambria Math" panose="02040503050406030204" pitchFamily="18" charset="0"/>
                                </a:rPr>
                                <m:t>𝜃</m:t>
                              </m:r>
                            </m:e>
                          </m:d>
                        </m:e>
                      </m:func>
                      <m:r>
                        <a:rPr lang="en-US" altLang="ko-KR" sz="2400" b="1" i="1" smtClean="0">
                          <a:solidFill>
                            <a:srgbClr val="FF0000"/>
                          </a:solidFill>
                          <a:latin typeface="Cambria Math" panose="02040503050406030204" pitchFamily="18" charset="0"/>
                        </a:rPr>
                        <m:t>𝒇</m:t>
                      </m:r>
                      <m:d>
                        <m:dPr>
                          <m:ctrlPr>
                            <a:rPr lang="en-US" altLang="ko-KR" sz="2400" b="1" i="1">
                              <a:solidFill>
                                <a:srgbClr val="FF0000"/>
                              </a:solidFill>
                              <a:latin typeface="Cambria Math" panose="02040503050406030204" pitchFamily="18" charset="0"/>
                            </a:rPr>
                          </m:ctrlPr>
                        </m:dPr>
                        <m:e>
                          <m:sSub>
                            <m:sSubPr>
                              <m:ctrlPr>
                                <a:rPr lang="en-US" altLang="ko-KR" sz="2400" b="1" i="1">
                                  <a:solidFill>
                                    <a:srgbClr val="FF0000"/>
                                  </a:solidFill>
                                  <a:latin typeface="Cambria Math" panose="02040503050406030204" pitchFamily="18" charset="0"/>
                                </a:rPr>
                              </m:ctrlPr>
                            </m:sSubPr>
                            <m:e>
                              <m:acc>
                                <m:accPr>
                                  <m:chr m:val="̅"/>
                                  <m:ctrlPr>
                                    <a:rPr lang="en-US" altLang="ko-KR" sz="2400" b="1" i="1">
                                      <a:solidFill>
                                        <a:srgbClr val="FF0000"/>
                                      </a:solidFill>
                                      <a:latin typeface="Cambria Math" panose="02040503050406030204" pitchFamily="18" charset="0"/>
                                    </a:rPr>
                                  </m:ctrlPr>
                                </m:accPr>
                                <m:e>
                                  <m:r>
                                    <a:rPr lang="en-US" altLang="ko-KR" sz="2400" b="1">
                                      <a:solidFill>
                                        <a:srgbClr val="FF0000"/>
                                      </a:solidFill>
                                      <a:latin typeface="Cambria Math" panose="02040503050406030204" pitchFamily="18" charset="0"/>
                                    </a:rPr>
                                    <m:t>𝐱</m:t>
                                  </m:r>
                                </m:e>
                              </m:acc>
                            </m:e>
                            <m:sub>
                              <m:r>
                                <a:rPr lang="en-US" altLang="ko-KR" sz="2400" b="1" i="1">
                                  <a:solidFill>
                                    <a:srgbClr val="FF0000"/>
                                  </a:solidFill>
                                  <a:latin typeface="Cambria Math" panose="02040503050406030204" pitchFamily="18" charset="0"/>
                                </a:rPr>
                                <m:t>𝒕</m:t>
                              </m:r>
                            </m:sub>
                          </m:sSub>
                        </m:e>
                      </m:d>
                    </m:oMath>
                  </m:oMathPara>
                </a14:m>
                <a:endParaRPr lang="ko-KR" altLang="en-US" sz="2400" dirty="0"/>
              </a:p>
            </p:txBody>
          </p:sp>
        </mc:Choice>
        <mc:Fallback xmlns="">
          <p:sp>
            <p:nvSpPr>
              <p:cNvPr id="33" name="TextBox 32">
                <a:extLst>
                  <a:ext uri="{FF2B5EF4-FFF2-40B4-BE49-F238E27FC236}">
                    <a16:creationId xmlns:a16="http://schemas.microsoft.com/office/drawing/2014/main" id="{4A4C1408-A6BE-E04E-79FD-8EA3B924B5E7}"/>
                  </a:ext>
                </a:extLst>
              </p:cNvPr>
              <p:cNvSpPr txBox="1">
                <a:spLocks noRot="1" noChangeAspect="1" noMove="1" noResize="1" noEditPoints="1" noAdjustHandles="1" noChangeArrowheads="1" noChangeShapeType="1" noTextEdit="1"/>
              </p:cNvSpPr>
              <p:nvPr/>
            </p:nvSpPr>
            <p:spPr>
              <a:xfrm>
                <a:off x="4041424" y="1351005"/>
                <a:ext cx="4757424" cy="461665"/>
              </a:xfrm>
              <a:prstGeom prst="rect">
                <a:avLst/>
              </a:prstGeom>
              <a:blipFill>
                <a:blip r:embed="rId10"/>
                <a:stretch>
                  <a:fillRect b="-21333"/>
                </a:stretch>
              </a:blipFill>
            </p:spPr>
            <p:txBody>
              <a:bodyPr/>
              <a:lstStyle/>
              <a:p>
                <a:r>
                  <a:rPr lang="ko-KR" altLang="en-US">
                    <a:noFill/>
                  </a:rPr>
                  <a:t> </a:t>
                </a:r>
              </a:p>
            </p:txBody>
          </p:sp>
        </mc:Fallback>
      </mc:AlternateContent>
      <p:sp>
        <p:nvSpPr>
          <p:cNvPr id="34" name="TextBox 33">
            <a:extLst>
              <a:ext uri="{FF2B5EF4-FFF2-40B4-BE49-F238E27FC236}">
                <a16:creationId xmlns:a16="http://schemas.microsoft.com/office/drawing/2014/main" id="{43C442EA-F844-7186-CCDC-B39D6A7D5BAD}"/>
              </a:ext>
            </a:extLst>
          </p:cNvPr>
          <p:cNvSpPr txBox="1"/>
          <p:nvPr/>
        </p:nvSpPr>
        <p:spPr>
          <a:xfrm>
            <a:off x="6703988" y="1007801"/>
            <a:ext cx="1387678" cy="400110"/>
          </a:xfrm>
          <a:prstGeom prst="rect">
            <a:avLst/>
          </a:prstGeom>
          <a:noFill/>
        </p:spPr>
        <p:txBody>
          <a:bodyPr wrap="square" rtlCol="0">
            <a:spAutoFit/>
          </a:bodyPr>
          <a:lstStyle/>
          <a:p>
            <a:pPr algn="ctr"/>
            <a:r>
              <a:rPr lang="en-US" altLang="ko-KR" sz="2000" b="1" dirty="0">
                <a:solidFill>
                  <a:srgbClr val="FF0000"/>
                </a:solidFill>
                <a:latin typeface="Arial"/>
              </a:rPr>
              <a:t>Constant!</a:t>
            </a:r>
            <a:endParaRPr lang="ko-KR" altLang="en-US" sz="2000" b="1" dirty="0">
              <a:solidFill>
                <a:srgbClr val="FF0000"/>
              </a:solidFill>
              <a:latin typeface="Arial"/>
            </a:endParaRPr>
          </a:p>
        </p:txBody>
      </p:sp>
      <p:sp>
        <p:nvSpPr>
          <p:cNvPr id="35" name="평행 사변형 34">
            <a:extLst>
              <a:ext uri="{FF2B5EF4-FFF2-40B4-BE49-F238E27FC236}">
                <a16:creationId xmlns:a16="http://schemas.microsoft.com/office/drawing/2014/main" id="{44AEB36D-28EF-FCD5-34DB-0D0449AD1429}"/>
              </a:ext>
            </a:extLst>
          </p:cNvPr>
          <p:cNvSpPr/>
          <p:nvPr/>
        </p:nvSpPr>
        <p:spPr>
          <a:xfrm rot="5400000" flipV="1">
            <a:off x="8266424" y="2784893"/>
            <a:ext cx="3671737" cy="1558926"/>
          </a:xfrm>
          <a:prstGeom prst="parallelogram">
            <a:avLst>
              <a:gd name="adj" fmla="val 81610"/>
            </a:avLst>
          </a:prstGeom>
          <a:solidFill>
            <a:srgbClr val="4472C4">
              <a:alpha val="3294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자유형: 도형 35">
            <a:extLst>
              <a:ext uri="{FF2B5EF4-FFF2-40B4-BE49-F238E27FC236}">
                <a16:creationId xmlns:a16="http://schemas.microsoft.com/office/drawing/2014/main" id="{49DF7564-1446-BF70-EB85-6A34F842CFB6}"/>
              </a:ext>
            </a:extLst>
          </p:cNvPr>
          <p:cNvSpPr/>
          <p:nvPr/>
        </p:nvSpPr>
        <p:spPr>
          <a:xfrm>
            <a:off x="9520214" y="3036124"/>
            <a:ext cx="1088020" cy="1630680"/>
          </a:xfrm>
          <a:custGeom>
            <a:avLst/>
            <a:gdLst>
              <a:gd name="connsiteX0" fmla="*/ 0 w 1088020"/>
              <a:gd name="connsiteY0" fmla="*/ 960699 h 2133034"/>
              <a:gd name="connsiteX1" fmla="*/ 162046 w 1088020"/>
              <a:gd name="connsiteY1" fmla="*/ 1041721 h 2133034"/>
              <a:gd name="connsiteX2" fmla="*/ 428263 w 1088020"/>
              <a:gd name="connsiteY2" fmla="*/ 2129742 h 2133034"/>
              <a:gd name="connsiteX3" fmla="*/ 763929 w 1088020"/>
              <a:gd name="connsiteY3" fmla="*/ 1331088 h 2133034"/>
              <a:gd name="connsiteX4" fmla="*/ 1088020 w 1088020"/>
              <a:gd name="connsiteY4" fmla="*/ 0 h 2133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020" h="2133034">
                <a:moveTo>
                  <a:pt x="0" y="960699"/>
                </a:moveTo>
                <a:cubicBezTo>
                  <a:pt x="45334" y="903790"/>
                  <a:pt x="90669" y="846881"/>
                  <a:pt x="162046" y="1041721"/>
                </a:cubicBezTo>
                <a:cubicBezTo>
                  <a:pt x="233423" y="1236561"/>
                  <a:pt x="327949" y="2081514"/>
                  <a:pt x="428263" y="2129742"/>
                </a:cubicBezTo>
                <a:cubicBezTo>
                  <a:pt x="528577" y="2177970"/>
                  <a:pt x="653969" y="1686045"/>
                  <a:pt x="763929" y="1331088"/>
                </a:cubicBezTo>
                <a:cubicBezTo>
                  <a:pt x="873889" y="976131"/>
                  <a:pt x="980954" y="488065"/>
                  <a:pt x="1088020" y="0"/>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타원 36">
            <a:extLst>
              <a:ext uri="{FF2B5EF4-FFF2-40B4-BE49-F238E27FC236}">
                <a16:creationId xmlns:a16="http://schemas.microsoft.com/office/drawing/2014/main" id="{CE43D4B7-D9D3-615A-4742-6AEB4E19FA5A}"/>
              </a:ext>
            </a:extLst>
          </p:cNvPr>
          <p:cNvSpPr/>
          <p:nvPr/>
        </p:nvSpPr>
        <p:spPr>
          <a:xfrm>
            <a:off x="9693058" y="4301341"/>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타원 37">
            <a:extLst>
              <a:ext uri="{FF2B5EF4-FFF2-40B4-BE49-F238E27FC236}">
                <a16:creationId xmlns:a16="http://schemas.microsoft.com/office/drawing/2014/main" id="{323E97C8-5652-BCFD-0CDA-44033F000031}"/>
              </a:ext>
            </a:extLst>
          </p:cNvPr>
          <p:cNvSpPr/>
          <p:nvPr/>
        </p:nvSpPr>
        <p:spPr>
          <a:xfrm>
            <a:off x="10398230" y="3353944"/>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TextBox 38">
            <a:extLst>
              <a:ext uri="{FF2B5EF4-FFF2-40B4-BE49-F238E27FC236}">
                <a16:creationId xmlns:a16="http://schemas.microsoft.com/office/drawing/2014/main" id="{D6E5B63F-D141-8483-D5C8-B1C7CFF1EF20}"/>
              </a:ext>
            </a:extLst>
          </p:cNvPr>
          <p:cNvSpPr txBox="1"/>
          <p:nvPr/>
        </p:nvSpPr>
        <p:spPr>
          <a:xfrm rot="19215374">
            <a:off x="9285375" y="4765970"/>
            <a:ext cx="1952660" cy="369332"/>
          </a:xfrm>
          <a:prstGeom prst="rect">
            <a:avLst/>
          </a:prstGeom>
          <a:noFill/>
        </p:spPr>
        <p:txBody>
          <a:bodyPr wrap="square" rtlCol="0">
            <a:spAutoFit/>
          </a:bodyPr>
          <a:lstStyle/>
          <a:p>
            <a:pPr algn="ctr"/>
            <a:r>
              <a:rPr lang="en-US" altLang="ko-KR" dirty="0">
                <a:solidFill>
                  <a:prstClr val="black"/>
                </a:solidFill>
                <a:latin typeface="Arial"/>
              </a:rPr>
              <a:t>Time Space</a:t>
            </a:r>
          </a:p>
        </p:txBody>
      </p:sp>
      <p:sp>
        <p:nvSpPr>
          <p:cNvPr id="40" name="TextBox 39">
            <a:extLst>
              <a:ext uri="{FF2B5EF4-FFF2-40B4-BE49-F238E27FC236}">
                <a16:creationId xmlns:a16="http://schemas.microsoft.com/office/drawing/2014/main" id="{303AA28D-57E0-9985-CF7E-079E3B0590ED}"/>
              </a:ext>
            </a:extLst>
          </p:cNvPr>
          <p:cNvSpPr txBox="1"/>
          <p:nvPr/>
        </p:nvSpPr>
        <p:spPr>
          <a:xfrm rot="18835729">
            <a:off x="6749358" y="4765970"/>
            <a:ext cx="1952660" cy="369332"/>
          </a:xfrm>
          <a:prstGeom prst="rect">
            <a:avLst/>
          </a:prstGeom>
          <a:noFill/>
        </p:spPr>
        <p:txBody>
          <a:bodyPr wrap="square" rtlCol="0">
            <a:spAutoFit/>
          </a:bodyPr>
          <a:lstStyle/>
          <a:p>
            <a:pPr algn="ctr"/>
            <a:r>
              <a:rPr lang="en-US" altLang="ko-KR" dirty="0">
                <a:solidFill>
                  <a:prstClr val="black"/>
                </a:solidFill>
                <a:latin typeface="Arial"/>
              </a:rPr>
              <a:t>Time Space</a:t>
            </a:r>
          </a:p>
        </p:txBody>
      </p:sp>
      <p:sp>
        <p:nvSpPr>
          <p:cNvPr id="42" name="TextBox 41">
            <a:extLst>
              <a:ext uri="{FF2B5EF4-FFF2-40B4-BE49-F238E27FC236}">
                <a16:creationId xmlns:a16="http://schemas.microsoft.com/office/drawing/2014/main" id="{4F4ECD33-BAF6-54CC-2D88-4121CC5D0943}"/>
              </a:ext>
            </a:extLst>
          </p:cNvPr>
          <p:cNvSpPr txBox="1"/>
          <p:nvPr/>
        </p:nvSpPr>
        <p:spPr>
          <a:xfrm rot="1059885">
            <a:off x="4517835" y="5257738"/>
            <a:ext cx="2295120" cy="369332"/>
          </a:xfrm>
          <a:prstGeom prst="rect">
            <a:avLst/>
          </a:prstGeom>
          <a:noFill/>
        </p:spPr>
        <p:txBody>
          <a:bodyPr wrap="square" rtlCol="0">
            <a:spAutoFit/>
          </a:bodyPr>
          <a:lstStyle/>
          <a:p>
            <a:pPr algn="ctr"/>
            <a:r>
              <a:rPr lang="en-US" altLang="ko-KR" dirty="0">
                <a:solidFill>
                  <a:prstClr val="black"/>
                </a:solidFill>
                <a:latin typeface="Arial"/>
              </a:rPr>
              <a:t>Path Space </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587ED3A-D31B-30B1-1389-603E6F3449F5}"/>
                  </a:ext>
                </a:extLst>
              </p:cNvPr>
              <p:cNvSpPr txBox="1"/>
              <p:nvPr/>
            </p:nvSpPr>
            <p:spPr>
              <a:xfrm>
                <a:off x="8520868" y="1321237"/>
                <a:ext cx="3724439"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400" i="1" smtClean="0">
                              <a:latin typeface="Cambria Math" panose="02040503050406030204" pitchFamily="18" charset="0"/>
                            </a:rPr>
                          </m:ctrlPr>
                        </m:funcPr>
                        <m:fName>
                          <m:r>
                            <m:rPr>
                              <m:sty m:val="p"/>
                            </m:rPr>
                            <a:rPr lang="en-US" altLang="ko-KR" sz="2400">
                              <a:latin typeface="Cambria Math" panose="02040503050406030204" pitchFamily="18" charset="0"/>
                            </a:rPr>
                            <m:t>cos</m:t>
                          </m:r>
                        </m:fName>
                        <m:e>
                          <m:d>
                            <m:dPr>
                              <m:ctrlPr>
                                <a:rPr lang="en-US" altLang="ko-KR" sz="2400" i="1">
                                  <a:latin typeface="Cambria Math" panose="02040503050406030204" pitchFamily="18" charset="0"/>
                                </a:rPr>
                              </m:ctrlPr>
                            </m:dPr>
                            <m:e>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i="0">
                                      <a:latin typeface="Cambria Math" panose="02040503050406030204" pitchFamily="18" charset="0"/>
                                    </a:rPr>
                                    <m:t>d</m:t>
                                  </m:r>
                                </m:sub>
                              </m:sSub>
                              <m:r>
                                <a:rPr lang="en-US" altLang="ko-KR" sz="2400" i="1">
                                  <a:latin typeface="Cambria Math" panose="02040503050406030204" pitchFamily="18" charset="0"/>
                                </a:rPr>
                                <m:t>𝑡</m:t>
                              </m:r>
                              <m:r>
                                <a:rPr lang="en-US" altLang="ko-KR" sz="2400" i="1">
                                  <a:latin typeface="Cambria Math" panose="02040503050406030204" pitchFamily="18" charset="0"/>
                                </a:rPr>
                                <m:t>+</m:t>
                              </m:r>
                              <m:r>
                                <a:rPr lang="en-US" altLang="ko-KR" sz="2400" i="1">
                                  <a:latin typeface="Cambria Math" panose="02040503050406030204" pitchFamily="18" charset="0"/>
                                </a:rPr>
                                <m:t>𝜃</m:t>
                              </m:r>
                            </m:e>
                          </m:d>
                        </m:e>
                      </m:func>
                    </m:oMath>
                  </m:oMathPara>
                </a14:m>
                <a:endParaRPr lang="ko-KR" altLang="en-US" sz="2400" dirty="0">
                  <a:solidFill>
                    <a:schemeClr val="tx1"/>
                  </a:solidFill>
                </a:endParaRPr>
              </a:p>
            </p:txBody>
          </p:sp>
        </mc:Choice>
        <mc:Fallback xmlns="">
          <p:sp>
            <p:nvSpPr>
              <p:cNvPr id="43" name="TextBox 42">
                <a:extLst>
                  <a:ext uri="{FF2B5EF4-FFF2-40B4-BE49-F238E27FC236}">
                    <a16:creationId xmlns:a16="http://schemas.microsoft.com/office/drawing/2014/main" id="{5587ED3A-D31B-30B1-1389-603E6F3449F5}"/>
                  </a:ext>
                </a:extLst>
              </p:cNvPr>
              <p:cNvSpPr txBox="1">
                <a:spLocks noRot="1" noChangeAspect="1" noMove="1" noResize="1" noEditPoints="1" noAdjustHandles="1" noChangeArrowheads="1" noChangeShapeType="1" noTextEdit="1"/>
              </p:cNvSpPr>
              <p:nvPr/>
            </p:nvSpPr>
            <p:spPr>
              <a:xfrm>
                <a:off x="8520868" y="1321237"/>
                <a:ext cx="3724439" cy="461665"/>
              </a:xfrm>
              <a:prstGeom prst="rect">
                <a:avLst/>
              </a:prstGeom>
              <a:blipFill>
                <a:blip r:embed="rId11"/>
                <a:stretch>
                  <a:fillRect b="-6667"/>
                </a:stretch>
              </a:blipFill>
            </p:spPr>
            <p:txBody>
              <a:bodyPr/>
              <a:lstStyle/>
              <a:p>
                <a:r>
                  <a:rPr lang="ko-KR" altLang="en-US">
                    <a:noFill/>
                  </a:rPr>
                  <a:t> </a:t>
                </a:r>
              </a:p>
            </p:txBody>
          </p:sp>
        </mc:Fallback>
      </mc:AlternateContent>
      <p:sp>
        <p:nvSpPr>
          <p:cNvPr id="45" name="TextBox 44">
            <a:extLst>
              <a:ext uri="{FF2B5EF4-FFF2-40B4-BE49-F238E27FC236}">
                <a16:creationId xmlns:a16="http://schemas.microsoft.com/office/drawing/2014/main" id="{D1932E1E-FCD2-7057-68C7-9CEED9A0C5CD}"/>
              </a:ext>
            </a:extLst>
          </p:cNvPr>
          <p:cNvSpPr txBox="1"/>
          <p:nvPr/>
        </p:nvSpPr>
        <p:spPr>
          <a:xfrm>
            <a:off x="8770912" y="1021244"/>
            <a:ext cx="3235283" cy="400110"/>
          </a:xfrm>
          <a:prstGeom prst="rect">
            <a:avLst/>
          </a:prstGeom>
          <a:noFill/>
        </p:spPr>
        <p:txBody>
          <a:bodyPr wrap="square" rtlCol="0">
            <a:spAutoFit/>
          </a:bodyPr>
          <a:lstStyle/>
          <a:p>
            <a:pPr algn="ctr"/>
            <a:r>
              <a:rPr lang="en-US" altLang="ko-KR" sz="2000" dirty="0">
                <a:solidFill>
                  <a:prstClr val="black"/>
                </a:solidFill>
                <a:latin typeface="Arial"/>
              </a:rPr>
              <a:t>Efficient time sampling for</a:t>
            </a:r>
            <a:endParaRPr lang="ko-KR" altLang="en-US" sz="2000" dirty="0">
              <a:solidFill>
                <a:prstClr val="black"/>
              </a:solidFill>
              <a:latin typeface="Arial"/>
            </a:endParaRPr>
          </a:p>
        </p:txBody>
      </p:sp>
      <p:sp>
        <p:nvSpPr>
          <p:cNvPr id="47" name="TextBox 46">
            <a:extLst>
              <a:ext uri="{FF2B5EF4-FFF2-40B4-BE49-F238E27FC236}">
                <a16:creationId xmlns:a16="http://schemas.microsoft.com/office/drawing/2014/main" id="{06C14488-0EA9-2D39-EED3-CC728C420FA6}"/>
              </a:ext>
            </a:extLst>
          </p:cNvPr>
          <p:cNvSpPr txBox="1"/>
          <p:nvPr/>
        </p:nvSpPr>
        <p:spPr>
          <a:xfrm>
            <a:off x="8594219" y="5739057"/>
            <a:ext cx="3235283" cy="461665"/>
          </a:xfrm>
          <a:prstGeom prst="rect">
            <a:avLst/>
          </a:prstGeom>
          <a:noFill/>
        </p:spPr>
        <p:txBody>
          <a:bodyPr wrap="square" rtlCol="0">
            <a:spAutoFit/>
          </a:bodyPr>
          <a:lstStyle/>
          <a:p>
            <a:pPr algn="ctr"/>
            <a:r>
              <a:rPr lang="en-US" altLang="ko-KR" sz="2400" b="1" dirty="0">
                <a:solidFill>
                  <a:srgbClr val="FF0000"/>
                </a:solidFill>
                <a:latin typeface="Arial"/>
              </a:rPr>
              <a:t>Antithetic Sampling</a:t>
            </a:r>
            <a:endParaRPr lang="ko-KR" altLang="en-US" sz="2400" b="1" dirty="0">
              <a:solidFill>
                <a:srgbClr val="FF0000"/>
              </a:solidFill>
              <a:latin typeface="Arial"/>
            </a:endParaRPr>
          </a:p>
        </p:txBody>
      </p:sp>
      <p:sp>
        <p:nvSpPr>
          <p:cNvPr id="10" name="TextBox 9">
            <a:extLst>
              <a:ext uri="{FF2B5EF4-FFF2-40B4-BE49-F238E27FC236}">
                <a16:creationId xmlns:a16="http://schemas.microsoft.com/office/drawing/2014/main" id="{4DC45284-6316-1EED-FA1D-92D27D407E98}"/>
              </a:ext>
            </a:extLst>
          </p:cNvPr>
          <p:cNvSpPr txBox="1"/>
          <p:nvPr/>
        </p:nvSpPr>
        <p:spPr>
          <a:xfrm>
            <a:off x="5929250" y="6296488"/>
            <a:ext cx="5328944" cy="461665"/>
          </a:xfrm>
          <a:prstGeom prst="rect">
            <a:avLst/>
          </a:prstGeom>
          <a:noFill/>
        </p:spPr>
        <p:txBody>
          <a:bodyPr wrap="square" rtlCol="0">
            <a:spAutoFit/>
          </a:bodyPr>
          <a:lstStyle/>
          <a:p>
            <a:pPr algn="ctr"/>
            <a:r>
              <a:rPr lang="en-US" altLang="ko-KR" sz="2400" b="1" dirty="0">
                <a:latin typeface="Arial"/>
              </a:rPr>
              <a:t>Unbiased Monte Carlo Estimate</a:t>
            </a:r>
            <a:endParaRPr lang="ko-KR" altLang="en-US" sz="2400" b="1" dirty="0">
              <a:latin typeface="Arial"/>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027D907-190C-1233-C835-DD6A774C507F}"/>
                  </a:ext>
                </a:extLst>
              </p:cNvPr>
              <p:cNvSpPr txBox="1"/>
              <p:nvPr/>
            </p:nvSpPr>
            <p:spPr>
              <a:xfrm>
                <a:off x="1497925" y="1836604"/>
                <a:ext cx="1980697" cy="42505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solidFill>
                            <a:schemeClr val="tx1"/>
                          </a:solidFill>
                          <a:latin typeface="Cambria Math" panose="02040503050406030204" pitchFamily="18" charset="0"/>
                        </a:rPr>
                        <m:t>𝜃</m:t>
                      </m:r>
                      <m:r>
                        <a:rPr lang="en-US" altLang="ko-KR" sz="2000" b="0" i="1" smtClean="0">
                          <a:solidFill>
                            <a:schemeClr val="tx1"/>
                          </a:solidFill>
                          <a:latin typeface="Cambria Math" panose="02040503050406030204" pitchFamily="18" charset="0"/>
                        </a:rPr>
                        <m:t>=</m:t>
                      </m:r>
                      <m:r>
                        <a:rPr lang="en-US" altLang="ko-KR" sz="2000" b="0" i="1" smtClean="0">
                          <a:solidFill>
                            <a:schemeClr val="tx1"/>
                          </a:solidFill>
                          <a:latin typeface="Cambria Math" panose="02040503050406030204" pitchFamily="18" charset="0"/>
                        </a:rPr>
                        <m:t>𝜓</m:t>
                      </m:r>
                      <m:r>
                        <a:rPr lang="en-US" altLang="ko-KR" sz="2000" b="0" i="1" smtClean="0">
                          <a:solidFill>
                            <a:schemeClr val="tx1"/>
                          </a:solidFill>
                          <a:latin typeface="Cambria Math" panose="02040503050406030204" pitchFamily="18" charset="0"/>
                        </a:rPr>
                        <m:t>−</m:t>
                      </m:r>
                      <m:sSub>
                        <m:sSubPr>
                          <m:ctrlPr>
                            <a:rPr lang="en-US" altLang="ko-KR" sz="2000" i="1" smtClean="0">
                              <a:solidFill>
                                <a:schemeClr val="tx1"/>
                              </a:solidFill>
                              <a:latin typeface="Cambria Math" panose="02040503050406030204" pitchFamily="18" charset="0"/>
                            </a:rPr>
                          </m:ctrlPr>
                        </m:sSubPr>
                        <m:e>
                          <m:r>
                            <a:rPr lang="en-US" altLang="ko-KR" sz="2000" b="0" i="1" smtClean="0">
                              <a:solidFill>
                                <a:schemeClr val="tx1"/>
                              </a:solidFill>
                              <a:latin typeface="Cambria Math" panose="02040503050406030204" pitchFamily="18" charset="0"/>
                            </a:rPr>
                            <m:t>𝜔</m:t>
                          </m:r>
                        </m:e>
                        <m:sub>
                          <m:r>
                            <a:rPr lang="en-US" altLang="ko-KR" sz="2000" b="0" i="1" smtClean="0">
                              <a:solidFill>
                                <a:schemeClr val="tx1"/>
                              </a:solidFill>
                              <a:latin typeface="Cambria Math" panose="02040503050406030204" pitchFamily="18" charset="0"/>
                            </a:rPr>
                            <m:t>𝑔</m:t>
                          </m:r>
                        </m:sub>
                      </m:sSub>
                      <m:d>
                        <m:dPr>
                          <m:begChr m:val="‖"/>
                          <m:endChr m:val="‖"/>
                          <m:ctrlPr>
                            <a:rPr lang="en-US" altLang="ko-KR" sz="2000" i="1">
                              <a:solidFill>
                                <a:schemeClr val="tx1"/>
                              </a:solidFill>
                              <a:latin typeface="Cambria Math" panose="02040503050406030204" pitchFamily="18" charset="0"/>
                            </a:rPr>
                          </m:ctrlPr>
                        </m:dPr>
                        <m:e>
                          <m:sSub>
                            <m:sSubPr>
                              <m:ctrlPr>
                                <a:rPr lang="en-US" altLang="ko-KR" sz="2000" i="1">
                                  <a:solidFill>
                                    <a:schemeClr val="tx1"/>
                                  </a:solidFill>
                                  <a:latin typeface="Cambria Math" panose="02040503050406030204" pitchFamily="18" charset="0"/>
                                </a:rPr>
                              </m:ctrlPr>
                            </m:sSubPr>
                            <m:e>
                              <m:acc>
                                <m:accPr>
                                  <m:chr m:val="̅"/>
                                  <m:ctrlPr>
                                    <a:rPr lang="en-US" altLang="ko-KR" sz="2000" i="1">
                                      <a:solidFill>
                                        <a:schemeClr val="tx1"/>
                                      </a:solidFill>
                                      <a:latin typeface="Cambria Math" panose="02040503050406030204" pitchFamily="18" charset="0"/>
                                    </a:rPr>
                                  </m:ctrlPr>
                                </m:accPr>
                                <m:e>
                                  <m:r>
                                    <a:rPr lang="en-US" altLang="ko-KR" sz="2000" b="1" i="0">
                                      <a:solidFill>
                                        <a:schemeClr val="tx1"/>
                                      </a:solidFill>
                                      <a:latin typeface="Cambria Math" panose="02040503050406030204" pitchFamily="18" charset="0"/>
                                    </a:rPr>
                                    <m:t>𝐱</m:t>
                                  </m:r>
                                </m:e>
                              </m:acc>
                            </m:e>
                            <m:sub>
                              <m:r>
                                <a:rPr lang="en-US" altLang="ko-KR" sz="2000" b="0" i="1">
                                  <a:solidFill>
                                    <a:schemeClr val="tx1"/>
                                  </a:solidFill>
                                  <a:latin typeface="Cambria Math" panose="02040503050406030204" pitchFamily="18" charset="0"/>
                                </a:rPr>
                                <m:t>𝑡</m:t>
                              </m:r>
                            </m:sub>
                          </m:sSub>
                        </m:e>
                      </m:d>
                    </m:oMath>
                  </m:oMathPara>
                </a14:m>
                <a:endParaRPr lang="ko-KR" altLang="en-US" sz="2000" dirty="0">
                  <a:solidFill>
                    <a:schemeClr val="tx1"/>
                  </a:solidFill>
                </a:endParaRPr>
              </a:p>
            </p:txBody>
          </p:sp>
        </mc:Choice>
        <mc:Fallback xmlns="">
          <p:sp>
            <p:nvSpPr>
              <p:cNvPr id="11" name="TextBox 10">
                <a:extLst>
                  <a:ext uri="{FF2B5EF4-FFF2-40B4-BE49-F238E27FC236}">
                    <a16:creationId xmlns:a16="http://schemas.microsoft.com/office/drawing/2014/main" id="{4027D907-190C-1233-C835-DD6A774C507F}"/>
                  </a:ext>
                </a:extLst>
              </p:cNvPr>
              <p:cNvSpPr txBox="1">
                <a:spLocks noRot="1" noChangeAspect="1" noMove="1" noResize="1" noEditPoints="1" noAdjustHandles="1" noChangeArrowheads="1" noChangeShapeType="1" noTextEdit="1"/>
              </p:cNvSpPr>
              <p:nvPr/>
            </p:nvSpPr>
            <p:spPr>
              <a:xfrm>
                <a:off x="1497925" y="1836604"/>
                <a:ext cx="1980697" cy="425053"/>
              </a:xfrm>
              <a:prstGeom prst="rect">
                <a:avLst/>
              </a:prstGeom>
              <a:blipFill>
                <a:blip r:embed="rId12"/>
                <a:stretch>
                  <a:fillRect r="-308" b="-8571"/>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13332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1" grpId="0" animBg="1"/>
      <p:bldP spid="33" grpId="0"/>
      <p:bldP spid="34" grpId="0"/>
      <p:bldP spid="35" grpId="0" animBg="1"/>
      <p:bldP spid="36" grpId="0" animBg="1"/>
      <p:bldP spid="37" grpId="0" animBg="1"/>
      <p:bldP spid="38" grpId="0" animBg="1"/>
      <p:bldP spid="39" grpId="0"/>
      <p:bldP spid="43" grpId="0"/>
      <p:bldP spid="45" grpId="0"/>
      <p:bldP spid="47"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FE4B1CD-AE23-1929-6FA5-462CAD240DDF}"/>
              </a:ext>
            </a:extLst>
          </p:cNvPr>
          <p:cNvSpPr>
            <a:spLocks noGrp="1"/>
          </p:cNvSpPr>
          <p:nvPr>
            <p:ph type="title"/>
          </p:nvPr>
        </p:nvSpPr>
        <p:spPr/>
        <p:txBody>
          <a:bodyPr/>
          <a:lstStyle/>
          <a:p>
            <a:pPr algn="ctr"/>
            <a:r>
              <a:rPr lang="en-US" altLang="ko-KR" dirty="0"/>
              <a:t>Experiments &amp; Result</a:t>
            </a:r>
          </a:p>
        </p:txBody>
      </p:sp>
      <p:sp>
        <p:nvSpPr>
          <p:cNvPr id="4" name="슬라이드 번호 개체 틀 3">
            <a:extLst>
              <a:ext uri="{FF2B5EF4-FFF2-40B4-BE49-F238E27FC236}">
                <a16:creationId xmlns:a16="http://schemas.microsoft.com/office/drawing/2014/main" id="{158D61C6-9FED-7F99-CC2E-8869F18D53CB}"/>
              </a:ext>
            </a:extLst>
          </p:cNvPr>
          <p:cNvSpPr>
            <a:spLocks noGrp="1"/>
          </p:cNvSpPr>
          <p:nvPr>
            <p:ph type="sldNum" sz="quarter" idx="12"/>
          </p:nvPr>
        </p:nvSpPr>
        <p:spPr/>
        <p:txBody>
          <a:bodyPr/>
          <a:lstStyle/>
          <a:p>
            <a:fld id="{8DF240CA-39A6-8942-A819-E48F9D8A9D50}" type="slidenum">
              <a:rPr lang="en-KR" smtClean="0"/>
              <a:t>34</a:t>
            </a:fld>
            <a:endParaRPr lang="en-KR"/>
          </a:p>
        </p:txBody>
      </p:sp>
    </p:spTree>
    <p:extLst>
      <p:ext uri="{BB962C8B-B14F-4D97-AF65-F5344CB8AC3E}">
        <p14:creationId xmlns:p14="http://schemas.microsoft.com/office/powerpoint/2010/main" val="1558329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실내, 테이블웨어, 풋볼, 공이(가) 표시된 사진&#10;&#10;자동 생성된 설명">
            <a:extLst>
              <a:ext uri="{FF2B5EF4-FFF2-40B4-BE49-F238E27FC236}">
                <a16:creationId xmlns:a16="http://schemas.microsoft.com/office/drawing/2014/main" id="{AC9A345F-A1C1-51C5-827E-4DE487E7BC14}"/>
              </a:ext>
            </a:extLst>
          </p:cNvPr>
          <p:cNvPicPr>
            <a:picLocks noChangeAspect="1"/>
          </p:cNvPicPr>
          <p:nvPr/>
        </p:nvPicPr>
        <p:blipFill>
          <a:blip r:embed="rId3"/>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0510AD67-5C45-DBA6-13A1-80B8114140A4}"/>
              </a:ext>
            </a:extLst>
          </p:cNvPr>
          <p:cNvSpPr txBox="1"/>
          <p:nvPr/>
        </p:nvSpPr>
        <p:spPr>
          <a:xfrm>
            <a:off x="304800" y="256550"/>
            <a:ext cx="5791200" cy="646331"/>
          </a:xfrm>
          <a:prstGeom prst="rect">
            <a:avLst/>
          </a:prstGeom>
          <a:noFill/>
        </p:spPr>
        <p:txBody>
          <a:bodyPr wrap="square" rtlCol="0">
            <a:spAutoFit/>
          </a:bodyPr>
          <a:lstStyle/>
          <a:p>
            <a:r>
              <a:rPr lang="en-US" altLang="ko-KR" sz="3600" b="1" dirty="0">
                <a:solidFill>
                  <a:schemeClr val="bg1"/>
                </a:solidFill>
              </a:rPr>
              <a:t>Standard Rendering</a:t>
            </a:r>
            <a:endParaRPr lang="ko-KR" altLang="en-US" sz="3600" b="1" dirty="0">
              <a:solidFill>
                <a:schemeClr val="bg1"/>
              </a:solidFill>
            </a:endParaRPr>
          </a:p>
        </p:txBody>
      </p:sp>
    </p:spTree>
    <p:extLst>
      <p:ext uri="{BB962C8B-B14F-4D97-AF65-F5344CB8AC3E}">
        <p14:creationId xmlns:p14="http://schemas.microsoft.com/office/powerpoint/2010/main" val="253765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그림, 하트, 만화 영화, 일러스트레이션이(가) 표시된 사진&#10;&#10;자동 생성된 설명">
            <a:extLst>
              <a:ext uri="{FF2B5EF4-FFF2-40B4-BE49-F238E27FC236}">
                <a16:creationId xmlns:a16="http://schemas.microsoft.com/office/drawing/2014/main" id="{0C4EF67D-A33B-EFB8-C007-5140F1607DBD}"/>
              </a:ext>
            </a:extLst>
          </p:cNvPr>
          <p:cNvPicPr>
            <a:picLocks noChangeAspect="1"/>
          </p:cNvPicPr>
          <p:nvPr/>
        </p:nvPicPr>
        <p:blipFill>
          <a:blip r:embed="rId3"/>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F2EFC900-1EF8-C46D-3572-B301F5C1A9EA}"/>
              </a:ext>
            </a:extLst>
          </p:cNvPr>
          <p:cNvSpPr txBox="1"/>
          <p:nvPr/>
        </p:nvSpPr>
        <p:spPr>
          <a:xfrm>
            <a:off x="304800" y="256550"/>
            <a:ext cx="5791200" cy="646331"/>
          </a:xfrm>
          <a:prstGeom prst="rect">
            <a:avLst/>
          </a:prstGeom>
          <a:noFill/>
        </p:spPr>
        <p:txBody>
          <a:bodyPr wrap="square" rtlCol="0">
            <a:spAutoFit/>
          </a:bodyPr>
          <a:lstStyle/>
          <a:p>
            <a:r>
              <a:rPr lang="en-US" altLang="ko-KR" sz="3600" b="1" dirty="0"/>
              <a:t>Per-Pixel Radial Velocity</a:t>
            </a:r>
            <a:endParaRPr lang="ko-KR" altLang="en-US" sz="3600" b="1" dirty="0"/>
          </a:p>
        </p:txBody>
      </p:sp>
    </p:spTree>
    <p:extLst>
      <p:ext uri="{BB962C8B-B14F-4D97-AF65-F5344CB8AC3E}">
        <p14:creationId xmlns:p14="http://schemas.microsoft.com/office/powerpoint/2010/main" val="380792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C55A9395-B71D-4339-8E3E-2C76D5000E2D}"/>
              </a:ext>
            </a:extLst>
          </p:cNvPr>
          <p:cNvPicPr>
            <a:picLocks noChangeAspect="1"/>
          </p:cNvPicPr>
          <p:nvPr/>
        </p:nvPicPr>
        <p:blipFill>
          <a:blip r:embed="rId3"/>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868DDA1-99DF-6E04-3A39-DE15071E61E3}"/>
              </a:ext>
            </a:extLst>
          </p:cNvPr>
          <p:cNvSpPr txBox="1"/>
          <p:nvPr/>
        </p:nvSpPr>
        <p:spPr>
          <a:xfrm>
            <a:off x="304800" y="256550"/>
            <a:ext cx="11887200" cy="646331"/>
          </a:xfrm>
          <a:prstGeom prst="rect">
            <a:avLst/>
          </a:prstGeom>
          <a:noFill/>
        </p:spPr>
        <p:txBody>
          <a:bodyPr wrap="square" rtlCol="0">
            <a:spAutoFit/>
          </a:bodyPr>
          <a:lstStyle/>
          <a:p>
            <a:r>
              <a:rPr lang="en-US" altLang="ko-KR" sz="3600" b="1" dirty="0">
                <a:solidFill>
                  <a:schemeClr val="bg1"/>
                </a:solidFill>
              </a:rPr>
              <a:t>Reference D-</a:t>
            </a:r>
            <a:r>
              <a:rPr lang="en-US" altLang="ko-KR" sz="3600" b="1" dirty="0" err="1">
                <a:solidFill>
                  <a:schemeClr val="bg1"/>
                </a:solidFill>
              </a:rPr>
              <a:t>ToF</a:t>
            </a:r>
            <a:r>
              <a:rPr lang="en-US" altLang="ko-KR" sz="3600" b="1" dirty="0">
                <a:solidFill>
                  <a:schemeClr val="bg1"/>
                </a:solidFill>
              </a:rPr>
              <a:t> Image at </a:t>
            </a:r>
            <a:endParaRPr lang="ko-KR" altLang="en-US" sz="3600" b="1" dirty="0">
              <a:solidFill>
                <a:schemeClr val="bg1"/>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5F51119-9B26-1794-74F3-EA6C59CB472B}"/>
                  </a:ext>
                </a:extLst>
              </p:cNvPr>
              <p:cNvSpPr txBox="1"/>
              <p:nvPr/>
            </p:nvSpPr>
            <p:spPr>
              <a:xfrm>
                <a:off x="304800" y="1159431"/>
                <a:ext cx="249674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4000" b="1" i="1" smtClean="0">
                              <a:solidFill>
                                <a:schemeClr val="bg1"/>
                              </a:solidFill>
                              <a:latin typeface="Cambria Math" panose="02040503050406030204" pitchFamily="18" charset="0"/>
                            </a:rPr>
                          </m:ctrlPr>
                        </m:sSubPr>
                        <m:e>
                          <m:r>
                            <a:rPr lang="en-US" altLang="ko-KR" sz="4000" b="1" i="1" smtClean="0">
                              <a:solidFill>
                                <a:schemeClr val="bg1"/>
                              </a:solidFill>
                              <a:latin typeface="Cambria Math" panose="02040503050406030204" pitchFamily="18" charset="0"/>
                            </a:rPr>
                            <m:t>𝝎</m:t>
                          </m:r>
                        </m:e>
                        <m:sub>
                          <m:r>
                            <a:rPr lang="en-US" altLang="ko-KR" sz="4000" b="1" i="0" smtClean="0">
                              <a:solidFill>
                                <a:schemeClr val="bg1"/>
                              </a:solidFill>
                              <a:latin typeface="Cambria Math" panose="02040503050406030204" pitchFamily="18" charset="0"/>
                            </a:rPr>
                            <m:t>𝐫</m:t>
                          </m:r>
                        </m:sub>
                      </m:sSub>
                      <m:r>
                        <a:rPr lang="en-US" altLang="ko-KR" sz="4000" b="1" i="1" smtClean="0">
                          <a:solidFill>
                            <a:schemeClr val="bg1"/>
                          </a:solidFill>
                          <a:latin typeface="Cambria Math" panose="02040503050406030204" pitchFamily="18" charset="0"/>
                        </a:rPr>
                        <m:t>=</m:t>
                      </m:r>
                      <m:r>
                        <a:rPr lang="en-US" altLang="ko-KR" sz="4000" b="1" i="1" smtClean="0">
                          <a:solidFill>
                            <a:schemeClr val="bg1"/>
                          </a:solidFill>
                          <a:latin typeface="Cambria Math" panose="02040503050406030204" pitchFamily="18" charset="0"/>
                        </a:rPr>
                        <m:t>𝟏</m:t>
                      </m:r>
                      <m:r>
                        <a:rPr lang="en-US" altLang="ko-KR" sz="4000" b="1" i="1" smtClean="0">
                          <a:solidFill>
                            <a:schemeClr val="bg1"/>
                          </a:solidFill>
                          <a:latin typeface="Cambria Math" panose="02040503050406030204" pitchFamily="18" charset="0"/>
                        </a:rPr>
                        <m:t>.</m:t>
                      </m:r>
                      <m:r>
                        <a:rPr lang="en-US" altLang="ko-KR" sz="4000" b="1" i="1" smtClean="0">
                          <a:solidFill>
                            <a:schemeClr val="bg1"/>
                          </a:solidFill>
                          <a:latin typeface="Cambria Math" panose="02040503050406030204" pitchFamily="18" charset="0"/>
                        </a:rPr>
                        <m:t>𝟎</m:t>
                      </m:r>
                    </m:oMath>
                  </m:oMathPara>
                </a14:m>
                <a:endParaRPr lang="ko-KR" altLang="en-US" sz="4000" b="1" dirty="0">
                  <a:solidFill>
                    <a:schemeClr val="bg1"/>
                  </a:solidFill>
                  <a:latin typeface="+mj-lt"/>
                </a:endParaRPr>
              </a:p>
            </p:txBody>
          </p:sp>
        </mc:Choice>
        <mc:Fallback xmlns="">
          <p:sp>
            <p:nvSpPr>
              <p:cNvPr id="5" name="TextBox 4">
                <a:extLst>
                  <a:ext uri="{FF2B5EF4-FFF2-40B4-BE49-F238E27FC236}">
                    <a16:creationId xmlns:a16="http://schemas.microsoft.com/office/drawing/2014/main" id="{A5F51119-9B26-1794-74F3-EA6C59CB472B}"/>
                  </a:ext>
                </a:extLst>
              </p:cNvPr>
              <p:cNvSpPr txBox="1">
                <a:spLocks noRot="1" noChangeAspect="1" noMove="1" noResize="1" noEditPoints="1" noAdjustHandles="1" noChangeArrowheads="1" noChangeShapeType="1" noTextEdit="1"/>
              </p:cNvSpPr>
              <p:nvPr/>
            </p:nvSpPr>
            <p:spPr>
              <a:xfrm>
                <a:off x="304800" y="1159431"/>
                <a:ext cx="2496740" cy="707886"/>
              </a:xfrm>
              <a:prstGeom prst="rect">
                <a:avLst/>
              </a:prstGeom>
              <a:blipFill>
                <a:blip r:embed="rId6"/>
                <a:stretch>
                  <a:fillRect/>
                </a:stretch>
              </a:blipFill>
            </p:spPr>
            <p:txBody>
              <a:bodyPr/>
              <a:lstStyle/>
              <a:p>
                <a:r>
                  <a:rPr lang="ko-KR" altLang="en-US">
                    <a:noFill/>
                  </a:rPr>
                  <a:t> </a:t>
                </a:r>
              </a:p>
            </p:txBody>
          </p:sp>
        </mc:Fallback>
      </mc:AlternateContent>
      <p:sp>
        <p:nvSpPr>
          <p:cNvPr id="9" name="TextBox 8">
            <a:extLst>
              <a:ext uri="{FF2B5EF4-FFF2-40B4-BE49-F238E27FC236}">
                <a16:creationId xmlns:a16="http://schemas.microsoft.com/office/drawing/2014/main" id="{60B4FB3C-77C2-D877-DE51-1028F4E8DAFA}"/>
              </a:ext>
            </a:extLst>
          </p:cNvPr>
          <p:cNvSpPr txBox="1"/>
          <p:nvPr/>
        </p:nvSpPr>
        <p:spPr>
          <a:xfrm>
            <a:off x="411480" y="6126330"/>
            <a:ext cx="11780520" cy="461665"/>
          </a:xfrm>
          <a:prstGeom prst="rect">
            <a:avLst/>
          </a:prstGeom>
          <a:noFill/>
        </p:spPr>
        <p:txBody>
          <a:bodyPr wrap="square">
            <a:spAutoFit/>
          </a:bodyPr>
          <a:lstStyle/>
          <a:p>
            <a:r>
              <a:rPr lang="en-US" altLang="ko-KR" sz="2400" b="1" dirty="0">
                <a:solidFill>
                  <a:schemeClr val="bg1"/>
                </a:solidFill>
              </a:rPr>
              <a:t>Equal sample per pixel was used for every result! (roughly equal time)</a:t>
            </a:r>
            <a:endParaRPr lang="ko-KR" altLang="en-US" sz="2400"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D359EFB-C5BB-7105-BAF5-214A4F0B3109}"/>
                  </a:ext>
                </a:extLst>
              </p:cNvPr>
              <p:cNvSpPr txBox="1"/>
              <p:nvPr/>
            </p:nvSpPr>
            <p:spPr>
              <a:xfrm>
                <a:off x="134540" y="1948979"/>
                <a:ext cx="2837260" cy="624082"/>
              </a:xfrm>
              <a:prstGeom prst="rect">
                <a:avLst/>
              </a:prstGeom>
              <a:noFill/>
            </p:spPr>
            <p:txBody>
              <a:bodyPr wrap="square">
                <a:spAutoFit/>
              </a:bodyPr>
              <a:lstStyle/>
              <a:p>
                <a:pPr algn="ctr"/>
                <a:r>
                  <a:rPr lang="en-US" altLang="ko-KR" sz="2400" b="1" dirty="0">
                    <a:solidFill>
                      <a:schemeClr val="bg1"/>
                    </a:solidFill>
                  </a:rPr>
                  <a:t>Equal to </a:t>
                </a:r>
                <a14:m>
                  <m:oMath xmlns:m="http://schemas.openxmlformats.org/officeDocument/2006/math">
                    <m:sSub>
                      <m:sSubPr>
                        <m:ctrlPr>
                          <a:rPr lang="en-US" altLang="ko-KR" sz="2400" b="1" i="1" smtClean="0">
                            <a:solidFill>
                              <a:schemeClr val="bg1"/>
                            </a:solidFill>
                            <a:latin typeface="Cambria Math" panose="02040503050406030204" pitchFamily="18" charset="0"/>
                          </a:rPr>
                        </m:ctrlPr>
                      </m:sSubPr>
                      <m:e>
                        <m:r>
                          <a:rPr lang="en-US" altLang="ko-KR" sz="2400" b="1" i="1" smtClean="0">
                            <a:solidFill>
                              <a:schemeClr val="bg1"/>
                            </a:solidFill>
                            <a:latin typeface="Cambria Math" panose="02040503050406030204" pitchFamily="18" charset="0"/>
                          </a:rPr>
                          <m:t>𝝎</m:t>
                        </m:r>
                      </m:e>
                      <m:sub>
                        <m:r>
                          <a:rPr lang="en-US" altLang="ko-KR" sz="2400" b="1" i="0" smtClean="0">
                            <a:solidFill>
                              <a:schemeClr val="bg1"/>
                            </a:solidFill>
                            <a:latin typeface="Cambria Math" panose="02040503050406030204" pitchFamily="18" charset="0"/>
                          </a:rPr>
                          <m:t>𝐝</m:t>
                        </m:r>
                      </m:sub>
                    </m:sSub>
                    <m:r>
                      <a:rPr lang="en-US" altLang="ko-KR" sz="2400" b="1" i="1" smtClean="0">
                        <a:solidFill>
                          <a:schemeClr val="bg1"/>
                        </a:solidFill>
                        <a:latin typeface="Cambria Math" panose="02040503050406030204" pitchFamily="18" charset="0"/>
                      </a:rPr>
                      <m:t>=</m:t>
                    </m:r>
                    <m:f>
                      <m:fPr>
                        <m:ctrlPr>
                          <a:rPr lang="en-US" altLang="ko-KR" sz="2400" b="1" i="1" smtClean="0">
                            <a:solidFill>
                              <a:schemeClr val="bg1"/>
                            </a:solidFill>
                            <a:latin typeface="Cambria Math" panose="02040503050406030204" pitchFamily="18" charset="0"/>
                          </a:rPr>
                        </m:ctrlPr>
                      </m:fPr>
                      <m:num>
                        <m:r>
                          <a:rPr lang="en-US" altLang="ko-KR" sz="2400" b="1" i="1" smtClean="0">
                            <a:solidFill>
                              <a:schemeClr val="bg1"/>
                            </a:solidFill>
                            <a:latin typeface="Cambria Math" panose="02040503050406030204" pitchFamily="18" charset="0"/>
                          </a:rPr>
                          <m:t>𝟐</m:t>
                        </m:r>
                        <m:r>
                          <a:rPr lang="en-US" altLang="ko-KR" sz="2400" b="1" i="1" smtClean="0">
                            <a:solidFill>
                              <a:schemeClr val="bg1"/>
                            </a:solidFill>
                            <a:latin typeface="Cambria Math" panose="02040503050406030204" pitchFamily="18" charset="0"/>
                          </a:rPr>
                          <m:t>𝝅</m:t>
                        </m:r>
                      </m:num>
                      <m:den>
                        <m:r>
                          <a:rPr lang="en-US" altLang="ko-KR" sz="2400" b="1" i="1" smtClean="0">
                            <a:solidFill>
                              <a:schemeClr val="bg1"/>
                            </a:solidFill>
                            <a:latin typeface="Cambria Math" panose="02040503050406030204" pitchFamily="18" charset="0"/>
                          </a:rPr>
                          <m:t>𝑻</m:t>
                        </m:r>
                      </m:den>
                    </m:f>
                  </m:oMath>
                </a14:m>
                <a:endParaRPr lang="ko-KR" altLang="en-US" sz="2400" b="1" dirty="0">
                  <a:solidFill>
                    <a:schemeClr val="bg1"/>
                  </a:solidFill>
                  <a:latin typeface="+mj-lt"/>
                </a:endParaRPr>
              </a:p>
            </p:txBody>
          </p:sp>
        </mc:Choice>
        <mc:Fallback xmlns="">
          <p:sp>
            <p:nvSpPr>
              <p:cNvPr id="12" name="TextBox 11">
                <a:extLst>
                  <a:ext uri="{FF2B5EF4-FFF2-40B4-BE49-F238E27FC236}">
                    <a16:creationId xmlns:a16="http://schemas.microsoft.com/office/drawing/2014/main" id="{DD359EFB-C5BB-7105-BAF5-214A4F0B3109}"/>
                  </a:ext>
                </a:extLst>
              </p:cNvPr>
              <p:cNvSpPr txBox="1">
                <a:spLocks noRot="1" noChangeAspect="1" noMove="1" noResize="1" noEditPoints="1" noAdjustHandles="1" noChangeArrowheads="1" noChangeShapeType="1" noTextEdit="1"/>
              </p:cNvSpPr>
              <p:nvPr/>
            </p:nvSpPr>
            <p:spPr>
              <a:xfrm>
                <a:off x="134540" y="1948979"/>
                <a:ext cx="2837260" cy="624082"/>
              </a:xfrm>
              <a:prstGeom prst="rect">
                <a:avLst/>
              </a:prstGeom>
              <a:blipFill>
                <a:blip r:embed="rId8"/>
                <a:stretch>
                  <a:fillRect b="-8824"/>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1617549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C55A9395-B71D-4339-8E3E-2C76D5000E2D}"/>
              </a:ext>
            </a:extLst>
          </p:cNvPr>
          <p:cNvPicPr>
            <a:picLocks noChangeAspect="1"/>
          </p:cNvPicPr>
          <p:nvPr/>
        </p:nvPicPr>
        <p:blipFill>
          <a:blip r:embed="rId3"/>
          <a:srcRect/>
          <a:stretch/>
        </p:blipFill>
        <p:spPr>
          <a:xfrm>
            <a:off x="0" y="0"/>
            <a:ext cx="12192000" cy="6858000"/>
          </a:xfrm>
          <a:prstGeom prst="rect">
            <a:avLst/>
          </a:prstGeom>
        </p:spPr>
      </p:pic>
      <p:sp>
        <p:nvSpPr>
          <p:cNvPr id="24" name="사각형: 둥근 모서리 23">
            <a:extLst>
              <a:ext uri="{FF2B5EF4-FFF2-40B4-BE49-F238E27FC236}">
                <a16:creationId xmlns:a16="http://schemas.microsoft.com/office/drawing/2014/main" id="{E8064CD0-1FF8-C963-CF55-58E86762372E}"/>
              </a:ext>
            </a:extLst>
          </p:cNvPr>
          <p:cNvSpPr/>
          <p:nvPr/>
        </p:nvSpPr>
        <p:spPr>
          <a:xfrm>
            <a:off x="246505" y="113448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sp>
        <p:nvSpPr>
          <p:cNvPr id="4" name="TextBox 3">
            <a:extLst>
              <a:ext uri="{FF2B5EF4-FFF2-40B4-BE49-F238E27FC236}">
                <a16:creationId xmlns:a16="http://schemas.microsoft.com/office/drawing/2014/main" id="{A511D335-FCB9-FDCB-4911-3C09BA85976E}"/>
              </a:ext>
            </a:extLst>
          </p:cNvPr>
          <p:cNvSpPr txBox="1"/>
          <p:nvPr/>
        </p:nvSpPr>
        <p:spPr>
          <a:xfrm>
            <a:off x="304800" y="256550"/>
            <a:ext cx="5791200" cy="646331"/>
          </a:xfrm>
          <a:prstGeom prst="rect">
            <a:avLst/>
          </a:prstGeom>
          <a:noFill/>
        </p:spPr>
        <p:txBody>
          <a:bodyPr wrap="square" rtlCol="0">
            <a:spAutoFit/>
          </a:bodyPr>
          <a:lstStyle/>
          <a:p>
            <a:r>
              <a:rPr lang="en-US" altLang="ko-KR" sz="3600" b="1" dirty="0">
                <a:solidFill>
                  <a:schemeClr val="bg1"/>
                </a:solidFill>
              </a:rPr>
              <a:t>Uniform</a:t>
            </a:r>
            <a:endParaRPr lang="ko-KR" altLang="en-US" sz="3600" b="1" dirty="0">
              <a:solidFill>
                <a:schemeClr val="bg1"/>
              </a:solidFill>
            </a:endParaRPr>
          </a:p>
        </p:txBody>
      </p:sp>
      <p:sp>
        <p:nvSpPr>
          <p:cNvPr id="5" name="TextBox 4">
            <a:extLst>
              <a:ext uri="{FF2B5EF4-FFF2-40B4-BE49-F238E27FC236}">
                <a16:creationId xmlns:a16="http://schemas.microsoft.com/office/drawing/2014/main" id="{8B3DC691-B778-B6FC-8D57-CB1606B2049F}"/>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grpSp>
        <p:nvGrpSpPr>
          <p:cNvPr id="21" name="그룹 20">
            <a:extLst>
              <a:ext uri="{FF2B5EF4-FFF2-40B4-BE49-F238E27FC236}">
                <a16:creationId xmlns:a16="http://schemas.microsoft.com/office/drawing/2014/main" id="{DD3DA70E-4012-27E2-A276-13F769CD4AFA}"/>
              </a:ext>
            </a:extLst>
          </p:cNvPr>
          <p:cNvGrpSpPr/>
          <p:nvPr/>
        </p:nvGrpSpPr>
        <p:grpSpPr>
          <a:xfrm>
            <a:off x="563064" y="1334408"/>
            <a:ext cx="2178693" cy="2229129"/>
            <a:chOff x="1165929" y="2109673"/>
            <a:chExt cx="4342818" cy="4443352"/>
          </a:xfrm>
        </p:grpSpPr>
        <p:graphicFrame>
          <p:nvGraphicFramePr>
            <p:cNvPr id="14" name="차트 13">
              <a:extLst>
                <a:ext uri="{FF2B5EF4-FFF2-40B4-BE49-F238E27FC236}">
                  <a16:creationId xmlns:a16="http://schemas.microsoft.com/office/drawing/2014/main" id="{2AEBA3BB-D2EF-1DBD-679C-C4E90111E436}"/>
                </a:ext>
              </a:extLst>
            </p:cNvPr>
            <p:cNvGraphicFramePr>
              <a:graphicFrameLocks/>
            </p:cNvGraphicFramePr>
            <p:nvPr>
              <p:extLst>
                <p:ext uri="{D42A27DB-BD31-4B8C-83A1-F6EECF244321}">
                  <p14:modId xmlns:p14="http://schemas.microsoft.com/office/powerpoint/2010/main" val="2773225245"/>
                </p:ext>
              </p:extLst>
            </p:nvPr>
          </p:nvGraphicFramePr>
          <p:xfrm>
            <a:off x="1165929" y="2209683"/>
            <a:ext cx="3808781" cy="4343342"/>
          </p:xfrm>
          <a:graphic>
            <a:graphicData uri="http://schemas.openxmlformats.org/drawingml/2006/chart">
              <c:chart xmlns:c="http://schemas.openxmlformats.org/drawingml/2006/chart" xmlns:r="http://schemas.openxmlformats.org/officeDocument/2006/relationships" r:id="rId4"/>
            </a:graphicData>
          </a:graphic>
        </p:graphicFrame>
        <p:cxnSp>
          <p:nvCxnSpPr>
            <p:cNvPr id="15" name="직선 화살표 연결선 14">
              <a:extLst>
                <a:ext uri="{FF2B5EF4-FFF2-40B4-BE49-F238E27FC236}">
                  <a16:creationId xmlns:a16="http://schemas.microsoft.com/office/drawing/2014/main" id="{B53519AC-091B-91A1-F164-7A0E99A7DF76}"/>
                </a:ext>
              </a:extLst>
            </p:cNvPr>
            <p:cNvCxnSpPr>
              <a:cxnSpLocks/>
            </p:cNvCxnSpPr>
            <p:nvPr/>
          </p:nvCxnSpPr>
          <p:spPr>
            <a:xfrm>
              <a:off x="1207158"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직선 화살표 연결선 15">
              <a:extLst>
                <a:ext uri="{FF2B5EF4-FFF2-40B4-BE49-F238E27FC236}">
                  <a16:creationId xmlns:a16="http://schemas.microsoft.com/office/drawing/2014/main" id="{DBC3783E-D677-042C-8982-5AF5A7321694}"/>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직선 화살표 연결선 16">
              <a:extLst>
                <a:ext uri="{FF2B5EF4-FFF2-40B4-BE49-F238E27FC236}">
                  <a16:creationId xmlns:a16="http://schemas.microsoft.com/office/drawing/2014/main" id="{2F09A78F-E637-46BA-0A75-CAC15D62AC67}"/>
                </a:ext>
              </a:extLst>
            </p:cNvPr>
            <p:cNvCxnSpPr>
              <a:cxnSpLocks/>
            </p:cNvCxnSpPr>
            <p:nvPr/>
          </p:nvCxnSpPr>
          <p:spPr>
            <a:xfrm flipV="1">
              <a:off x="1635820" y="3563662"/>
              <a:ext cx="0" cy="721322"/>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8" name="직선 화살표 연결선 17">
              <a:extLst>
                <a:ext uri="{FF2B5EF4-FFF2-40B4-BE49-F238E27FC236}">
                  <a16:creationId xmlns:a16="http://schemas.microsoft.com/office/drawing/2014/main" id="{14D7138D-0C81-11E9-0FCA-9A1EFAEC911D}"/>
                </a:ext>
              </a:extLst>
            </p:cNvPr>
            <p:cNvCxnSpPr>
              <a:cxnSpLocks/>
            </p:cNvCxnSpPr>
            <p:nvPr/>
          </p:nvCxnSpPr>
          <p:spPr>
            <a:xfrm flipV="1">
              <a:off x="2407150" y="3224933"/>
              <a:ext cx="0" cy="1060051"/>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9" name="직선 화살표 연결선 18">
              <a:extLst>
                <a:ext uri="{FF2B5EF4-FFF2-40B4-BE49-F238E27FC236}">
                  <a16:creationId xmlns:a16="http://schemas.microsoft.com/office/drawing/2014/main" id="{93B4F92A-FFCB-D80B-1E47-58A08B711058}"/>
                </a:ext>
              </a:extLst>
            </p:cNvPr>
            <p:cNvCxnSpPr>
              <a:cxnSpLocks/>
            </p:cNvCxnSpPr>
            <p:nvPr/>
          </p:nvCxnSpPr>
          <p:spPr>
            <a:xfrm>
              <a:off x="3848956" y="4284326"/>
              <a:ext cx="0" cy="1472635"/>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20" name="직선 화살표 연결선 19">
              <a:extLst>
                <a:ext uri="{FF2B5EF4-FFF2-40B4-BE49-F238E27FC236}">
                  <a16:creationId xmlns:a16="http://schemas.microsoft.com/office/drawing/2014/main" id="{747728D9-F8AD-A655-DC32-4BB99D1E0DD7}"/>
                </a:ext>
              </a:extLst>
            </p:cNvPr>
            <p:cNvCxnSpPr>
              <a:cxnSpLocks/>
            </p:cNvCxnSpPr>
            <p:nvPr/>
          </p:nvCxnSpPr>
          <p:spPr>
            <a:xfrm>
              <a:off x="4103182" y="4294551"/>
              <a:ext cx="0" cy="1363858"/>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18C3F56-F054-694F-7823-8C7CAF8639C5}"/>
                  </a:ext>
                </a:extLst>
              </p:cNvPr>
              <p:cNvSpPr txBox="1"/>
              <p:nvPr/>
            </p:nvSpPr>
            <p:spPr>
              <a:xfrm>
                <a:off x="2251283" y="2488407"/>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32" name="TextBox 31">
                <a:extLst>
                  <a:ext uri="{FF2B5EF4-FFF2-40B4-BE49-F238E27FC236}">
                    <a16:creationId xmlns:a16="http://schemas.microsoft.com/office/drawing/2014/main" id="{918C3F56-F054-694F-7823-8C7CAF8639C5}"/>
                  </a:ext>
                </a:extLst>
              </p:cNvPr>
              <p:cNvSpPr txBox="1">
                <a:spLocks noRot="1" noChangeAspect="1" noMove="1" noResize="1" noEditPoints="1" noAdjustHandles="1" noChangeArrowheads="1" noChangeShapeType="1" noTextEdit="1"/>
              </p:cNvSpPr>
              <p:nvPr/>
            </p:nvSpPr>
            <p:spPr>
              <a:xfrm>
                <a:off x="2251283" y="2488407"/>
                <a:ext cx="388081" cy="400110"/>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95D9D59-6F5D-3D95-D868-EA530048769D}"/>
                  </a:ext>
                </a:extLst>
              </p:cNvPr>
              <p:cNvSpPr txBox="1"/>
              <p:nvPr/>
            </p:nvSpPr>
            <p:spPr>
              <a:xfrm>
                <a:off x="207263" y="2159811"/>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33" name="TextBox 32">
                <a:extLst>
                  <a:ext uri="{FF2B5EF4-FFF2-40B4-BE49-F238E27FC236}">
                    <a16:creationId xmlns:a16="http://schemas.microsoft.com/office/drawing/2014/main" id="{895D9D59-6F5D-3D95-D868-EA530048769D}"/>
                  </a:ext>
                </a:extLst>
              </p:cNvPr>
              <p:cNvSpPr txBox="1">
                <a:spLocks noRot="1" noChangeAspect="1" noMove="1" noResize="1" noEditPoints="1" noAdjustHandles="1" noChangeArrowheads="1" noChangeShapeType="1" noTextEdit="1"/>
              </p:cNvSpPr>
              <p:nvPr/>
            </p:nvSpPr>
            <p:spPr>
              <a:xfrm>
                <a:off x="207263" y="2159811"/>
                <a:ext cx="388081" cy="400110"/>
              </a:xfrm>
              <a:prstGeom prst="rect">
                <a:avLst/>
              </a:prstGeom>
              <a:blipFill>
                <a:blip r:embed="rId9"/>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2671773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C55A9395-B71D-4339-8E3E-2C76D5000E2D}"/>
              </a:ext>
            </a:extLst>
          </p:cNvPr>
          <p:cNvPicPr>
            <a:picLocks noChangeAspect="1"/>
          </p:cNvPicPr>
          <p:nvPr/>
        </p:nvPicPr>
        <p:blipFill>
          <a:blip r:embed="rId3"/>
          <a:srcRect/>
          <a:stretch/>
        </p:blipFill>
        <p:spPr>
          <a:xfrm>
            <a:off x="0" y="0"/>
            <a:ext cx="12192000" cy="6858000"/>
          </a:xfrm>
          <a:prstGeom prst="rect">
            <a:avLst/>
          </a:prstGeom>
        </p:spPr>
      </p:pic>
      <p:sp>
        <p:nvSpPr>
          <p:cNvPr id="21" name="사각형: 둥근 모서리 20">
            <a:extLst>
              <a:ext uri="{FF2B5EF4-FFF2-40B4-BE49-F238E27FC236}">
                <a16:creationId xmlns:a16="http://schemas.microsoft.com/office/drawing/2014/main" id="{C99E2BF8-BEE2-10C8-DA57-D052BA1B80D4}"/>
              </a:ext>
            </a:extLst>
          </p:cNvPr>
          <p:cNvSpPr/>
          <p:nvPr/>
        </p:nvSpPr>
        <p:spPr>
          <a:xfrm>
            <a:off x="246505" y="113448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sp>
        <p:nvSpPr>
          <p:cNvPr id="2" name="TextBox 1">
            <a:extLst>
              <a:ext uri="{FF2B5EF4-FFF2-40B4-BE49-F238E27FC236}">
                <a16:creationId xmlns:a16="http://schemas.microsoft.com/office/drawing/2014/main" id="{9BBBBFB6-280C-4B8B-7EF7-0C9519598053}"/>
              </a:ext>
            </a:extLst>
          </p:cNvPr>
          <p:cNvSpPr txBox="1"/>
          <p:nvPr/>
        </p:nvSpPr>
        <p:spPr>
          <a:xfrm>
            <a:off x="304800" y="256550"/>
            <a:ext cx="5791200" cy="646331"/>
          </a:xfrm>
          <a:prstGeom prst="rect">
            <a:avLst/>
          </a:prstGeom>
          <a:noFill/>
        </p:spPr>
        <p:txBody>
          <a:bodyPr wrap="square" rtlCol="0">
            <a:spAutoFit/>
          </a:bodyPr>
          <a:lstStyle/>
          <a:p>
            <a:r>
              <a:rPr lang="en-US" altLang="ko-KR" sz="3600" b="1" dirty="0">
                <a:solidFill>
                  <a:schemeClr val="bg1"/>
                </a:solidFill>
              </a:rPr>
              <a:t>Stratified</a:t>
            </a:r>
            <a:endParaRPr lang="ko-KR" altLang="en-US" sz="3600" b="1" dirty="0">
              <a:solidFill>
                <a:schemeClr val="bg1"/>
              </a:solidFill>
            </a:endParaRPr>
          </a:p>
        </p:txBody>
      </p:sp>
      <p:sp>
        <p:nvSpPr>
          <p:cNvPr id="3" name="TextBox 2">
            <a:extLst>
              <a:ext uri="{FF2B5EF4-FFF2-40B4-BE49-F238E27FC236}">
                <a16:creationId xmlns:a16="http://schemas.microsoft.com/office/drawing/2014/main" id="{16A0377A-A906-F862-A2D2-41B0908EA13D}"/>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grpSp>
        <p:nvGrpSpPr>
          <p:cNvPr id="6" name="그룹 5">
            <a:extLst>
              <a:ext uri="{FF2B5EF4-FFF2-40B4-BE49-F238E27FC236}">
                <a16:creationId xmlns:a16="http://schemas.microsoft.com/office/drawing/2014/main" id="{B256CD4F-3832-E213-5C20-E94EC86F9155}"/>
              </a:ext>
            </a:extLst>
          </p:cNvPr>
          <p:cNvGrpSpPr/>
          <p:nvPr/>
        </p:nvGrpSpPr>
        <p:grpSpPr>
          <a:xfrm>
            <a:off x="563064" y="1334408"/>
            <a:ext cx="2178693" cy="2229129"/>
            <a:chOff x="1165929" y="2109673"/>
            <a:chExt cx="4342818" cy="4443352"/>
          </a:xfrm>
        </p:grpSpPr>
        <p:graphicFrame>
          <p:nvGraphicFramePr>
            <p:cNvPr id="7" name="차트 6">
              <a:extLst>
                <a:ext uri="{FF2B5EF4-FFF2-40B4-BE49-F238E27FC236}">
                  <a16:creationId xmlns:a16="http://schemas.microsoft.com/office/drawing/2014/main" id="{AD128D06-53A1-EF2B-7BB0-5D0D6D424335}"/>
                </a:ext>
              </a:extLst>
            </p:cNvPr>
            <p:cNvGraphicFramePr>
              <a:graphicFrameLocks/>
            </p:cNvGraphicFramePr>
            <p:nvPr>
              <p:extLst>
                <p:ext uri="{D42A27DB-BD31-4B8C-83A1-F6EECF244321}">
                  <p14:modId xmlns:p14="http://schemas.microsoft.com/office/powerpoint/2010/main" val="1116419088"/>
                </p:ext>
              </p:extLst>
            </p:nvPr>
          </p:nvGraphicFramePr>
          <p:xfrm>
            <a:off x="1165929" y="2209683"/>
            <a:ext cx="3808781" cy="4343342"/>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직선 화살표 연결선 8">
              <a:extLst>
                <a:ext uri="{FF2B5EF4-FFF2-40B4-BE49-F238E27FC236}">
                  <a16:creationId xmlns:a16="http://schemas.microsoft.com/office/drawing/2014/main" id="{AC18796D-C461-0855-D997-766F66CDCB92}"/>
                </a:ext>
              </a:extLst>
            </p:cNvPr>
            <p:cNvCxnSpPr>
              <a:cxnSpLocks/>
            </p:cNvCxnSpPr>
            <p:nvPr/>
          </p:nvCxnSpPr>
          <p:spPr>
            <a:xfrm>
              <a:off x="1207158"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E703E9EF-17A0-B377-EF0D-59D352D2969C}"/>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직선 화살표 연결선 10">
              <a:extLst>
                <a:ext uri="{FF2B5EF4-FFF2-40B4-BE49-F238E27FC236}">
                  <a16:creationId xmlns:a16="http://schemas.microsoft.com/office/drawing/2014/main" id="{E904DC3E-1995-8361-965F-05069025B141}"/>
                </a:ext>
              </a:extLst>
            </p:cNvPr>
            <p:cNvCxnSpPr>
              <a:cxnSpLocks/>
            </p:cNvCxnSpPr>
            <p:nvPr/>
          </p:nvCxnSpPr>
          <p:spPr>
            <a:xfrm flipV="1">
              <a:off x="1635820" y="3563662"/>
              <a:ext cx="0" cy="721322"/>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2" name="직선 화살표 연결선 11">
              <a:extLst>
                <a:ext uri="{FF2B5EF4-FFF2-40B4-BE49-F238E27FC236}">
                  <a16:creationId xmlns:a16="http://schemas.microsoft.com/office/drawing/2014/main" id="{F6E28963-D753-C2CB-886F-602748B3F344}"/>
                </a:ext>
              </a:extLst>
            </p:cNvPr>
            <p:cNvCxnSpPr>
              <a:cxnSpLocks/>
            </p:cNvCxnSpPr>
            <p:nvPr/>
          </p:nvCxnSpPr>
          <p:spPr>
            <a:xfrm flipV="1">
              <a:off x="2407150" y="3224933"/>
              <a:ext cx="0" cy="1060051"/>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3" name="직선 화살표 연결선 12">
              <a:extLst>
                <a:ext uri="{FF2B5EF4-FFF2-40B4-BE49-F238E27FC236}">
                  <a16:creationId xmlns:a16="http://schemas.microsoft.com/office/drawing/2014/main" id="{8BCCE246-04B0-B16A-BC91-B73B85B8C07E}"/>
                </a:ext>
              </a:extLst>
            </p:cNvPr>
            <p:cNvCxnSpPr>
              <a:cxnSpLocks/>
            </p:cNvCxnSpPr>
            <p:nvPr/>
          </p:nvCxnSpPr>
          <p:spPr>
            <a:xfrm>
              <a:off x="3626184" y="4284326"/>
              <a:ext cx="0" cy="1230947"/>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4" name="직선 화살표 연결선 13">
              <a:extLst>
                <a:ext uri="{FF2B5EF4-FFF2-40B4-BE49-F238E27FC236}">
                  <a16:creationId xmlns:a16="http://schemas.microsoft.com/office/drawing/2014/main" id="{69071590-861A-43CA-53DB-84BE848EF791}"/>
                </a:ext>
              </a:extLst>
            </p:cNvPr>
            <p:cNvCxnSpPr>
              <a:cxnSpLocks/>
            </p:cNvCxnSpPr>
            <p:nvPr/>
          </p:nvCxnSpPr>
          <p:spPr>
            <a:xfrm>
              <a:off x="4234820" y="4294551"/>
              <a:ext cx="0" cy="1058704"/>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6" name="직선 연결선 15">
            <a:extLst>
              <a:ext uri="{FF2B5EF4-FFF2-40B4-BE49-F238E27FC236}">
                <a16:creationId xmlns:a16="http://schemas.microsoft.com/office/drawing/2014/main" id="{2445193B-8506-FC48-645A-21796406BBC2}"/>
              </a:ext>
            </a:extLst>
          </p:cNvPr>
          <p:cNvCxnSpPr/>
          <p:nvPr/>
        </p:nvCxnSpPr>
        <p:spPr>
          <a:xfrm>
            <a:off x="1005840" y="1635760"/>
            <a:ext cx="0" cy="152841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90DADC12-D902-AA67-8CDD-936D74FBBF4D}"/>
              </a:ext>
            </a:extLst>
          </p:cNvPr>
          <p:cNvCxnSpPr/>
          <p:nvPr/>
        </p:nvCxnSpPr>
        <p:spPr>
          <a:xfrm>
            <a:off x="1452880" y="1635760"/>
            <a:ext cx="0" cy="152841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0E6263AC-E1B3-0BBF-DEEB-E28F510BC599}"/>
              </a:ext>
            </a:extLst>
          </p:cNvPr>
          <p:cNvCxnSpPr/>
          <p:nvPr/>
        </p:nvCxnSpPr>
        <p:spPr>
          <a:xfrm>
            <a:off x="1948716" y="1635760"/>
            <a:ext cx="0" cy="152841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6B34679-0352-C25D-255C-3C8B4935E51C}"/>
                  </a:ext>
                </a:extLst>
              </p:cNvPr>
              <p:cNvSpPr txBox="1"/>
              <p:nvPr/>
            </p:nvSpPr>
            <p:spPr>
              <a:xfrm>
                <a:off x="2251283" y="2488407"/>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26" name="TextBox 25">
                <a:extLst>
                  <a:ext uri="{FF2B5EF4-FFF2-40B4-BE49-F238E27FC236}">
                    <a16:creationId xmlns:a16="http://schemas.microsoft.com/office/drawing/2014/main" id="{C6B34679-0352-C25D-255C-3C8B4935E51C}"/>
                  </a:ext>
                </a:extLst>
              </p:cNvPr>
              <p:cNvSpPr txBox="1">
                <a:spLocks noRot="1" noChangeAspect="1" noMove="1" noResize="1" noEditPoints="1" noAdjustHandles="1" noChangeArrowheads="1" noChangeShapeType="1" noTextEdit="1"/>
              </p:cNvSpPr>
              <p:nvPr/>
            </p:nvSpPr>
            <p:spPr>
              <a:xfrm>
                <a:off x="2251283" y="2488407"/>
                <a:ext cx="388081" cy="400110"/>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2150D5-A2BD-72CC-DAEC-A36FA49E3C53}"/>
                  </a:ext>
                </a:extLst>
              </p:cNvPr>
              <p:cNvSpPr txBox="1"/>
              <p:nvPr/>
            </p:nvSpPr>
            <p:spPr>
              <a:xfrm>
                <a:off x="207263" y="2159811"/>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27" name="TextBox 26">
                <a:extLst>
                  <a:ext uri="{FF2B5EF4-FFF2-40B4-BE49-F238E27FC236}">
                    <a16:creationId xmlns:a16="http://schemas.microsoft.com/office/drawing/2014/main" id="{002150D5-A2BD-72CC-DAEC-A36FA49E3C53}"/>
                  </a:ext>
                </a:extLst>
              </p:cNvPr>
              <p:cNvSpPr txBox="1">
                <a:spLocks noRot="1" noChangeAspect="1" noMove="1" noResize="1" noEditPoints="1" noAdjustHandles="1" noChangeArrowheads="1" noChangeShapeType="1" noTextEdit="1"/>
              </p:cNvSpPr>
              <p:nvPr/>
            </p:nvSpPr>
            <p:spPr>
              <a:xfrm>
                <a:off x="207263" y="2159811"/>
                <a:ext cx="388081" cy="400110"/>
              </a:xfrm>
              <a:prstGeom prst="rect">
                <a:avLst/>
              </a:prstGeom>
              <a:blipFill>
                <a:blip r:embed="rId9"/>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3716409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C55A9395-B71D-4339-8E3E-2C76D5000E2D}"/>
              </a:ext>
            </a:extLst>
          </p:cNvPr>
          <p:cNvPicPr>
            <a:picLocks noChangeAspect="1"/>
          </p:cNvPicPr>
          <p:nvPr/>
        </p:nvPicPr>
        <p:blipFill>
          <a:blip r:embed="rId3"/>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04C79BD-017B-7A95-EEA7-57052CE9E7F3}"/>
              </a:ext>
            </a:extLst>
          </p:cNvPr>
          <p:cNvSpPr txBox="1"/>
          <p:nvPr/>
        </p:nvSpPr>
        <p:spPr>
          <a:xfrm>
            <a:off x="304800" y="256550"/>
            <a:ext cx="8168640" cy="646331"/>
          </a:xfrm>
          <a:prstGeom prst="rect">
            <a:avLst/>
          </a:prstGeom>
          <a:noFill/>
        </p:spPr>
        <p:txBody>
          <a:bodyPr wrap="square" rtlCol="0">
            <a:spAutoFit/>
          </a:bodyPr>
          <a:lstStyle/>
          <a:p>
            <a:r>
              <a:rPr lang="en-US" altLang="ko-KR" sz="3600" b="1" dirty="0">
                <a:solidFill>
                  <a:schemeClr val="bg1"/>
                </a:solidFill>
              </a:rPr>
              <a:t>Antithetic (Proposed)</a:t>
            </a:r>
            <a:endParaRPr lang="ko-KR" altLang="en-US" sz="3600" b="1" dirty="0">
              <a:solidFill>
                <a:schemeClr val="bg1"/>
              </a:solidFill>
            </a:endParaRPr>
          </a:p>
        </p:txBody>
      </p:sp>
      <p:sp>
        <p:nvSpPr>
          <p:cNvPr id="3" name="TextBox 2">
            <a:extLst>
              <a:ext uri="{FF2B5EF4-FFF2-40B4-BE49-F238E27FC236}">
                <a16:creationId xmlns:a16="http://schemas.microsoft.com/office/drawing/2014/main" id="{8E81840D-0938-D918-06A4-A30EF8EA64CF}"/>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sp>
        <p:nvSpPr>
          <p:cNvPr id="4" name="사각형: 둥근 모서리 3">
            <a:extLst>
              <a:ext uri="{FF2B5EF4-FFF2-40B4-BE49-F238E27FC236}">
                <a16:creationId xmlns:a16="http://schemas.microsoft.com/office/drawing/2014/main" id="{4A60F9DF-2FD8-779C-CD05-4A861951C197}"/>
              </a:ext>
            </a:extLst>
          </p:cNvPr>
          <p:cNvSpPr/>
          <p:nvPr/>
        </p:nvSpPr>
        <p:spPr>
          <a:xfrm>
            <a:off x="246505" y="113448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grpSp>
        <p:nvGrpSpPr>
          <p:cNvPr id="5" name="그룹 4">
            <a:extLst>
              <a:ext uri="{FF2B5EF4-FFF2-40B4-BE49-F238E27FC236}">
                <a16:creationId xmlns:a16="http://schemas.microsoft.com/office/drawing/2014/main" id="{5439C7D8-5ED6-9D11-40B8-2627D75C2079}"/>
              </a:ext>
            </a:extLst>
          </p:cNvPr>
          <p:cNvGrpSpPr/>
          <p:nvPr/>
        </p:nvGrpSpPr>
        <p:grpSpPr>
          <a:xfrm>
            <a:off x="563064" y="1334408"/>
            <a:ext cx="2178693" cy="2229129"/>
            <a:chOff x="1165929" y="2109673"/>
            <a:chExt cx="4342818" cy="4443352"/>
          </a:xfrm>
        </p:grpSpPr>
        <p:graphicFrame>
          <p:nvGraphicFramePr>
            <p:cNvPr id="6" name="차트 5">
              <a:extLst>
                <a:ext uri="{FF2B5EF4-FFF2-40B4-BE49-F238E27FC236}">
                  <a16:creationId xmlns:a16="http://schemas.microsoft.com/office/drawing/2014/main" id="{CF36CFD5-4670-D485-F3DD-34F28B130CB0}"/>
                </a:ext>
              </a:extLst>
            </p:cNvPr>
            <p:cNvGraphicFramePr>
              <a:graphicFrameLocks/>
            </p:cNvGraphicFramePr>
            <p:nvPr>
              <p:extLst>
                <p:ext uri="{D42A27DB-BD31-4B8C-83A1-F6EECF244321}">
                  <p14:modId xmlns:p14="http://schemas.microsoft.com/office/powerpoint/2010/main" val="3457655869"/>
                </p:ext>
              </p:extLst>
            </p:nvPr>
          </p:nvGraphicFramePr>
          <p:xfrm>
            <a:off x="1165929" y="2209683"/>
            <a:ext cx="3808781" cy="4343342"/>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직선 화살표 연결선 6">
              <a:extLst>
                <a:ext uri="{FF2B5EF4-FFF2-40B4-BE49-F238E27FC236}">
                  <a16:creationId xmlns:a16="http://schemas.microsoft.com/office/drawing/2014/main" id="{D4C3CFAD-D4A7-0691-30BE-0C090B59009E}"/>
                </a:ext>
              </a:extLst>
            </p:cNvPr>
            <p:cNvCxnSpPr>
              <a:cxnSpLocks/>
            </p:cNvCxnSpPr>
            <p:nvPr/>
          </p:nvCxnSpPr>
          <p:spPr>
            <a:xfrm>
              <a:off x="1207158"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직선 화살표 연결선 8">
              <a:extLst>
                <a:ext uri="{FF2B5EF4-FFF2-40B4-BE49-F238E27FC236}">
                  <a16:creationId xmlns:a16="http://schemas.microsoft.com/office/drawing/2014/main" id="{CAC93A78-1396-D582-0A20-F33510E4C514}"/>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78C3F513-CEE6-FE09-8042-497115970285}"/>
                </a:ext>
              </a:extLst>
            </p:cNvPr>
            <p:cNvCxnSpPr>
              <a:cxnSpLocks/>
            </p:cNvCxnSpPr>
            <p:nvPr/>
          </p:nvCxnSpPr>
          <p:spPr>
            <a:xfrm flipV="1">
              <a:off x="1635820" y="3563662"/>
              <a:ext cx="0" cy="721322"/>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1" name="직선 화살표 연결선 10">
              <a:extLst>
                <a:ext uri="{FF2B5EF4-FFF2-40B4-BE49-F238E27FC236}">
                  <a16:creationId xmlns:a16="http://schemas.microsoft.com/office/drawing/2014/main" id="{A4E04A85-B96B-81DB-D3FD-1BB88E134B81}"/>
                </a:ext>
              </a:extLst>
            </p:cNvPr>
            <p:cNvCxnSpPr>
              <a:cxnSpLocks/>
            </p:cNvCxnSpPr>
            <p:nvPr/>
          </p:nvCxnSpPr>
          <p:spPr>
            <a:xfrm flipV="1">
              <a:off x="2407150" y="3224933"/>
              <a:ext cx="0" cy="1060051"/>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2" name="직선 화살표 연결선 11">
              <a:extLst>
                <a:ext uri="{FF2B5EF4-FFF2-40B4-BE49-F238E27FC236}">
                  <a16:creationId xmlns:a16="http://schemas.microsoft.com/office/drawing/2014/main" id="{1EFBE83B-08F1-1E9B-0323-BE1E3839B362}"/>
                </a:ext>
              </a:extLst>
            </p:cNvPr>
            <p:cNvCxnSpPr>
              <a:cxnSpLocks/>
            </p:cNvCxnSpPr>
            <p:nvPr/>
          </p:nvCxnSpPr>
          <p:spPr>
            <a:xfrm>
              <a:off x="3316742" y="4284326"/>
              <a:ext cx="0" cy="76717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직선 화살표 연결선 12">
              <a:extLst>
                <a:ext uri="{FF2B5EF4-FFF2-40B4-BE49-F238E27FC236}">
                  <a16:creationId xmlns:a16="http://schemas.microsoft.com/office/drawing/2014/main" id="{A8FF02F6-09C7-6390-1211-B09469271D23}"/>
                </a:ext>
              </a:extLst>
            </p:cNvPr>
            <p:cNvCxnSpPr>
              <a:cxnSpLocks/>
            </p:cNvCxnSpPr>
            <p:nvPr/>
          </p:nvCxnSpPr>
          <p:spPr>
            <a:xfrm>
              <a:off x="4234820" y="4294551"/>
              <a:ext cx="0" cy="105870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직선 연결선 13">
            <a:extLst>
              <a:ext uri="{FF2B5EF4-FFF2-40B4-BE49-F238E27FC236}">
                <a16:creationId xmlns:a16="http://schemas.microsoft.com/office/drawing/2014/main" id="{5637493E-879D-DB5E-1C7E-ED16AFF274DC}"/>
              </a:ext>
            </a:extLst>
          </p:cNvPr>
          <p:cNvCxnSpPr>
            <a:cxnSpLocks/>
          </p:cNvCxnSpPr>
          <p:nvPr/>
        </p:nvCxnSpPr>
        <p:spPr>
          <a:xfrm>
            <a:off x="819118" y="2425382"/>
            <a:ext cx="0" cy="738788"/>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495DE204-483D-99BB-E40B-30E3F47EAE25}"/>
              </a:ext>
            </a:extLst>
          </p:cNvPr>
          <p:cNvCxnSpPr>
            <a:cxnSpLocks/>
          </p:cNvCxnSpPr>
          <p:nvPr/>
        </p:nvCxnSpPr>
        <p:spPr>
          <a:xfrm>
            <a:off x="2100653" y="1635760"/>
            <a:ext cx="0" cy="789622"/>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621DC0D-B1DD-FC8A-774E-6CB12ECCA489}"/>
              </a:ext>
            </a:extLst>
          </p:cNvPr>
          <p:cNvCxnSpPr>
            <a:cxnSpLocks/>
          </p:cNvCxnSpPr>
          <p:nvPr/>
        </p:nvCxnSpPr>
        <p:spPr>
          <a:xfrm>
            <a:off x="1642078" y="2430512"/>
            <a:ext cx="0" cy="733658"/>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F3000515-771B-7083-E0FC-E013A52F9FC7}"/>
              </a:ext>
            </a:extLst>
          </p:cNvPr>
          <p:cNvCxnSpPr>
            <a:cxnSpLocks/>
          </p:cNvCxnSpPr>
          <p:nvPr/>
        </p:nvCxnSpPr>
        <p:spPr>
          <a:xfrm>
            <a:off x="1185756" y="1635760"/>
            <a:ext cx="0" cy="802473"/>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A1A274E-4CED-6408-24D2-9F1528B436CE}"/>
                  </a:ext>
                </a:extLst>
              </p:cNvPr>
              <p:cNvSpPr txBox="1"/>
              <p:nvPr/>
            </p:nvSpPr>
            <p:spPr>
              <a:xfrm>
                <a:off x="1302093" y="1856379"/>
                <a:ext cx="721317"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0.5</m:t>
                      </m:r>
                      <m:r>
                        <a:rPr lang="en-US" altLang="ko-KR" sz="2400" b="0" i="1" smtClean="0">
                          <a:latin typeface="Cambria Math" panose="02040503050406030204" pitchFamily="18" charset="0"/>
                        </a:rPr>
                        <m:t>𝑇</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20" name="TextBox 19">
                <a:extLst>
                  <a:ext uri="{FF2B5EF4-FFF2-40B4-BE49-F238E27FC236}">
                    <a16:creationId xmlns:a16="http://schemas.microsoft.com/office/drawing/2014/main" id="{4A1A274E-4CED-6408-24D2-9F1528B436CE}"/>
                  </a:ext>
                </a:extLst>
              </p:cNvPr>
              <p:cNvSpPr txBox="1">
                <a:spLocks noRot="1" noChangeAspect="1" noMove="1" noResize="1" noEditPoints="1" noAdjustHandles="1" noChangeArrowheads="1" noChangeShapeType="1" noTextEdit="1"/>
              </p:cNvSpPr>
              <p:nvPr/>
            </p:nvSpPr>
            <p:spPr>
              <a:xfrm>
                <a:off x="1302093" y="1856379"/>
                <a:ext cx="721317" cy="461665"/>
              </a:xfrm>
              <a:prstGeom prst="rect">
                <a:avLst/>
              </a:prstGeom>
              <a:blipFill>
                <a:blip r:embed="rId7"/>
                <a:stretch>
                  <a:fillRect l="-2542" r="-9322"/>
                </a:stretch>
              </a:blipFill>
            </p:spPr>
            <p:txBody>
              <a:bodyPr/>
              <a:lstStyle/>
              <a:p>
                <a:r>
                  <a:rPr lang="ko-KR" altLang="en-US">
                    <a:noFill/>
                  </a:rPr>
                  <a:t> </a:t>
                </a:r>
              </a:p>
            </p:txBody>
          </p:sp>
        </mc:Fallback>
      </mc:AlternateContent>
      <p:cxnSp>
        <p:nvCxnSpPr>
          <p:cNvPr id="21" name="직선 화살표 연결선 20">
            <a:extLst>
              <a:ext uri="{FF2B5EF4-FFF2-40B4-BE49-F238E27FC236}">
                <a16:creationId xmlns:a16="http://schemas.microsoft.com/office/drawing/2014/main" id="{C0637F01-FB44-C105-4DA4-A17B5FD2F923}"/>
              </a:ext>
            </a:extLst>
          </p:cNvPr>
          <p:cNvCxnSpPr>
            <a:cxnSpLocks/>
          </p:cNvCxnSpPr>
          <p:nvPr/>
        </p:nvCxnSpPr>
        <p:spPr>
          <a:xfrm>
            <a:off x="1204473" y="1846542"/>
            <a:ext cx="843497"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2DA2FAA-ACFE-F858-7CDC-C5E69B64007A}"/>
                  </a:ext>
                </a:extLst>
              </p:cNvPr>
              <p:cNvSpPr txBox="1"/>
              <p:nvPr/>
            </p:nvSpPr>
            <p:spPr>
              <a:xfrm>
                <a:off x="784573" y="3015366"/>
                <a:ext cx="721317"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0.5</m:t>
                      </m:r>
                      <m:r>
                        <a:rPr lang="en-US" altLang="ko-KR" sz="2400" b="0" i="1" smtClean="0">
                          <a:latin typeface="Cambria Math" panose="02040503050406030204" pitchFamily="18" charset="0"/>
                        </a:rPr>
                        <m:t>𝑇</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23" name="TextBox 22">
                <a:extLst>
                  <a:ext uri="{FF2B5EF4-FFF2-40B4-BE49-F238E27FC236}">
                    <a16:creationId xmlns:a16="http://schemas.microsoft.com/office/drawing/2014/main" id="{B2DA2FAA-ACFE-F858-7CDC-C5E69B64007A}"/>
                  </a:ext>
                </a:extLst>
              </p:cNvPr>
              <p:cNvSpPr txBox="1">
                <a:spLocks noRot="1" noChangeAspect="1" noMove="1" noResize="1" noEditPoints="1" noAdjustHandles="1" noChangeArrowheads="1" noChangeShapeType="1" noTextEdit="1"/>
              </p:cNvSpPr>
              <p:nvPr/>
            </p:nvSpPr>
            <p:spPr>
              <a:xfrm>
                <a:off x="784573" y="3015366"/>
                <a:ext cx="721317" cy="461665"/>
              </a:xfrm>
              <a:prstGeom prst="rect">
                <a:avLst/>
              </a:prstGeom>
              <a:blipFill>
                <a:blip r:embed="rId8"/>
                <a:stretch>
                  <a:fillRect l="-2542" r="-9322"/>
                </a:stretch>
              </a:blipFill>
            </p:spPr>
            <p:txBody>
              <a:bodyPr/>
              <a:lstStyle/>
              <a:p>
                <a:r>
                  <a:rPr lang="ko-KR" altLang="en-US">
                    <a:noFill/>
                  </a:rPr>
                  <a:t> </a:t>
                </a:r>
              </a:p>
            </p:txBody>
          </p:sp>
        </mc:Fallback>
      </mc:AlternateContent>
      <p:cxnSp>
        <p:nvCxnSpPr>
          <p:cNvPr id="24" name="직선 화살표 연결선 23">
            <a:extLst>
              <a:ext uri="{FF2B5EF4-FFF2-40B4-BE49-F238E27FC236}">
                <a16:creationId xmlns:a16="http://schemas.microsoft.com/office/drawing/2014/main" id="{2FAB478C-790F-2FA6-19D3-492F029C2A71}"/>
              </a:ext>
            </a:extLst>
          </p:cNvPr>
          <p:cNvCxnSpPr>
            <a:cxnSpLocks/>
          </p:cNvCxnSpPr>
          <p:nvPr/>
        </p:nvCxnSpPr>
        <p:spPr>
          <a:xfrm>
            <a:off x="797311" y="2948586"/>
            <a:ext cx="843497"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8B758D7-CCE9-5F42-917D-5908DD79FA00}"/>
                  </a:ext>
                </a:extLst>
              </p:cNvPr>
              <p:cNvSpPr txBox="1"/>
              <p:nvPr/>
            </p:nvSpPr>
            <p:spPr>
              <a:xfrm>
                <a:off x="2251283" y="2488407"/>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35" name="TextBox 34">
                <a:extLst>
                  <a:ext uri="{FF2B5EF4-FFF2-40B4-BE49-F238E27FC236}">
                    <a16:creationId xmlns:a16="http://schemas.microsoft.com/office/drawing/2014/main" id="{28B758D7-CCE9-5F42-917D-5908DD79FA00}"/>
                  </a:ext>
                </a:extLst>
              </p:cNvPr>
              <p:cNvSpPr txBox="1">
                <a:spLocks noRot="1" noChangeAspect="1" noMove="1" noResize="1" noEditPoints="1" noAdjustHandles="1" noChangeArrowheads="1" noChangeShapeType="1" noTextEdit="1"/>
              </p:cNvSpPr>
              <p:nvPr/>
            </p:nvSpPr>
            <p:spPr>
              <a:xfrm>
                <a:off x="2251283" y="2488407"/>
                <a:ext cx="388081" cy="400110"/>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0967EB3-A694-E65A-28F6-DEA878EE5480}"/>
                  </a:ext>
                </a:extLst>
              </p:cNvPr>
              <p:cNvSpPr txBox="1"/>
              <p:nvPr/>
            </p:nvSpPr>
            <p:spPr>
              <a:xfrm>
                <a:off x="207263" y="2159811"/>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36" name="TextBox 35">
                <a:extLst>
                  <a:ext uri="{FF2B5EF4-FFF2-40B4-BE49-F238E27FC236}">
                    <a16:creationId xmlns:a16="http://schemas.microsoft.com/office/drawing/2014/main" id="{20967EB3-A694-E65A-28F6-DEA878EE5480}"/>
                  </a:ext>
                </a:extLst>
              </p:cNvPr>
              <p:cNvSpPr txBox="1">
                <a:spLocks noRot="1" noChangeAspect="1" noMove="1" noResize="1" noEditPoints="1" noAdjustHandles="1" noChangeArrowheads="1" noChangeShapeType="1" noTextEdit="1"/>
              </p:cNvSpPr>
              <p:nvPr/>
            </p:nvSpPr>
            <p:spPr>
              <a:xfrm>
                <a:off x="207263" y="2159811"/>
                <a:ext cx="388081" cy="400110"/>
              </a:xfrm>
              <a:prstGeom prst="rect">
                <a:avLst/>
              </a:prstGeom>
              <a:blipFill>
                <a:blip r:embed="rId11"/>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8041384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C55A9395-B71D-4339-8E3E-2C76D5000E2D}"/>
              </a:ext>
            </a:extLst>
          </p:cNvPr>
          <p:cNvPicPr>
            <a:picLocks noChangeAspect="1"/>
          </p:cNvPicPr>
          <p:nvPr/>
        </p:nvPicPr>
        <p:blipFill>
          <a:blip r:embed="rId3"/>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868DDA1-99DF-6E04-3A39-DE15071E61E3}"/>
              </a:ext>
            </a:extLst>
          </p:cNvPr>
          <p:cNvSpPr txBox="1"/>
          <p:nvPr/>
        </p:nvSpPr>
        <p:spPr>
          <a:xfrm>
            <a:off x="304800" y="256550"/>
            <a:ext cx="5791200" cy="646331"/>
          </a:xfrm>
          <a:prstGeom prst="rect">
            <a:avLst/>
          </a:prstGeom>
          <a:noFill/>
        </p:spPr>
        <p:txBody>
          <a:bodyPr wrap="square" rtlCol="0">
            <a:spAutoFit/>
          </a:bodyPr>
          <a:lstStyle/>
          <a:p>
            <a:r>
              <a:rPr lang="en-US" altLang="ko-KR" sz="3600" b="1" dirty="0">
                <a:solidFill>
                  <a:schemeClr val="bg1"/>
                </a:solidFill>
              </a:rPr>
              <a:t>Reference</a:t>
            </a:r>
            <a:endParaRPr lang="ko-KR" altLang="en-US" sz="3600" b="1" dirty="0">
              <a:solidFill>
                <a:schemeClr val="bg1"/>
              </a:solidFill>
            </a:endParaRPr>
          </a:p>
        </p:txBody>
      </p:sp>
      <p:sp>
        <p:nvSpPr>
          <p:cNvPr id="3" name="TextBox 2">
            <a:extLst>
              <a:ext uri="{FF2B5EF4-FFF2-40B4-BE49-F238E27FC236}">
                <a16:creationId xmlns:a16="http://schemas.microsoft.com/office/drawing/2014/main" id="{8CA4D3ED-2B97-F4C5-6CE2-E5C6629E9D52}"/>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spTree>
    <p:extLst>
      <p:ext uri="{BB962C8B-B14F-4D97-AF65-F5344CB8AC3E}">
        <p14:creationId xmlns:p14="http://schemas.microsoft.com/office/powerpoint/2010/main" val="6767934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descr="그림, 아동 미술, 예술, 페인팅이(가) 표시된 사진&#10;&#10;자동 생성된 설명">
            <a:extLst>
              <a:ext uri="{FF2B5EF4-FFF2-40B4-BE49-F238E27FC236}">
                <a16:creationId xmlns:a16="http://schemas.microsoft.com/office/drawing/2014/main" id="{810157F6-B661-0F3A-199A-5D99DD240168}"/>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04C79BD-017B-7A95-EEA7-57052CE9E7F3}"/>
              </a:ext>
            </a:extLst>
          </p:cNvPr>
          <p:cNvSpPr txBox="1"/>
          <p:nvPr/>
        </p:nvSpPr>
        <p:spPr>
          <a:xfrm>
            <a:off x="304800" y="256550"/>
            <a:ext cx="8168640" cy="646331"/>
          </a:xfrm>
          <a:prstGeom prst="rect">
            <a:avLst/>
          </a:prstGeom>
          <a:noFill/>
        </p:spPr>
        <p:txBody>
          <a:bodyPr wrap="square" rtlCol="0">
            <a:spAutoFit/>
          </a:bodyPr>
          <a:lstStyle/>
          <a:p>
            <a:r>
              <a:rPr lang="en-US" altLang="ko-KR" sz="3600" b="1" dirty="0">
                <a:solidFill>
                  <a:schemeClr val="bg1"/>
                </a:solidFill>
              </a:rPr>
              <a:t>Antithetic</a:t>
            </a:r>
            <a:endParaRPr lang="ko-KR" altLang="en-US" sz="3600" b="1" dirty="0">
              <a:solidFill>
                <a:schemeClr val="bg1"/>
              </a:solidFill>
            </a:endParaRPr>
          </a:p>
        </p:txBody>
      </p:sp>
      <p:sp>
        <p:nvSpPr>
          <p:cNvPr id="3" name="TextBox 2">
            <a:extLst>
              <a:ext uri="{FF2B5EF4-FFF2-40B4-BE49-F238E27FC236}">
                <a16:creationId xmlns:a16="http://schemas.microsoft.com/office/drawing/2014/main" id="{8E81840D-0938-D918-06A4-A30EF8EA64CF}"/>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sp>
        <p:nvSpPr>
          <p:cNvPr id="7" name="TextBox 6">
            <a:extLst>
              <a:ext uri="{FF2B5EF4-FFF2-40B4-BE49-F238E27FC236}">
                <a16:creationId xmlns:a16="http://schemas.microsoft.com/office/drawing/2014/main" id="{4CEC0F15-EB1C-0A88-A481-91547BDD20C6}"/>
              </a:ext>
            </a:extLst>
          </p:cNvPr>
          <p:cNvSpPr txBox="1"/>
          <p:nvPr/>
        </p:nvSpPr>
        <p:spPr>
          <a:xfrm>
            <a:off x="5545540" y="256550"/>
            <a:ext cx="5791200" cy="646331"/>
          </a:xfrm>
          <a:prstGeom prst="rect">
            <a:avLst/>
          </a:prstGeom>
          <a:noFill/>
        </p:spPr>
        <p:txBody>
          <a:bodyPr wrap="square" rtlCol="0">
            <a:spAutoFit/>
          </a:bodyPr>
          <a:lstStyle/>
          <a:p>
            <a:r>
              <a:rPr lang="en-US" altLang="ko-KR" sz="3600" b="1" dirty="0">
                <a:solidFill>
                  <a:srgbClr val="FF0000"/>
                </a:solidFill>
              </a:rPr>
              <a:t>Without Shift Mapping</a:t>
            </a:r>
            <a:endParaRPr lang="ko-KR" altLang="en-US" sz="3600" b="1" dirty="0">
              <a:solidFill>
                <a:srgbClr val="FF0000"/>
              </a:solidFill>
            </a:endParaRPr>
          </a:p>
        </p:txBody>
      </p:sp>
      <p:sp>
        <p:nvSpPr>
          <p:cNvPr id="61" name="사각형: 둥근 모서리 60">
            <a:extLst>
              <a:ext uri="{FF2B5EF4-FFF2-40B4-BE49-F238E27FC236}">
                <a16:creationId xmlns:a16="http://schemas.microsoft.com/office/drawing/2014/main" id="{229CE6D4-2AB1-1875-164F-DD5DB0A6E2DB}"/>
              </a:ext>
            </a:extLst>
          </p:cNvPr>
          <p:cNvSpPr/>
          <p:nvPr/>
        </p:nvSpPr>
        <p:spPr>
          <a:xfrm>
            <a:off x="246505" y="362742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grpSp>
        <p:nvGrpSpPr>
          <p:cNvPr id="62" name="그룹 61">
            <a:extLst>
              <a:ext uri="{FF2B5EF4-FFF2-40B4-BE49-F238E27FC236}">
                <a16:creationId xmlns:a16="http://schemas.microsoft.com/office/drawing/2014/main" id="{2B2D810D-2E66-3029-7189-97A513BD9F1E}"/>
              </a:ext>
            </a:extLst>
          </p:cNvPr>
          <p:cNvGrpSpPr/>
          <p:nvPr/>
        </p:nvGrpSpPr>
        <p:grpSpPr>
          <a:xfrm>
            <a:off x="583748" y="3827348"/>
            <a:ext cx="2158009" cy="2004251"/>
            <a:chOff x="1207158" y="2109673"/>
            <a:chExt cx="4301589" cy="3995099"/>
          </a:xfrm>
        </p:grpSpPr>
        <p:cxnSp>
          <p:nvCxnSpPr>
            <p:cNvPr id="64" name="직선 화살표 연결선 63">
              <a:extLst>
                <a:ext uri="{FF2B5EF4-FFF2-40B4-BE49-F238E27FC236}">
                  <a16:creationId xmlns:a16="http://schemas.microsoft.com/office/drawing/2014/main" id="{8B18D385-06BE-32F0-C4D1-1ADD89033F49}"/>
                </a:ext>
              </a:extLst>
            </p:cNvPr>
            <p:cNvCxnSpPr>
              <a:cxnSpLocks/>
            </p:cNvCxnSpPr>
            <p:nvPr/>
          </p:nvCxnSpPr>
          <p:spPr>
            <a:xfrm>
              <a:off x="1207158" y="5523203"/>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직선 화살표 연결선 64">
              <a:extLst>
                <a:ext uri="{FF2B5EF4-FFF2-40B4-BE49-F238E27FC236}">
                  <a16:creationId xmlns:a16="http://schemas.microsoft.com/office/drawing/2014/main" id="{42096EFE-2541-1D34-ECC0-1752A59E6561}"/>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직선 화살표 연결선 65">
              <a:extLst>
                <a:ext uri="{FF2B5EF4-FFF2-40B4-BE49-F238E27FC236}">
                  <a16:creationId xmlns:a16="http://schemas.microsoft.com/office/drawing/2014/main" id="{CBABDDF3-2D93-AC3C-C3E4-BE2E72C65140}"/>
                </a:ext>
              </a:extLst>
            </p:cNvPr>
            <p:cNvCxnSpPr>
              <a:cxnSpLocks/>
            </p:cNvCxnSpPr>
            <p:nvPr/>
          </p:nvCxnSpPr>
          <p:spPr>
            <a:xfrm flipV="1">
              <a:off x="1635820" y="4294551"/>
              <a:ext cx="0" cy="1228652"/>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7" name="직선 화살표 연결선 66">
              <a:extLst>
                <a:ext uri="{FF2B5EF4-FFF2-40B4-BE49-F238E27FC236}">
                  <a16:creationId xmlns:a16="http://schemas.microsoft.com/office/drawing/2014/main" id="{910B754A-F21B-3A88-F7DB-43522C4ADB87}"/>
                </a:ext>
              </a:extLst>
            </p:cNvPr>
            <p:cNvCxnSpPr>
              <a:cxnSpLocks/>
            </p:cNvCxnSpPr>
            <p:nvPr/>
          </p:nvCxnSpPr>
          <p:spPr>
            <a:xfrm flipV="1">
              <a:off x="2407151" y="4284983"/>
              <a:ext cx="0" cy="1238220"/>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68" name="직선 화살표 연결선 67">
              <a:extLst>
                <a:ext uri="{FF2B5EF4-FFF2-40B4-BE49-F238E27FC236}">
                  <a16:creationId xmlns:a16="http://schemas.microsoft.com/office/drawing/2014/main" id="{FCDE601B-7E5E-CFE4-7322-FEFE7546D3AB}"/>
                </a:ext>
              </a:extLst>
            </p:cNvPr>
            <p:cNvCxnSpPr>
              <a:cxnSpLocks/>
            </p:cNvCxnSpPr>
            <p:nvPr/>
          </p:nvCxnSpPr>
          <p:spPr>
            <a:xfrm flipV="1">
              <a:off x="3316742" y="3734350"/>
              <a:ext cx="0" cy="178885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직선 화살표 연결선 68">
              <a:extLst>
                <a:ext uri="{FF2B5EF4-FFF2-40B4-BE49-F238E27FC236}">
                  <a16:creationId xmlns:a16="http://schemas.microsoft.com/office/drawing/2014/main" id="{A5BBFB79-033D-1076-4CAB-424CD0DE89A4}"/>
                </a:ext>
              </a:extLst>
            </p:cNvPr>
            <p:cNvCxnSpPr>
              <a:cxnSpLocks/>
            </p:cNvCxnSpPr>
            <p:nvPr/>
          </p:nvCxnSpPr>
          <p:spPr>
            <a:xfrm flipV="1">
              <a:off x="4234820" y="4464836"/>
              <a:ext cx="0" cy="105836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81" name="사각형: 둥근 모서리 80">
            <a:extLst>
              <a:ext uri="{FF2B5EF4-FFF2-40B4-BE49-F238E27FC236}">
                <a16:creationId xmlns:a16="http://schemas.microsoft.com/office/drawing/2014/main" id="{7DB39DAB-2AA6-20FE-09D5-BB915A6E7DF9}"/>
              </a:ext>
            </a:extLst>
          </p:cNvPr>
          <p:cNvSpPr/>
          <p:nvPr/>
        </p:nvSpPr>
        <p:spPr>
          <a:xfrm>
            <a:off x="246505" y="113448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grpSp>
        <p:nvGrpSpPr>
          <p:cNvPr id="82" name="그룹 81">
            <a:extLst>
              <a:ext uri="{FF2B5EF4-FFF2-40B4-BE49-F238E27FC236}">
                <a16:creationId xmlns:a16="http://schemas.microsoft.com/office/drawing/2014/main" id="{271B93ED-D5A3-6CD6-81E8-DD528D6DACFF}"/>
              </a:ext>
            </a:extLst>
          </p:cNvPr>
          <p:cNvGrpSpPr/>
          <p:nvPr/>
        </p:nvGrpSpPr>
        <p:grpSpPr>
          <a:xfrm>
            <a:off x="563064" y="1334408"/>
            <a:ext cx="2178693" cy="2229129"/>
            <a:chOff x="1165929" y="2109673"/>
            <a:chExt cx="4342818" cy="4443352"/>
          </a:xfrm>
        </p:grpSpPr>
        <p:graphicFrame>
          <p:nvGraphicFramePr>
            <p:cNvPr id="83" name="차트 82">
              <a:extLst>
                <a:ext uri="{FF2B5EF4-FFF2-40B4-BE49-F238E27FC236}">
                  <a16:creationId xmlns:a16="http://schemas.microsoft.com/office/drawing/2014/main" id="{20608B9D-8488-CA6F-F043-AD0312BA8AEB}"/>
                </a:ext>
              </a:extLst>
            </p:cNvPr>
            <p:cNvGraphicFramePr>
              <a:graphicFrameLocks/>
            </p:cNvGraphicFramePr>
            <p:nvPr>
              <p:extLst>
                <p:ext uri="{D42A27DB-BD31-4B8C-83A1-F6EECF244321}">
                  <p14:modId xmlns:p14="http://schemas.microsoft.com/office/powerpoint/2010/main" val="2644938378"/>
                </p:ext>
              </p:extLst>
            </p:nvPr>
          </p:nvGraphicFramePr>
          <p:xfrm>
            <a:off x="1165929" y="2209683"/>
            <a:ext cx="3808781" cy="4343342"/>
          </p:xfrm>
          <a:graphic>
            <a:graphicData uri="http://schemas.openxmlformats.org/drawingml/2006/chart">
              <c:chart xmlns:c="http://schemas.openxmlformats.org/drawingml/2006/chart" xmlns:r="http://schemas.openxmlformats.org/officeDocument/2006/relationships" r:id="rId4"/>
            </a:graphicData>
          </a:graphic>
        </p:graphicFrame>
        <p:cxnSp>
          <p:nvCxnSpPr>
            <p:cNvPr id="84" name="직선 화살표 연결선 83">
              <a:extLst>
                <a:ext uri="{FF2B5EF4-FFF2-40B4-BE49-F238E27FC236}">
                  <a16:creationId xmlns:a16="http://schemas.microsoft.com/office/drawing/2014/main" id="{4F1FFAE1-4732-EE3F-C007-4F7C80CD8E61}"/>
                </a:ext>
              </a:extLst>
            </p:cNvPr>
            <p:cNvCxnSpPr>
              <a:cxnSpLocks/>
            </p:cNvCxnSpPr>
            <p:nvPr/>
          </p:nvCxnSpPr>
          <p:spPr>
            <a:xfrm>
              <a:off x="1207158"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직선 화살표 연결선 84">
              <a:extLst>
                <a:ext uri="{FF2B5EF4-FFF2-40B4-BE49-F238E27FC236}">
                  <a16:creationId xmlns:a16="http://schemas.microsoft.com/office/drawing/2014/main" id="{2A4A7390-1523-BB42-BCA6-4B278FC3D251}"/>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직선 화살표 연결선 85">
              <a:extLst>
                <a:ext uri="{FF2B5EF4-FFF2-40B4-BE49-F238E27FC236}">
                  <a16:creationId xmlns:a16="http://schemas.microsoft.com/office/drawing/2014/main" id="{39BAAE54-CEE2-ACE1-BAF3-CA2CD732EBAA}"/>
                </a:ext>
              </a:extLst>
            </p:cNvPr>
            <p:cNvCxnSpPr>
              <a:cxnSpLocks/>
            </p:cNvCxnSpPr>
            <p:nvPr/>
          </p:nvCxnSpPr>
          <p:spPr>
            <a:xfrm flipV="1">
              <a:off x="1635820" y="3563662"/>
              <a:ext cx="0" cy="721322"/>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87" name="직선 화살표 연결선 86">
              <a:extLst>
                <a:ext uri="{FF2B5EF4-FFF2-40B4-BE49-F238E27FC236}">
                  <a16:creationId xmlns:a16="http://schemas.microsoft.com/office/drawing/2014/main" id="{B8496085-603B-A186-1584-E180CCFA3891}"/>
                </a:ext>
              </a:extLst>
            </p:cNvPr>
            <p:cNvCxnSpPr>
              <a:cxnSpLocks/>
            </p:cNvCxnSpPr>
            <p:nvPr/>
          </p:nvCxnSpPr>
          <p:spPr>
            <a:xfrm flipV="1">
              <a:off x="2407150" y="3224933"/>
              <a:ext cx="0" cy="1060051"/>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88" name="직선 화살표 연결선 87">
              <a:extLst>
                <a:ext uri="{FF2B5EF4-FFF2-40B4-BE49-F238E27FC236}">
                  <a16:creationId xmlns:a16="http://schemas.microsoft.com/office/drawing/2014/main" id="{9A9B6105-8D31-38DF-7812-A7CF106A0C00}"/>
                </a:ext>
              </a:extLst>
            </p:cNvPr>
            <p:cNvCxnSpPr>
              <a:cxnSpLocks/>
            </p:cNvCxnSpPr>
            <p:nvPr/>
          </p:nvCxnSpPr>
          <p:spPr>
            <a:xfrm>
              <a:off x="3316742" y="4284326"/>
              <a:ext cx="0" cy="76717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직선 화살표 연결선 88">
              <a:extLst>
                <a:ext uri="{FF2B5EF4-FFF2-40B4-BE49-F238E27FC236}">
                  <a16:creationId xmlns:a16="http://schemas.microsoft.com/office/drawing/2014/main" id="{DCBD17B3-FF61-9333-9837-F41DC5F8CBE6}"/>
                </a:ext>
              </a:extLst>
            </p:cNvPr>
            <p:cNvCxnSpPr>
              <a:cxnSpLocks/>
            </p:cNvCxnSpPr>
            <p:nvPr/>
          </p:nvCxnSpPr>
          <p:spPr>
            <a:xfrm>
              <a:off x="4234820" y="4294551"/>
              <a:ext cx="0" cy="105870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0" name="직선 연결선 89">
            <a:extLst>
              <a:ext uri="{FF2B5EF4-FFF2-40B4-BE49-F238E27FC236}">
                <a16:creationId xmlns:a16="http://schemas.microsoft.com/office/drawing/2014/main" id="{2D5708CC-B473-3BEF-66FC-48A1203B4BA2}"/>
              </a:ext>
            </a:extLst>
          </p:cNvPr>
          <p:cNvCxnSpPr>
            <a:cxnSpLocks/>
          </p:cNvCxnSpPr>
          <p:nvPr/>
        </p:nvCxnSpPr>
        <p:spPr>
          <a:xfrm>
            <a:off x="819118" y="2425382"/>
            <a:ext cx="0" cy="738788"/>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91" name="직선 연결선 90">
            <a:extLst>
              <a:ext uri="{FF2B5EF4-FFF2-40B4-BE49-F238E27FC236}">
                <a16:creationId xmlns:a16="http://schemas.microsoft.com/office/drawing/2014/main" id="{0AC147F3-15A7-728A-1895-745001E8C8A9}"/>
              </a:ext>
            </a:extLst>
          </p:cNvPr>
          <p:cNvCxnSpPr>
            <a:cxnSpLocks/>
          </p:cNvCxnSpPr>
          <p:nvPr/>
        </p:nvCxnSpPr>
        <p:spPr>
          <a:xfrm>
            <a:off x="2100653" y="1635760"/>
            <a:ext cx="0" cy="789622"/>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92" name="직선 연결선 91">
            <a:extLst>
              <a:ext uri="{FF2B5EF4-FFF2-40B4-BE49-F238E27FC236}">
                <a16:creationId xmlns:a16="http://schemas.microsoft.com/office/drawing/2014/main" id="{26D56C6E-324D-40C5-234B-D82FFA155930}"/>
              </a:ext>
            </a:extLst>
          </p:cNvPr>
          <p:cNvCxnSpPr>
            <a:cxnSpLocks/>
          </p:cNvCxnSpPr>
          <p:nvPr/>
        </p:nvCxnSpPr>
        <p:spPr>
          <a:xfrm>
            <a:off x="1642078" y="2430512"/>
            <a:ext cx="0" cy="733658"/>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93" name="직선 연결선 92">
            <a:extLst>
              <a:ext uri="{FF2B5EF4-FFF2-40B4-BE49-F238E27FC236}">
                <a16:creationId xmlns:a16="http://schemas.microsoft.com/office/drawing/2014/main" id="{62036781-E318-CAEE-88B7-A751E2F524EA}"/>
              </a:ext>
            </a:extLst>
          </p:cNvPr>
          <p:cNvCxnSpPr>
            <a:cxnSpLocks/>
          </p:cNvCxnSpPr>
          <p:nvPr/>
        </p:nvCxnSpPr>
        <p:spPr>
          <a:xfrm>
            <a:off x="1185756" y="1635760"/>
            <a:ext cx="0" cy="802473"/>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95" name="직선 화살표 연결선 94">
            <a:extLst>
              <a:ext uri="{FF2B5EF4-FFF2-40B4-BE49-F238E27FC236}">
                <a16:creationId xmlns:a16="http://schemas.microsoft.com/office/drawing/2014/main" id="{996369A3-51F1-815E-3818-F4A6A2BDC84F}"/>
              </a:ext>
            </a:extLst>
          </p:cNvPr>
          <p:cNvCxnSpPr>
            <a:cxnSpLocks/>
          </p:cNvCxnSpPr>
          <p:nvPr/>
        </p:nvCxnSpPr>
        <p:spPr>
          <a:xfrm>
            <a:off x="1204473" y="1846542"/>
            <a:ext cx="843497"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69BB88E4-7A6F-4509-A93A-867313AB40E7}"/>
                  </a:ext>
                </a:extLst>
              </p:cNvPr>
              <p:cNvSpPr txBox="1"/>
              <p:nvPr/>
            </p:nvSpPr>
            <p:spPr>
              <a:xfrm>
                <a:off x="784573" y="3015366"/>
                <a:ext cx="721317"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0.5</m:t>
                      </m:r>
                      <m:r>
                        <a:rPr lang="en-US" altLang="ko-KR" sz="2400" b="0" i="1" smtClean="0">
                          <a:latin typeface="Cambria Math" panose="02040503050406030204" pitchFamily="18" charset="0"/>
                        </a:rPr>
                        <m:t>𝑇</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96" name="TextBox 95">
                <a:extLst>
                  <a:ext uri="{FF2B5EF4-FFF2-40B4-BE49-F238E27FC236}">
                    <a16:creationId xmlns:a16="http://schemas.microsoft.com/office/drawing/2014/main" id="{69BB88E4-7A6F-4509-A93A-867313AB40E7}"/>
                  </a:ext>
                </a:extLst>
              </p:cNvPr>
              <p:cNvSpPr txBox="1">
                <a:spLocks noRot="1" noChangeAspect="1" noMove="1" noResize="1" noEditPoints="1" noAdjustHandles="1" noChangeArrowheads="1" noChangeShapeType="1" noTextEdit="1"/>
              </p:cNvSpPr>
              <p:nvPr/>
            </p:nvSpPr>
            <p:spPr>
              <a:xfrm>
                <a:off x="784573" y="3015366"/>
                <a:ext cx="721317" cy="461665"/>
              </a:xfrm>
              <a:prstGeom prst="rect">
                <a:avLst/>
              </a:prstGeom>
              <a:blipFill>
                <a:blip r:embed="rId7"/>
                <a:stretch>
                  <a:fillRect l="-2542" r="-9322"/>
                </a:stretch>
              </a:blipFill>
            </p:spPr>
            <p:txBody>
              <a:bodyPr/>
              <a:lstStyle/>
              <a:p>
                <a:r>
                  <a:rPr lang="ko-KR" altLang="en-US">
                    <a:noFill/>
                  </a:rPr>
                  <a:t> </a:t>
                </a:r>
              </a:p>
            </p:txBody>
          </p:sp>
        </mc:Fallback>
      </mc:AlternateContent>
      <p:cxnSp>
        <p:nvCxnSpPr>
          <p:cNvPr id="97" name="직선 화살표 연결선 96">
            <a:extLst>
              <a:ext uri="{FF2B5EF4-FFF2-40B4-BE49-F238E27FC236}">
                <a16:creationId xmlns:a16="http://schemas.microsoft.com/office/drawing/2014/main" id="{2AD4E339-50FE-210A-168D-AA81AEDF660E}"/>
              </a:ext>
            </a:extLst>
          </p:cNvPr>
          <p:cNvCxnSpPr>
            <a:cxnSpLocks/>
          </p:cNvCxnSpPr>
          <p:nvPr/>
        </p:nvCxnSpPr>
        <p:spPr>
          <a:xfrm>
            <a:off x="797311" y="2948586"/>
            <a:ext cx="843497"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CDDF5FC0-9E06-52DD-1754-31D82B2EFCCA}"/>
                  </a:ext>
                </a:extLst>
              </p:cNvPr>
              <p:cNvSpPr txBox="1"/>
              <p:nvPr/>
            </p:nvSpPr>
            <p:spPr>
              <a:xfrm>
                <a:off x="389053" y="1135280"/>
                <a:ext cx="235270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400" i="1" smtClean="0">
                              <a:latin typeface="Cambria Math" panose="02040503050406030204" pitchFamily="18" charset="0"/>
                            </a:rPr>
                          </m:ctrlPr>
                        </m:funcPr>
                        <m:fName>
                          <m:r>
                            <m:rPr>
                              <m:sty m:val="p"/>
                            </m:rPr>
                            <a:rPr lang="en-US" altLang="ko-KR" sz="2400">
                              <a:latin typeface="Cambria Math" panose="02040503050406030204" pitchFamily="18" charset="0"/>
                            </a:rPr>
                            <m:t>cos</m:t>
                          </m:r>
                        </m:fName>
                        <m:e>
                          <m:d>
                            <m:dPr>
                              <m:ctrlPr>
                                <a:rPr lang="en-US" altLang="ko-KR" sz="2400" i="1">
                                  <a:latin typeface="Cambria Math" panose="02040503050406030204" pitchFamily="18" charset="0"/>
                                </a:rPr>
                              </m:ctrlPr>
                            </m:dPr>
                            <m:e>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a:latin typeface="Cambria Math" panose="02040503050406030204" pitchFamily="18" charset="0"/>
                                    </a:rPr>
                                    <m:t>d</m:t>
                                  </m:r>
                                </m:sub>
                              </m:sSub>
                              <m:r>
                                <a:rPr lang="en-US" altLang="ko-KR" sz="2400" i="1">
                                  <a:latin typeface="Cambria Math" panose="02040503050406030204" pitchFamily="18" charset="0"/>
                                </a:rPr>
                                <m:t>𝑡</m:t>
                              </m:r>
                              <m:r>
                                <a:rPr lang="en-US" altLang="ko-KR" sz="2400" i="1">
                                  <a:latin typeface="Cambria Math" panose="02040503050406030204" pitchFamily="18" charset="0"/>
                                </a:rPr>
                                <m:t>+</m:t>
                              </m:r>
                              <m:r>
                                <a:rPr lang="en-US" altLang="ko-KR" sz="2400" i="1">
                                  <a:latin typeface="Cambria Math" panose="02040503050406030204" pitchFamily="18" charset="0"/>
                                </a:rPr>
                                <m:t>𝜃</m:t>
                              </m:r>
                            </m:e>
                          </m:d>
                        </m:e>
                      </m:func>
                    </m:oMath>
                  </m:oMathPara>
                </a14:m>
                <a:endParaRPr lang="ko-KR" altLang="en-US" sz="2400" dirty="0"/>
              </a:p>
            </p:txBody>
          </p:sp>
        </mc:Choice>
        <mc:Fallback xmlns="">
          <p:sp>
            <p:nvSpPr>
              <p:cNvPr id="98" name="TextBox 97">
                <a:extLst>
                  <a:ext uri="{FF2B5EF4-FFF2-40B4-BE49-F238E27FC236}">
                    <a16:creationId xmlns:a16="http://schemas.microsoft.com/office/drawing/2014/main" id="{CDDF5FC0-9E06-52DD-1754-31D82B2EFCCA}"/>
                  </a:ext>
                </a:extLst>
              </p:cNvPr>
              <p:cNvSpPr txBox="1">
                <a:spLocks noRot="1" noChangeAspect="1" noMove="1" noResize="1" noEditPoints="1" noAdjustHandles="1" noChangeArrowheads="1" noChangeShapeType="1" noTextEdit="1"/>
              </p:cNvSpPr>
              <p:nvPr/>
            </p:nvSpPr>
            <p:spPr>
              <a:xfrm>
                <a:off x="389053" y="1135280"/>
                <a:ext cx="2352704" cy="461665"/>
              </a:xfrm>
              <a:prstGeom prst="rect">
                <a:avLst/>
              </a:prstGeom>
              <a:blipFill>
                <a:blip r:embed="rId8"/>
                <a:stretch>
                  <a:fillRect b="-526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BC36CE98-3B11-7AE0-CC3D-5C08333BFE44}"/>
                  </a:ext>
                </a:extLst>
              </p:cNvPr>
              <p:cNvSpPr txBox="1"/>
              <p:nvPr/>
            </p:nvSpPr>
            <p:spPr>
              <a:xfrm>
                <a:off x="813177" y="3699994"/>
                <a:ext cx="162608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i="1" smtClean="0">
                          <a:solidFill>
                            <a:schemeClr val="tx1"/>
                          </a:solidFill>
                          <a:latin typeface="Cambria Math" panose="02040503050406030204" pitchFamily="18" charset="0"/>
                        </a:rPr>
                        <m:t>𝑓</m:t>
                      </m:r>
                      <m:r>
                        <a:rPr lang="en-US" altLang="ko-KR" sz="2400" b="1" i="1">
                          <a:solidFill>
                            <a:schemeClr val="tx1"/>
                          </a:solidFill>
                          <a:latin typeface="Cambria Math" panose="02040503050406030204" pitchFamily="18" charset="0"/>
                        </a:rPr>
                        <m:t>(</m:t>
                      </m:r>
                      <m:sSub>
                        <m:sSubPr>
                          <m:ctrlPr>
                            <a:rPr lang="en-US" altLang="ko-KR" sz="2400" i="1">
                              <a:solidFill>
                                <a:schemeClr val="tx1"/>
                              </a:solidFill>
                              <a:latin typeface="Cambria Math" panose="02040503050406030204" pitchFamily="18" charset="0"/>
                            </a:rPr>
                          </m:ctrlPr>
                        </m:sSubPr>
                        <m:e>
                          <m:acc>
                            <m:accPr>
                              <m:chr m:val="̅"/>
                              <m:ctrlPr>
                                <a:rPr lang="en-US" altLang="ko-KR" sz="2400" b="1" i="1">
                                  <a:solidFill>
                                    <a:schemeClr val="tx1"/>
                                  </a:solidFill>
                                  <a:latin typeface="Cambria Math" panose="02040503050406030204" pitchFamily="18" charset="0"/>
                                </a:rPr>
                              </m:ctrlPr>
                            </m:accPr>
                            <m:e>
                              <m:r>
                                <a:rPr lang="en-US" altLang="ko-KR" sz="2400" b="1">
                                  <a:solidFill>
                                    <a:schemeClr val="tx1"/>
                                  </a:solidFill>
                                  <a:latin typeface="Cambria Math" panose="02040503050406030204" pitchFamily="18" charset="0"/>
                                </a:rPr>
                                <m:t>𝐱</m:t>
                              </m:r>
                            </m:e>
                          </m:acc>
                        </m:e>
                        <m:sub>
                          <m:r>
                            <a:rPr lang="en-US" altLang="ko-KR" sz="2400" i="1">
                              <a:solidFill>
                                <a:schemeClr val="tx1"/>
                              </a:solidFill>
                              <a:latin typeface="Cambria Math" panose="02040503050406030204" pitchFamily="18" charset="0"/>
                            </a:rPr>
                            <m:t>𝑡</m:t>
                          </m:r>
                        </m:sub>
                      </m:sSub>
                      <m:r>
                        <a:rPr lang="en-US" altLang="ko-KR" sz="2400" b="1" i="1">
                          <a:solidFill>
                            <a:schemeClr val="tx1"/>
                          </a:solidFill>
                          <a:latin typeface="Cambria Math" panose="02040503050406030204" pitchFamily="18" charset="0"/>
                        </a:rPr>
                        <m:t>)</m:t>
                      </m:r>
                    </m:oMath>
                  </m:oMathPara>
                </a14:m>
                <a:endParaRPr lang="ko-KR" altLang="en-US" sz="2400" dirty="0">
                  <a:solidFill>
                    <a:schemeClr val="tx1"/>
                  </a:solidFill>
                </a:endParaRPr>
              </a:p>
            </p:txBody>
          </p:sp>
        </mc:Choice>
        <mc:Fallback xmlns="">
          <p:sp>
            <p:nvSpPr>
              <p:cNvPr id="99" name="TextBox 98">
                <a:extLst>
                  <a:ext uri="{FF2B5EF4-FFF2-40B4-BE49-F238E27FC236}">
                    <a16:creationId xmlns:a16="http://schemas.microsoft.com/office/drawing/2014/main" id="{BC36CE98-3B11-7AE0-CC3D-5C08333BFE44}"/>
                  </a:ext>
                </a:extLst>
              </p:cNvPr>
              <p:cNvSpPr txBox="1">
                <a:spLocks noRot="1" noChangeAspect="1" noMove="1" noResize="1" noEditPoints="1" noAdjustHandles="1" noChangeArrowheads="1" noChangeShapeType="1" noTextEdit="1"/>
              </p:cNvSpPr>
              <p:nvPr/>
            </p:nvSpPr>
            <p:spPr>
              <a:xfrm>
                <a:off x="813177" y="3699994"/>
                <a:ext cx="1626088" cy="461665"/>
              </a:xfrm>
              <a:prstGeom prst="rect">
                <a:avLst/>
              </a:prstGeom>
              <a:blipFill>
                <a:blip r:embed="rId9"/>
                <a:stretch>
                  <a:fillRect b="-19737"/>
                </a:stretch>
              </a:blipFill>
            </p:spPr>
            <p:txBody>
              <a:bodyPr/>
              <a:lstStyle/>
              <a:p>
                <a:r>
                  <a:rPr lang="ko-KR" altLang="en-US">
                    <a:noFill/>
                  </a:rPr>
                  <a:t> </a:t>
                </a:r>
              </a:p>
            </p:txBody>
          </p:sp>
        </mc:Fallback>
      </mc:AlternateContent>
      <p:sp>
        <p:nvSpPr>
          <p:cNvPr id="78" name="자유형: 도형 77">
            <a:extLst>
              <a:ext uri="{FF2B5EF4-FFF2-40B4-BE49-F238E27FC236}">
                <a16:creationId xmlns:a16="http://schemas.microsoft.com/office/drawing/2014/main" id="{56FEA61F-0A8D-C7CC-08C5-CAAD584BEAE8}"/>
              </a:ext>
            </a:extLst>
          </p:cNvPr>
          <p:cNvSpPr/>
          <p:nvPr/>
        </p:nvSpPr>
        <p:spPr>
          <a:xfrm>
            <a:off x="619917" y="4642412"/>
            <a:ext cx="1777844" cy="897427"/>
          </a:xfrm>
          <a:custGeom>
            <a:avLst/>
            <a:gdLst>
              <a:gd name="connsiteX0" fmla="*/ 9857 w 2753057"/>
              <a:gd name="connsiteY0" fmla="*/ 1005533 h 1634537"/>
              <a:gd name="connsiteX1" fmla="*/ 38432 w 2753057"/>
              <a:gd name="connsiteY1" fmla="*/ 962671 h 1634537"/>
              <a:gd name="connsiteX2" fmla="*/ 581357 w 2753057"/>
              <a:gd name="connsiteY2" fmla="*/ 219721 h 1634537"/>
              <a:gd name="connsiteX3" fmla="*/ 1152857 w 2753057"/>
              <a:gd name="connsiteY3" fmla="*/ 705496 h 1634537"/>
              <a:gd name="connsiteX4" fmla="*/ 1681494 w 2753057"/>
              <a:gd name="connsiteY4" fmla="*/ 19696 h 1634537"/>
              <a:gd name="connsiteX5" fmla="*/ 2095832 w 2753057"/>
              <a:gd name="connsiteY5" fmla="*/ 1634183 h 1634537"/>
              <a:gd name="connsiteX6" fmla="*/ 2367294 w 2753057"/>
              <a:gd name="connsiteY6" fmla="*/ 176858 h 1634537"/>
              <a:gd name="connsiteX7" fmla="*/ 2581607 w 2753057"/>
              <a:gd name="connsiteY7" fmla="*/ 1334146 h 1634537"/>
              <a:gd name="connsiteX8" fmla="*/ 2753057 w 2753057"/>
              <a:gd name="connsiteY8" fmla="*/ 991246 h 163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3057" h="1634537">
                <a:moveTo>
                  <a:pt x="9857" y="1005533"/>
                </a:moveTo>
                <a:cubicBezTo>
                  <a:pt x="-23481" y="1049586"/>
                  <a:pt x="38432" y="962671"/>
                  <a:pt x="38432" y="962671"/>
                </a:cubicBezTo>
                <a:cubicBezTo>
                  <a:pt x="133682" y="831702"/>
                  <a:pt x="395620" y="262583"/>
                  <a:pt x="581357" y="219721"/>
                </a:cubicBezTo>
                <a:cubicBezTo>
                  <a:pt x="767095" y="176858"/>
                  <a:pt x="969501" y="738833"/>
                  <a:pt x="1152857" y="705496"/>
                </a:cubicBezTo>
                <a:cubicBezTo>
                  <a:pt x="1336213" y="672158"/>
                  <a:pt x="1524332" y="-135085"/>
                  <a:pt x="1681494" y="19696"/>
                </a:cubicBezTo>
                <a:cubicBezTo>
                  <a:pt x="1838656" y="174477"/>
                  <a:pt x="1981532" y="1607989"/>
                  <a:pt x="2095832" y="1634183"/>
                </a:cubicBezTo>
                <a:cubicBezTo>
                  <a:pt x="2210132" y="1660377"/>
                  <a:pt x="2286332" y="226864"/>
                  <a:pt x="2367294" y="176858"/>
                </a:cubicBezTo>
                <a:cubicBezTo>
                  <a:pt x="2448256" y="126852"/>
                  <a:pt x="2517313" y="1198415"/>
                  <a:pt x="2581607" y="1334146"/>
                </a:cubicBezTo>
                <a:cubicBezTo>
                  <a:pt x="2645901" y="1469877"/>
                  <a:pt x="2699479" y="1230561"/>
                  <a:pt x="2753057" y="991246"/>
                </a:cubicBezTo>
              </a:path>
            </a:pathLst>
          </a:cu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1" name="TextBox 110">
            <a:extLst>
              <a:ext uri="{FF2B5EF4-FFF2-40B4-BE49-F238E27FC236}">
                <a16:creationId xmlns:a16="http://schemas.microsoft.com/office/drawing/2014/main" id="{FB46563A-D83A-F393-FD03-C11B8A0BDC5D}"/>
              </a:ext>
            </a:extLst>
          </p:cNvPr>
          <p:cNvSpPr txBox="1"/>
          <p:nvPr/>
        </p:nvSpPr>
        <p:spPr>
          <a:xfrm>
            <a:off x="813177" y="4200585"/>
            <a:ext cx="1928580" cy="400110"/>
          </a:xfrm>
          <a:prstGeom prst="rect">
            <a:avLst/>
          </a:prstGeom>
          <a:noFill/>
        </p:spPr>
        <p:txBody>
          <a:bodyPr wrap="square">
            <a:spAutoFit/>
          </a:bodyPr>
          <a:lstStyle/>
          <a:p>
            <a:r>
              <a:rPr lang="en-US" altLang="ko-KR" sz="2000" b="1" dirty="0"/>
              <a:t>Not constant!!</a:t>
            </a:r>
            <a:endParaRPr lang="ko-KR" altLang="en-US" sz="2000" b="1" dirty="0"/>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870EEEEF-E74B-398D-F22B-4F915B142035}"/>
                  </a:ext>
                </a:extLst>
              </p:cNvPr>
              <p:cNvSpPr txBox="1"/>
              <p:nvPr/>
            </p:nvSpPr>
            <p:spPr>
              <a:xfrm>
                <a:off x="1302093" y="1856379"/>
                <a:ext cx="721317"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0.5</m:t>
                      </m:r>
                      <m:r>
                        <a:rPr lang="en-US" altLang="ko-KR" sz="2400" b="0" i="1" smtClean="0">
                          <a:latin typeface="Cambria Math" panose="02040503050406030204" pitchFamily="18" charset="0"/>
                        </a:rPr>
                        <m:t>𝑇</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115" name="TextBox 114">
                <a:extLst>
                  <a:ext uri="{FF2B5EF4-FFF2-40B4-BE49-F238E27FC236}">
                    <a16:creationId xmlns:a16="http://schemas.microsoft.com/office/drawing/2014/main" id="{870EEEEF-E74B-398D-F22B-4F915B142035}"/>
                  </a:ext>
                </a:extLst>
              </p:cNvPr>
              <p:cNvSpPr txBox="1">
                <a:spLocks noRot="1" noChangeAspect="1" noMove="1" noResize="1" noEditPoints="1" noAdjustHandles="1" noChangeArrowheads="1" noChangeShapeType="1" noTextEdit="1"/>
              </p:cNvSpPr>
              <p:nvPr/>
            </p:nvSpPr>
            <p:spPr>
              <a:xfrm>
                <a:off x="1302093" y="1856379"/>
                <a:ext cx="721317" cy="461665"/>
              </a:xfrm>
              <a:prstGeom prst="rect">
                <a:avLst/>
              </a:prstGeom>
              <a:blipFill>
                <a:blip r:embed="rId11"/>
                <a:stretch>
                  <a:fillRect l="-2542" r="-9322"/>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BD85238C-A2B6-6714-9697-3056A76F08A9}"/>
                  </a:ext>
                </a:extLst>
              </p:cNvPr>
              <p:cNvSpPr txBox="1"/>
              <p:nvPr/>
            </p:nvSpPr>
            <p:spPr>
              <a:xfrm>
                <a:off x="2251283" y="2488407"/>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116" name="TextBox 115">
                <a:extLst>
                  <a:ext uri="{FF2B5EF4-FFF2-40B4-BE49-F238E27FC236}">
                    <a16:creationId xmlns:a16="http://schemas.microsoft.com/office/drawing/2014/main" id="{BD85238C-A2B6-6714-9697-3056A76F08A9}"/>
                  </a:ext>
                </a:extLst>
              </p:cNvPr>
              <p:cNvSpPr txBox="1">
                <a:spLocks noRot="1" noChangeAspect="1" noMove="1" noResize="1" noEditPoints="1" noAdjustHandles="1" noChangeArrowheads="1" noChangeShapeType="1" noTextEdit="1"/>
              </p:cNvSpPr>
              <p:nvPr/>
            </p:nvSpPr>
            <p:spPr>
              <a:xfrm>
                <a:off x="2251283" y="2488407"/>
                <a:ext cx="388081" cy="40011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ABBAFAE0-A1BD-50A5-1244-6A8A0A1EC00E}"/>
                  </a:ext>
                </a:extLst>
              </p:cNvPr>
              <p:cNvSpPr txBox="1"/>
              <p:nvPr/>
            </p:nvSpPr>
            <p:spPr>
              <a:xfrm>
                <a:off x="207263" y="2159811"/>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117" name="TextBox 116">
                <a:extLst>
                  <a:ext uri="{FF2B5EF4-FFF2-40B4-BE49-F238E27FC236}">
                    <a16:creationId xmlns:a16="http://schemas.microsoft.com/office/drawing/2014/main" id="{ABBAFAE0-A1BD-50A5-1244-6A8A0A1EC00E}"/>
                  </a:ext>
                </a:extLst>
              </p:cNvPr>
              <p:cNvSpPr txBox="1">
                <a:spLocks noRot="1" noChangeAspect="1" noMove="1" noResize="1" noEditPoints="1" noAdjustHandles="1" noChangeArrowheads="1" noChangeShapeType="1" noTextEdit="1"/>
              </p:cNvSpPr>
              <p:nvPr/>
            </p:nvSpPr>
            <p:spPr>
              <a:xfrm>
                <a:off x="207263" y="2159811"/>
                <a:ext cx="388081" cy="400110"/>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7818CB06-DF43-E8BE-34E9-4E25C8F3E9CC}"/>
                  </a:ext>
                </a:extLst>
              </p:cNvPr>
              <p:cNvSpPr txBox="1"/>
              <p:nvPr/>
            </p:nvSpPr>
            <p:spPr>
              <a:xfrm>
                <a:off x="2251283" y="5523592"/>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118" name="TextBox 117">
                <a:extLst>
                  <a:ext uri="{FF2B5EF4-FFF2-40B4-BE49-F238E27FC236}">
                    <a16:creationId xmlns:a16="http://schemas.microsoft.com/office/drawing/2014/main" id="{7818CB06-DF43-E8BE-34E9-4E25C8F3E9CC}"/>
                  </a:ext>
                </a:extLst>
              </p:cNvPr>
              <p:cNvSpPr txBox="1">
                <a:spLocks noRot="1" noChangeAspect="1" noMove="1" noResize="1" noEditPoints="1" noAdjustHandles="1" noChangeArrowheads="1" noChangeShapeType="1" noTextEdit="1"/>
              </p:cNvSpPr>
              <p:nvPr/>
            </p:nvSpPr>
            <p:spPr>
              <a:xfrm>
                <a:off x="2251283" y="5523592"/>
                <a:ext cx="388081" cy="400110"/>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8CA6C654-1DFF-3130-F100-95DADF719029}"/>
                  </a:ext>
                </a:extLst>
              </p:cNvPr>
              <p:cNvSpPr txBox="1"/>
              <p:nvPr/>
            </p:nvSpPr>
            <p:spPr>
              <a:xfrm>
                <a:off x="207263" y="5301523"/>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119" name="TextBox 118">
                <a:extLst>
                  <a:ext uri="{FF2B5EF4-FFF2-40B4-BE49-F238E27FC236}">
                    <a16:creationId xmlns:a16="http://schemas.microsoft.com/office/drawing/2014/main" id="{8CA6C654-1DFF-3130-F100-95DADF719029}"/>
                  </a:ext>
                </a:extLst>
              </p:cNvPr>
              <p:cNvSpPr txBox="1">
                <a:spLocks noRot="1" noChangeAspect="1" noMove="1" noResize="1" noEditPoints="1" noAdjustHandles="1" noChangeArrowheads="1" noChangeShapeType="1" noTextEdit="1"/>
              </p:cNvSpPr>
              <p:nvPr/>
            </p:nvSpPr>
            <p:spPr>
              <a:xfrm>
                <a:off x="207263" y="5301523"/>
                <a:ext cx="388081" cy="400110"/>
              </a:xfrm>
              <a:prstGeom prst="rect">
                <a:avLst/>
              </a:prstGeom>
              <a:blipFill>
                <a:blip r:embed="rId15"/>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11122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C55A9395-B71D-4339-8E3E-2C76D5000E2D}"/>
              </a:ext>
            </a:extLst>
          </p:cNvPr>
          <p:cNvPicPr>
            <a:picLocks noChangeAspect="1"/>
          </p:cNvPicPr>
          <p:nvPr/>
        </p:nvPicPr>
        <p:blipFill>
          <a:blip r:embed="rId3"/>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04C79BD-017B-7A95-EEA7-57052CE9E7F3}"/>
              </a:ext>
            </a:extLst>
          </p:cNvPr>
          <p:cNvSpPr txBox="1"/>
          <p:nvPr/>
        </p:nvSpPr>
        <p:spPr>
          <a:xfrm>
            <a:off x="304800" y="256550"/>
            <a:ext cx="8168640" cy="646331"/>
          </a:xfrm>
          <a:prstGeom prst="rect">
            <a:avLst/>
          </a:prstGeom>
          <a:noFill/>
        </p:spPr>
        <p:txBody>
          <a:bodyPr wrap="square" rtlCol="0">
            <a:spAutoFit/>
          </a:bodyPr>
          <a:lstStyle/>
          <a:p>
            <a:r>
              <a:rPr lang="en-US" altLang="ko-KR" sz="3600" b="1" dirty="0">
                <a:solidFill>
                  <a:schemeClr val="bg1"/>
                </a:solidFill>
              </a:rPr>
              <a:t>Antithetic</a:t>
            </a:r>
            <a:endParaRPr lang="ko-KR" altLang="en-US" sz="3600" b="1" dirty="0">
              <a:solidFill>
                <a:schemeClr val="bg1"/>
              </a:solidFill>
            </a:endParaRPr>
          </a:p>
        </p:txBody>
      </p:sp>
      <p:sp>
        <p:nvSpPr>
          <p:cNvPr id="3" name="TextBox 2">
            <a:extLst>
              <a:ext uri="{FF2B5EF4-FFF2-40B4-BE49-F238E27FC236}">
                <a16:creationId xmlns:a16="http://schemas.microsoft.com/office/drawing/2014/main" id="{8E81840D-0938-D918-06A4-A30EF8EA64CF}"/>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sp>
        <p:nvSpPr>
          <p:cNvPr id="4" name="사각형: 둥근 모서리 3">
            <a:extLst>
              <a:ext uri="{FF2B5EF4-FFF2-40B4-BE49-F238E27FC236}">
                <a16:creationId xmlns:a16="http://schemas.microsoft.com/office/drawing/2014/main" id="{4A60F9DF-2FD8-779C-CD05-4A861951C197}"/>
              </a:ext>
            </a:extLst>
          </p:cNvPr>
          <p:cNvSpPr/>
          <p:nvPr/>
        </p:nvSpPr>
        <p:spPr>
          <a:xfrm>
            <a:off x="246505" y="113448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grpSp>
        <p:nvGrpSpPr>
          <p:cNvPr id="5" name="그룹 4">
            <a:extLst>
              <a:ext uri="{FF2B5EF4-FFF2-40B4-BE49-F238E27FC236}">
                <a16:creationId xmlns:a16="http://schemas.microsoft.com/office/drawing/2014/main" id="{5439C7D8-5ED6-9D11-40B8-2627D75C2079}"/>
              </a:ext>
            </a:extLst>
          </p:cNvPr>
          <p:cNvGrpSpPr/>
          <p:nvPr/>
        </p:nvGrpSpPr>
        <p:grpSpPr>
          <a:xfrm>
            <a:off x="563064" y="1334408"/>
            <a:ext cx="2178693" cy="2229129"/>
            <a:chOff x="1165929" y="2109673"/>
            <a:chExt cx="4342818" cy="4443352"/>
          </a:xfrm>
        </p:grpSpPr>
        <p:graphicFrame>
          <p:nvGraphicFramePr>
            <p:cNvPr id="6" name="차트 5">
              <a:extLst>
                <a:ext uri="{FF2B5EF4-FFF2-40B4-BE49-F238E27FC236}">
                  <a16:creationId xmlns:a16="http://schemas.microsoft.com/office/drawing/2014/main" id="{CF36CFD5-4670-D485-F3DD-34F28B130CB0}"/>
                </a:ext>
              </a:extLst>
            </p:cNvPr>
            <p:cNvGraphicFramePr>
              <a:graphicFrameLocks/>
            </p:cNvGraphicFramePr>
            <p:nvPr/>
          </p:nvGraphicFramePr>
          <p:xfrm>
            <a:off x="1165929" y="2209683"/>
            <a:ext cx="3808781" cy="4343342"/>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직선 화살표 연결선 6">
              <a:extLst>
                <a:ext uri="{FF2B5EF4-FFF2-40B4-BE49-F238E27FC236}">
                  <a16:creationId xmlns:a16="http://schemas.microsoft.com/office/drawing/2014/main" id="{D4C3CFAD-D4A7-0691-30BE-0C090B59009E}"/>
                </a:ext>
              </a:extLst>
            </p:cNvPr>
            <p:cNvCxnSpPr>
              <a:cxnSpLocks/>
            </p:cNvCxnSpPr>
            <p:nvPr/>
          </p:nvCxnSpPr>
          <p:spPr>
            <a:xfrm>
              <a:off x="1207158" y="4309942"/>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직선 화살표 연결선 8">
              <a:extLst>
                <a:ext uri="{FF2B5EF4-FFF2-40B4-BE49-F238E27FC236}">
                  <a16:creationId xmlns:a16="http://schemas.microsoft.com/office/drawing/2014/main" id="{CAC93A78-1396-D582-0A20-F33510E4C514}"/>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직선 화살표 연결선 9">
              <a:extLst>
                <a:ext uri="{FF2B5EF4-FFF2-40B4-BE49-F238E27FC236}">
                  <a16:creationId xmlns:a16="http://schemas.microsoft.com/office/drawing/2014/main" id="{78C3F513-CEE6-FE09-8042-497115970285}"/>
                </a:ext>
              </a:extLst>
            </p:cNvPr>
            <p:cNvCxnSpPr>
              <a:cxnSpLocks/>
            </p:cNvCxnSpPr>
            <p:nvPr/>
          </p:nvCxnSpPr>
          <p:spPr>
            <a:xfrm flipV="1">
              <a:off x="1635820" y="3563662"/>
              <a:ext cx="0" cy="721322"/>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1" name="직선 화살표 연결선 10">
              <a:extLst>
                <a:ext uri="{FF2B5EF4-FFF2-40B4-BE49-F238E27FC236}">
                  <a16:creationId xmlns:a16="http://schemas.microsoft.com/office/drawing/2014/main" id="{A4E04A85-B96B-81DB-D3FD-1BB88E134B81}"/>
                </a:ext>
              </a:extLst>
            </p:cNvPr>
            <p:cNvCxnSpPr>
              <a:cxnSpLocks/>
            </p:cNvCxnSpPr>
            <p:nvPr/>
          </p:nvCxnSpPr>
          <p:spPr>
            <a:xfrm flipV="1">
              <a:off x="2407150" y="3224933"/>
              <a:ext cx="0" cy="1060051"/>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12" name="직선 화살표 연결선 11">
              <a:extLst>
                <a:ext uri="{FF2B5EF4-FFF2-40B4-BE49-F238E27FC236}">
                  <a16:creationId xmlns:a16="http://schemas.microsoft.com/office/drawing/2014/main" id="{1EFBE83B-08F1-1E9B-0323-BE1E3839B362}"/>
                </a:ext>
              </a:extLst>
            </p:cNvPr>
            <p:cNvCxnSpPr>
              <a:cxnSpLocks/>
            </p:cNvCxnSpPr>
            <p:nvPr/>
          </p:nvCxnSpPr>
          <p:spPr>
            <a:xfrm>
              <a:off x="3316742" y="4284326"/>
              <a:ext cx="0" cy="76717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직선 화살표 연결선 12">
              <a:extLst>
                <a:ext uri="{FF2B5EF4-FFF2-40B4-BE49-F238E27FC236}">
                  <a16:creationId xmlns:a16="http://schemas.microsoft.com/office/drawing/2014/main" id="{A8FF02F6-09C7-6390-1211-B09469271D23}"/>
                </a:ext>
              </a:extLst>
            </p:cNvPr>
            <p:cNvCxnSpPr>
              <a:cxnSpLocks/>
            </p:cNvCxnSpPr>
            <p:nvPr/>
          </p:nvCxnSpPr>
          <p:spPr>
            <a:xfrm>
              <a:off x="4234820" y="4294551"/>
              <a:ext cx="0" cy="105870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직선 연결선 13">
            <a:extLst>
              <a:ext uri="{FF2B5EF4-FFF2-40B4-BE49-F238E27FC236}">
                <a16:creationId xmlns:a16="http://schemas.microsoft.com/office/drawing/2014/main" id="{5637493E-879D-DB5E-1C7E-ED16AFF274DC}"/>
              </a:ext>
            </a:extLst>
          </p:cNvPr>
          <p:cNvCxnSpPr>
            <a:cxnSpLocks/>
          </p:cNvCxnSpPr>
          <p:nvPr/>
        </p:nvCxnSpPr>
        <p:spPr>
          <a:xfrm>
            <a:off x="819118" y="2425382"/>
            <a:ext cx="0" cy="738788"/>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495DE204-483D-99BB-E40B-30E3F47EAE25}"/>
              </a:ext>
            </a:extLst>
          </p:cNvPr>
          <p:cNvCxnSpPr>
            <a:cxnSpLocks/>
          </p:cNvCxnSpPr>
          <p:nvPr/>
        </p:nvCxnSpPr>
        <p:spPr>
          <a:xfrm>
            <a:off x="2100653" y="1635760"/>
            <a:ext cx="0" cy="789622"/>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621DC0D-B1DD-FC8A-774E-6CB12ECCA489}"/>
              </a:ext>
            </a:extLst>
          </p:cNvPr>
          <p:cNvCxnSpPr>
            <a:cxnSpLocks/>
          </p:cNvCxnSpPr>
          <p:nvPr/>
        </p:nvCxnSpPr>
        <p:spPr>
          <a:xfrm>
            <a:off x="1642078" y="2430512"/>
            <a:ext cx="0" cy="733658"/>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F3000515-771B-7083-E0FC-E013A52F9FC7}"/>
              </a:ext>
            </a:extLst>
          </p:cNvPr>
          <p:cNvCxnSpPr>
            <a:cxnSpLocks/>
          </p:cNvCxnSpPr>
          <p:nvPr/>
        </p:nvCxnSpPr>
        <p:spPr>
          <a:xfrm>
            <a:off x="1185756" y="1635760"/>
            <a:ext cx="0" cy="802473"/>
          </a:xfrm>
          <a:prstGeom prst="line">
            <a:avLst/>
          </a:prstGeom>
          <a:ln w="38100">
            <a:solidFill>
              <a:srgbClr val="D0CECE"/>
            </a:solidFill>
            <a:prstDash val="dash"/>
          </a:ln>
        </p:spPr>
        <p:style>
          <a:lnRef idx="1">
            <a:schemeClr val="accent1"/>
          </a:lnRef>
          <a:fillRef idx="0">
            <a:schemeClr val="accent1"/>
          </a:fillRef>
          <a:effectRef idx="0">
            <a:schemeClr val="accent1"/>
          </a:effectRef>
          <a:fontRef idx="minor">
            <a:schemeClr val="tx1"/>
          </a:fontRef>
        </p:style>
      </p:cxnSp>
      <p:cxnSp>
        <p:nvCxnSpPr>
          <p:cNvPr id="21" name="직선 화살표 연결선 20">
            <a:extLst>
              <a:ext uri="{FF2B5EF4-FFF2-40B4-BE49-F238E27FC236}">
                <a16:creationId xmlns:a16="http://schemas.microsoft.com/office/drawing/2014/main" id="{C0637F01-FB44-C105-4DA4-A17B5FD2F923}"/>
              </a:ext>
            </a:extLst>
          </p:cNvPr>
          <p:cNvCxnSpPr>
            <a:cxnSpLocks/>
          </p:cNvCxnSpPr>
          <p:nvPr/>
        </p:nvCxnSpPr>
        <p:spPr>
          <a:xfrm>
            <a:off x="1204473" y="1846542"/>
            <a:ext cx="843497"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2DA2FAA-ACFE-F858-7CDC-C5E69B64007A}"/>
                  </a:ext>
                </a:extLst>
              </p:cNvPr>
              <p:cNvSpPr txBox="1"/>
              <p:nvPr/>
            </p:nvSpPr>
            <p:spPr>
              <a:xfrm>
                <a:off x="784573" y="3015366"/>
                <a:ext cx="721317"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0.5</m:t>
                      </m:r>
                      <m:r>
                        <a:rPr lang="en-US" altLang="ko-KR" sz="2400" b="0" i="1" smtClean="0">
                          <a:latin typeface="Cambria Math" panose="02040503050406030204" pitchFamily="18" charset="0"/>
                        </a:rPr>
                        <m:t>𝑇</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23" name="TextBox 22">
                <a:extLst>
                  <a:ext uri="{FF2B5EF4-FFF2-40B4-BE49-F238E27FC236}">
                    <a16:creationId xmlns:a16="http://schemas.microsoft.com/office/drawing/2014/main" id="{B2DA2FAA-ACFE-F858-7CDC-C5E69B64007A}"/>
                  </a:ext>
                </a:extLst>
              </p:cNvPr>
              <p:cNvSpPr txBox="1">
                <a:spLocks noRot="1" noChangeAspect="1" noMove="1" noResize="1" noEditPoints="1" noAdjustHandles="1" noChangeArrowheads="1" noChangeShapeType="1" noTextEdit="1"/>
              </p:cNvSpPr>
              <p:nvPr/>
            </p:nvSpPr>
            <p:spPr>
              <a:xfrm>
                <a:off x="784573" y="3015366"/>
                <a:ext cx="721317" cy="461665"/>
              </a:xfrm>
              <a:prstGeom prst="rect">
                <a:avLst/>
              </a:prstGeom>
              <a:blipFill>
                <a:blip r:embed="rId7"/>
                <a:stretch>
                  <a:fillRect l="-2542" r="-9322"/>
                </a:stretch>
              </a:blipFill>
            </p:spPr>
            <p:txBody>
              <a:bodyPr/>
              <a:lstStyle/>
              <a:p>
                <a:r>
                  <a:rPr lang="ko-KR" altLang="en-US">
                    <a:noFill/>
                  </a:rPr>
                  <a:t> </a:t>
                </a:r>
              </a:p>
            </p:txBody>
          </p:sp>
        </mc:Fallback>
      </mc:AlternateContent>
      <p:cxnSp>
        <p:nvCxnSpPr>
          <p:cNvPr id="24" name="직선 화살표 연결선 23">
            <a:extLst>
              <a:ext uri="{FF2B5EF4-FFF2-40B4-BE49-F238E27FC236}">
                <a16:creationId xmlns:a16="http://schemas.microsoft.com/office/drawing/2014/main" id="{2FAB478C-790F-2FA6-19D3-492F029C2A71}"/>
              </a:ext>
            </a:extLst>
          </p:cNvPr>
          <p:cNvCxnSpPr>
            <a:cxnSpLocks/>
          </p:cNvCxnSpPr>
          <p:nvPr/>
        </p:nvCxnSpPr>
        <p:spPr>
          <a:xfrm>
            <a:off x="797311" y="2948586"/>
            <a:ext cx="843497"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사각형: 둥근 모서리 14">
            <a:extLst>
              <a:ext uri="{FF2B5EF4-FFF2-40B4-BE49-F238E27FC236}">
                <a16:creationId xmlns:a16="http://schemas.microsoft.com/office/drawing/2014/main" id="{FE6AF77C-258D-6C9B-0E88-4EDEDDAAFD52}"/>
              </a:ext>
            </a:extLst>
          </p:cNvPr>
          <p:cNvSpPr/>
          <p:nvPr/>
        </p:nvSpPr>
        <p:spPr>
          <a:xfrm>
            <a:off x="246505" y="3627420"/>
            <a:ext cx="2543895" cy="24041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p>
        </p:txBody>
      </p:sp>
      <p:grpSp>
        <p:nvGrpSpPr>
          <p:cNvPr id="18" name="그룹 17">
            <a:extLst>
              <a:ext uri="{FF2B5EF4-FFF2-40B4-BE49-F238E27FC236}">
                <a16:creationId xmlns:a16="http://schemas.microsoft.com/office/drawing/2014/main" id="{877EE3B1-811E-15FC-70F3-2F4A0DB5CCA5}"/>
              </a:ext>
            </a:extLst>
          </p:cNvPr>
          <p:cNvGrpSpPr/>
          <p:nvPr/>
        </p:nvGrpSpPr>
        <p:grpSpPr>
          <a:xfrm>
            <a:off x="583748" y="3827348"/>
            <a:ext cx="2158009" cy="2004251"/>
            <a:chOff x="1207158" y="2109673"/>
            <a:chExt cx="4301589" cy="3995099"/>
          </a:xfrm>
        </p:grpSpPr>
        <p:cxnSp>
          <p:nvCxnSpPr>
            <p:cNvPr id="22" name="직선 화살표 연결선 21">
              <a:extLst>
                <a:ext uri="{FF2B5EF4-FFF2-40B4-BE49-F238E27FC236}">
                  <a16:creationId xmlns:a16="http://schemas.microsoft.com/office/drawing/2014/main" id="{931A5D5D-0800-D8B6-24F9-624D1830AC39}"/>
                </a:ext>
              </a:extLst>
            </p:cNvPr>
            <p:cNvCxnSpPr>
              <a:cxnSpLocks/>
            </p:cNvCxnSpPr>
            <p:nvPr/>
          </p:nvCxnSpPr>
          <p:spPr>
            <a:xfrm>
              <a:off x="1207158" y="5523203"/>
              <a:ext cx="430158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직선 화살표 연결선 24">
              <a:extLst>
                <a:ext uri="{FF2B5EF4-FFF2-40B4-BE49-F238E27FC236}">
                  <a16:creationId xmlns:a16="http://schemas.microsoft.com/office/drawing/2014/main" id="{60240C83-B6E7-C484-D8C3-37DA71836B03}"/>
                </a:ext>
              </a:extLst>
            </p:cNvPr>
            <p:cNvCxnSpPr>
              <a:cxnSpLocks/>
            </p:cNvCxnSpPr>
            <p:nvPr/>
          </p:nvCxnSpPr>
          <p:spPr>
            <a:xfrm flipV="1">
              <a:off x="1279253" y="2109673"/>
              <a:ext cx="0" cy="39950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직선 화살표 연결선 25">
              <a:extLst>
                <a:ext uri="{FF2B5EF4-FFF2-40B4-BE49-F238E27FC236}">
                  <a16:creationId xmlns:a16="http://schemas.microsoft.com/office/drawing/2014/main" id="{86816EFB-6B18-5E91-6CC7-828FCF102086}"/>
                </a:ext>
              </a:extLst>
            </p:cNvPr>
            <p:cNvCxnSpPr>
              <a:cxnSpLocks/>
            </p:cNvCxnSpPr>
            <p:nvPr/>
          </p:nvCxnSpPr>
          <p:spPr>
            <a:xfrm flipV="1">
              <a:off x="1635820" y="3734350"/>
              <a:ext cx="0" cy="1788853"/>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27" name="직선 화살표 연결선 26">
              <a:extLst>
                <a:ext uri="{FF2B5EF4-FFF2-40B4-BE49-F238E27FC236}">
                  <a16:creationId xmlns:a16="http://schemas.microsoft.com/office/drawing/2014/main" id="{920EC9A5-0138-1EBA-F96D-0016BB08BFD4}"/>
                </a:ext>
              </a:extLst>
            </p:cNvPr>
            <p:cNvCxnSpPr>
              <a:cxnSpLocks/>
            </p:cNvCxnSpPr>
            <p:nvPr/>
          </p:nvCxnSpPr>
          <p:spPr>
            <a:xfrm flipV="1">
              <a:off x="2407151" y="3734350"/>
              <a:ext cx="0" cy="1788853"/>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a:extLst>
                <a:ext uri="{FF2B5EF4-FFF2-40B4-BE49-F238E27FC236}">
                  <a16:creationId xmlns:a16="http://schemas.microsoft.com/office/drawing/2014/main" id="{345BA2EF-643F-F61C-1803-DFB7CB72AE48}"/>
                </a:ext>
              </a:extLst>
            </p:cNvPr>
            <p:cNvCxnSpPr>
              <a:cxnSpLocks/>
            </p:cNvCxnSpPr>
            <p:nvPr/>
          </p:nvCxnSpPr>
          <p:spPr>
            <a:xfrm flipV="1">
              <a:off x="3316742" y="3734350"/>
              <a:ext cx="0" cy="178885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직선 화살표 연결선 28">
              <a:extLst>
                <a:ext uri="{FF2B5EF4-FFF2-40B4-BE49-F238E27FC236}">
                  <a16:creationId xmlns:a16="http://schemas.microsoft.com/office/drawing/2014/main" id="{7D5833DF-B2DA-2DD6-97A0-BE7415F81595}"/>
                </a:ext>
              </a:extLst>
            </p:cNvPr>
            <p:cNvCxnSpPr>
              <a:cxnSpLocks/>
            </p:cNvCxnSpPr>
            <p:nvPr/>
          </p:nvCxnSpPr>
          <p:spPr>
            <a:xfrm flipV="1">
              <a:off x="4234820" y="3734350"/>
              <a:ext cx="0" cy="178885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4" name="직선 연결선 33">
            <a:extLst>
              <a:ext uri="{FF2B5EF4-FFF2-40B4-BE49-F238E27FC236}">
                <a16:creationId xmlns:a16="http://schemas.microsoft.com/office/drawing/2014/main" id="{27D80F53-900E-D041-B58C-FF86DFE47C49}"/>
              </a:ext>
            </a:extLst>
          </p:cNvPr>
          <p:cNvCxnSpPr/>
          <p:nvPr/>
        </p:nvCxnSpPr>
        <p:spPr>
          <a:xfrm>
            <a:off x="656085" y="4642412"/>
            <a:ext cx="15986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3934AC4-E714-846D-AEE5-C12FF419C0FC}"/>
              </a:ext>
            </a:extLst>
          </p:cNvPr>
          <p:cNvSpPr txBox="1"/>
          <p:nvPr/>
        </p:nvSpPr>
        <p:spPr>
          <a:xfrm>
            <a:off x="5545540" y="256550"/>
            <a:ext cx="5351060" cy="646331"/>
          </a:xfrm>
          <a:prstGeom prst="rect">
            <a:avLst/>
          </a:prstGeom>
          <a:noFill/>
        </p:spPr>
        <p:txBody>
          <a:bodyPr wrap="square" rtlCol="0">
            <a:spAutoFit/>
          </a:bodyPr>
          <a:lstStyle/>
          <a:p>
            <a:r>
              <a:rPr lang="en-US" altLang="ko-KR" sz="3600" b="1" dirty="0">
                <a:solidFill>
                  <a:srgbClr val="FF0000"/>
                </a:solidFill>
              </a:rPr>
              <a:t>With Shift Mapping</a:t>
            </a:r>
            <a:endParaRPr lang="ko-KR" altLang="en-US" sz="3600" b="1" dirty="0">
              <a:solidFill>
                <a:srgbClr val="FF0000"/>
              </a:solidFill>
            </a:endParaRP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018D2EE-6538-2363-78E1-197DB736BD2E}"/>
                  </a:ext>
                </a:extLst>
              </p:cNvPr>
              <p:cNvSpPr txBox="1"/>
              <p:nvPr/>
            </p:nvSpPr>
            <p:spPr>
              <a:xfrm>
                <a:off x="389053" y="1135280"/>
                <a:ext cx="235270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en-US" altLang="ko-KR" sz="2400" i="1" smtClean="0">
                              <a:latin typeface="Cambria Math" panose="02040503050406030204" pitchFamily="18" charset="0"/>
                            </a:rPr>
                          </m:ctrlPr>
                        </m:funcPr>
                        <m:fName>
                          <m:r>
                            <m:rPr>
                              <m:sty m:val="p"/>
                            </m:rPr>
                            <a:rPr lang="en-US" altLang="ko-KR" sz="2400">
                              <a:latin typeface="Cambria Math" panose="02040503050406030204" pitchFamily="18" charset="0"/>
                            </a:rPr>
                            <m:t>cos</m:t>
                          </m:r>
                        </m:fName>
                        <m:e>
                          <m:d>
                            <m:dPr>
                              <m:ctrlPr>
                                <a:rPr lang="en-US" altLang="ko-KR" sz="2400" i="1">
                                  <a:latin typeface="Cambria Math" panose="02040503050406030204" pitchFamily="18" charset="0"/>
                                </a:rPr>
                              </m:ctrlPr>
                            </m:dPr>
                            <m:e>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a:latin typeface="Cambria Math" panose="02040503050406030204" pitchFamily="18" charset="0"/>
                                    </a:rPr>
                                    <m:t>d</m:t>
                                  </m:r>
                                </m:sub>
                              </m:sSub>
                              <m:r>
                                <a:rPr lang="en-US" altLang="ko-KR" sz="2400" i="1">
                                  <a:latin typeface="Cambria Math" panose="02040503050406030204" pitchFamily="18" charset="0"/>
                                </a:rPr>
                                <m:t>𝑡</m:t>
                              </m:r>
                              <m:r>
                                <a:rPr lang="en-US" altLang="ko-KR" sz="2400" i="1">
                                  <a:latin typeface="Cambria Math" panose="02040503050406030204" pitchFamily="18" charset="0"/>
                                </a:rPr>
                                <m:t>+</m:t>
                              </m:r>
                              <m:r>
                                <a:rPr lang="en-US" altLang="ko-KR" sz="2400" i="1">
                                  <a:latin typeface="Cambria Math" panose="02040503050406030204" pitchFamily="18" charset="0"/>
                                </a:rPr>
                                <m:t>𝜃</m:t>
                              </m:r>
                            </m:e>
                          </m:d>
                        </m:e>
                      </m:func>
                    </m:oMath>
                  </m:oMathPara>
                </a14:m>
                <a:endParaRPr lang="ko-KR" altLang="en-US" sz="2400" dirty="0"/>
              </a:p>
            </p:txBody>
          </p:sp>
        </mc:Choice>
        <mc:Fallback xmlns="">
          <p:sp>
            <p:nvSpPr>
              <p:cNvPr id="42" name="TextBox 41">
                <a:extLst>
                  <a:ext uri="{FF2B5EF4-FFF2-40B4-BE49-F238E27FC236}">
                    <a16:creationId xmlns:a16="http://schemas.microsoft.com/office/drawing/2014/main" id="{7018D2EE-6538-2363-78E1-197DB736BD2E}"/>
                  </a:ext>
                </a:extLst>
              </p:cNvPr>
              <p:cNvSpPr txBox="1">
                <a:spLocks noRot="1" noChangeAspect="1" noMove="1" noResize="1" noEditPoints="1" noAdjustHandles="1" noChangeArrowheads="1" noChangeShapeType="1" noTextEdit="1"/>
              </p:cNvSpPr>
              <p:nvPr/>
            </p:nvSpPr>
            <p:spPr>
              <a:xfrm>
                <a:off x="389053" y="1135280"/>
                <a:ext cx="2352704" cy="461665"/>
              </a:xfrm>
              <a:prstGeom prst="rect">
                <a:avLst/>
              </a:prstGeom>
              <a:blipFill>
                <a:blip r:embed="rId8"/>
                <a:stretch>
                  <a:fillRect b="-526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F7C1ED06-4AB4-90AE-F7A1-7597D2BD1367}"/>
                  </a:ext>
                </a:extLst>
              </p:cNvPr>
              <p:cNvSpPr txBox="1"/>
              <p:nvPr/>
            </p:nvSpPr>
            <p:spPr>
              <a:xfrm>
                <a:off x="813177" y="3699994"/>
                <a:ext cx="162608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i="1" smtClean="0">
                          <a:solidFill>
                            <a:schemeClr val="tx1"/>
                          </a:solidFill>
                          <a:latin typeface="Cambria Math" panose="02040503050406030204" pitchFamily="18" charset="0"/>
                        </a:rPr>
                        <m:t>𝑓</m:t>
                      </m:r>
                      <m:r>
                        <a:rPr lang="en-US" altLang="ko-KR" sz="2400" b="1" i="1">
                          <a:solidFill>
                            <a:schemeClr val="tx1"/>
                          </a:solidFill>
                          <a:latin typeface="Cambria Math" panose="02040503050406030204" pitchFamily="18" charset="0"/>
                        </a:rPr>
                        <m:t>(</m:t>
                      </m:r>
                      <m:sSub>
                        <m:sSubPr>
                          <m:ctrlPr>
                            <a:rPr lang="en-US" altLang="ko-KR" sz="2400" i="1">
                              <a:solidFill>
                                <a:schemeClr val="tx1"/>
                              </a:solidFill>
                              <a:latin typeface="Cambria Math" panose="02040503050406030204" pitchFamily="18" charset="0"/>
                            </a:rPr>
                          </m:ctrlPr>
                        </m:sSubPr>
                        <m:e>
                          <m:acc>
                            <m:accPr>
                              <m:chr m:val="̅"/>
                              <m:ctrlPr>
                                <a:rPr lang="en-US" altLang="ko-KR" sz="2400" b="1" i="1">
                                  <a:solidFill>
                                    <a:schemeClr val="tx1"/>
                                  </a:solidFill>
                                  <a:latin typeface="Cambria Math" panose="02040503050406030204" pitchFamily="18" charset="0"/>
                                </a:rPr>
                              </m:ctrlPr>
                            </m:accPr>
                            <m:e>
                              <m:r>
                                <a:rPr lang="en-US" altLang="ko-KR" sz="2400" b="1">
                                  <a:solidFill>
                                    <a:schemeClr val="tx1"/>
                                  </a:solidFill>
                                  <a:latin typeface="Cambria Math" panose="02040503050406030204" pitchFamily="18" charset="0"/>
                                </a:rPr>
                                <m:t>𝐱</m:t>
                              </m:r>
                            </m:e>
                          </m:acc>
                        </m:e>
                        <m:sub>
                          <m:r>
                            <a:rPr lang="en-US" altLang="ko-KR" sz="2400" i="1">
                              <a:solidFill>
                                <a:schemeClr val="tx1"/>
                              </a:solidFill>
                              <a:latin typeface="Cambria Math" panose="02040503050406030204" pitchFamily="18" charset="0"/>
                            </a:rPr>
                            <m:t>𝑡</m:t>
                          </m:r>
                        </m:sub>
                      </m:sSub>
                      <m:r>
                        <a:rPr lang="en-US" altLang="ko-KR" sz="2400" b="1" i="1">
                          <a:solidFill>
                            <a:schemeClr val="tx1"/>
                          </a:solidFill>
                          <a:latin typeface="Cambria Math" panose="02040503050406030204" pitchFamily="18" charset="0"/>
                        </a:rPr>
                        <m:t>)</m:t>
                      </m:r>
                    </m:oMath>
                  </m:oMathPara>
                </a14:m>
                <a:endParaRPr lang="ko-KR" altLang="en-US" sz="2400" dirty="0">
                  <a:solidFill>
                    <a:schemeClr val="tx1"/>
                  </a:solidFill>
                </a:endParaRPr>
              </a:p>
            </p:txBody>
          </p:sp>
        </mc:Choice>
        <mc:Fallback xmlns="">
          <p:sp>
            <p:nvSpPr>
              <p:cNvPr id="43" name="TextBox 42">
                <a:extLst>
                  <a:ext uri="{FF2B5EF4-FFF2-40B4-BE49-F238E27FC236}">
                    <a16:creationId xmlns:a16="http://schemas.microsoft.com/office/drawing/2014/main" id="{F7C1ED06-4AB4-90AE-F7A1-7597D2BD1367}"/>
                  </a:ext>
                </a:extLst>
              </p:cNvPr>
              <p:cNvSpPr txBox="1">
                <a:spLocks noRot="1" noChangeAspect="1" noMove="1" noResize="1" noEditPoints="1" noAdjustHandles="1" noChangeArrowheads="1" noChangeShapeType="1" noTextEdit="1"/>
              </p:cNvSpPr>
              <p:nvPr/>
            </p:nvSpPr>
            <p:spPr>
              <a:xfrm>
                <a:off x="813177" y="3699994"/>
                <a:ext cx="1626088" cy="461665"/>
              </a:xfrm>
              <a:prstGeom prst="rect">
                <a:avLst/>
              </a:prstGeom>
              <a:blipFill>
                <a:blip r:embed="rId9"/>
                <a:stretch>
                  <a:fillRect b="-1973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27A6620B-7562-4C97-F6CC-CE6A11F65344}"/>
                  </a:ext>
                </a:extLst>
              </p:cNvPr>
              <p:cNvSpPr txBox="1"/>
              <p:nvPr/>
            </p:nvSpPr>
            <p:spPr>
              <a:xfrm>
                <a:off x="1302093" y="1856379"/>
                <a:ext cx="721317"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400" b="0" i="1" smtClean="0">
                          <a:latin typeface="Cambria Math" panose="02040503050406030204" pitchFamily="18" charset="0"/>
                        </a:rPr>
                        <m:t>0.5</m:t>
                      </m:r>
                      <m:r>
                        <a:rPr lang="en-US" altLang="ko-KR" sz="2400" b="0" i="1" smtClean="0">
                          <a:latin typeface="Cambria Math" panose="02040503050406030204" pitchFamily="18" charset="0"/>
                        </a:rPr>
                        <m:t>𝑇</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47" name="TextBox 46">
                <a:extLst>
                  <a:ext uri="{FF2B5EF4-FFF2-40B4-BE49-F238E27FC236}">
                    <a16:creationId xmlns:a16="http://schemas.microsoft.com/office/drawing/2014/main" id="{27A6620B-7562-4C97-F6CC-CE6A11F65344}"/>
                  </a:ext>
                </a:extLst>
              </p:cNvPr>
              <p:cNvSpPr txBox="1">
                <a:spLocks noRot="1" noChangeAspect="1" noMove="1" noResize="1" noEditPoints="1" noAdjustHandles="1" noChangeArrowheads="1" noChangeShapeType="1" noTextEdit="1"/>
              </p:cNvSpPr>
              <p:nvPr/>
            </p:nvSpPr>
            <p:spPr>
              <a:xfrm>
                <a:off x="1302093" y="1856379"/>
                <a:ext cx="721317" cy="461665"/>
              </a:xfrm>
              <a:prstGeom prst="rect">
                <a:avLst/>
              </a:prstGeom>
              <a:blipFill>
                <a:blip r:embed="rId11"/>
                <a:stretch>
                  <a:fillRect l="-2542" r="-9322"/>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E8AE2A47-AB0A-958A-1048-EEFFF91E5CD5}"/>
                  </a:ext>
                </a:extLst>
              </p:cNvPr>
              <p:cNvSpPr txBox="1"/>
              <p:nvPr/>
            </p:nvSpPr>
            <p:spPr>
              <a:xfrm>
                <a:off x="2251283" y="5523592"/>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48" name="TextBox 47">
                <a:extLst>
                  <a:ext uri="{FF2B5EF4-FFF2-40B4-BE49-F238E27FC236}">
                    <a16:creationId xmlns:a16="http://schemas.microsoft.com/office/drawing/2014/main" id="{E8AE2A47-AB0A-958A-1048-EEFFF91E5CD5}"/>
                  </a:ext>
                </a:extLst>
              </p:cNvPr>
              <p:cNvSpPr txBox="1">
                <a:spLocks noRot="1" noChangeAspect="1" noMove="1" noResize="1" noEditPoints="1" noAdjustHandles="1" noChangeArrowheads="1" noChangeShapeType="1" noTextEdit="1"/>
              </p:cNvSpPr>
              <p:nvPr/>
            </p:nvSpPr>
            <p:spPr>
              <a:xfrm>
                <a:off x="2251283" y="5523592"/>
                <a:ext cx="388081" cy="40011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B71A99E-7A03-C3C4-3498-7B87169E3C0F}"/>
                  </a:ext>
                </a:extLst>
              </p:cNvPr>
              <p:cNvSpPr txBox="1"/>
              <p:nvPr/>
            </p:nvSpPr>
            <p:spPr>
              <a:xfrm>
                <a:off x="207263" y="5301523"/>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49" name="TextBox 48">
                <a:extLst>
                  <a:ext uri="{FF2B5EF4-FFF2-40B4-BE49-F238E27FC236}">
                    <a16:creationId xmlns:a16="http://schemas.microsoft.com/office/drawing/2014/main" id="{1B71A99E-7A03-C3C4-3498-7B87169E3C0F}"/>
                  </a:ext>
                </a:extLst>
              </p:cNvPr>
              <p:cNvSpPr txBox="1">
                <a:spLocks noRot="1" noChangeAspect="1" noMove="1" noResize="1" noEditPoints="1" noAdjustHandles="1" noChangeArrowheads="1" noChangeShapeType="1" noTextEdit="1"/>
              </p:cNvSpPr>
              <p:nvPr/>
            </p:nvSpPr>
            <p:spPr>
              <a:xfrm>
                <a:off x="207263" y="5301523"/>
                <a:ext cx="388081" cy="400110"/>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C9B3BA8-A643-F86B-4E59-935380A503D0}"/>
                  </a:ext>
                </a:extLst>
              </p:cNvPr>
              <p:cNvSpPr txBox="1"/>
              <p:nvPr/>
            </p:nvSpPr>
            <p:spPr>
              <a:xfrm>
                <a:off x="2251283" y="2488407"/>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50" name="TextBox 49">
                <a:extLst>
                  <a:ext uri="{FF2B5EF4-FFF2-40B4-BE49-F238E27FC236}">
                    <a16:creationId xmlns:a16="http://schemas.microsoft.com/office/drawing/2014/main" id="{BC9B3BA8-A643-F86B-4E59-935380A503D0}"/>
                  </a:ext>
                </a:extLst>
              </p:cNvPr>
              <p:cNvSpPr txBox="1">
                <a:spLocks noRot="1" noChangeAspect="1" noMove="1" noResize="1" noEditPoints="1" noAdjustHandles="1" noChangeArrowheads="1" noChangeShapeType="1" noTextEdit="1"/>
              </p:cNvSpPr>
              <p:nvPr/>
            </p:nvSpPr>
            <p:spPr>
              <a:xfrm>
                <a:off x="2251283" y="2488407"/>
                <a:ext cx="388081" cy="400110"/>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CC2ADF36-5D68-5AA7-1BCC-D66AC7AD950C}"/>
                  </a:ext>
                </a:extLst>
              </p:cNvPr>
              <p:cNvSpPr txBox="1"/>
              <p:nvPr/>
            </p:nvSpPr>
            <p:spPr>
              <a:xfrm>
                <a:off x="207263" y="2159811"/>
                <a:ext cx="38808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0</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51" name="TextBox 50">
                <a:extLst>
                  <a:ext uri="{FF2B5EF4-FFF2-40B4-BE49-F238E27FC236}">
                    <a16:creationId xmlns:a16="http://schemas.microsoft.com/office/drawing/2014/main" id="{CC2ADF36-5D68-5AA7-1BCC-D66AC7AD950C}"/>
                  </a:ext>
                </a:extLst>
              </p:cNvPr>
              <p:cNvSpPr txBox="1">
                <a:spLocks noRot="1" noChangeAspect="1" noMove="1" noResize="1" noEditPoints="1" noAdjustHandles="1" noChangeArrowheads="1" noChangeShapeType="1" noTextEdit="1"/>
              </p:cNvSpPr>
              <p:nvPr/>
            </p:nvSpPr>
            <p:spPr>
              <a:xfrm>
                <a:off x="207263" y="2159811"/>
                <a:ext cx="388081" cy="400110"/>
              </a:xfrm>
              <a:prstGeom prst="rect">
                <a:avLst/>
              </a:prstGeom>
              <a:blipFill>
                <a:blip r:embed="rId15"/>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3619437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E8B775FA-7EF4-0696-2C39-548BCF29C636}"/>
              </a:ext>
            </a:extLst>
          </p:cNvPr>
          <p:cNvSpPr>
            <a:spLocks noGrp="1"/>
          </p:cNvSpPr>
          <p:nvPr>
            <p:ph type="sldNum" sz="quarter" idx="12"/>
          </p:nvPr>
        </p:nvSpPr>
        <p:spPr/>
        <p:txBody>
          <a:bodyPr/>
          <a:lstStyle/>
          <a:p>
            <a:fld id="{8DF240CA-39A6-8942-A819-E48F9D8A9D50}" type="slidenum">
              <a:rPr lang="en-KR" smtClean="0"/>
              <a:pPr/>
              <a:t>44</a:t>
            </a:fld>
            <a:endParaRPr lang="en-KR"/>
          </a:p>
        </p:txBody>
      </p:sp>
      <p:pic>
        <p:nvPicPr>
          <p:cNvPr id="6" name="그림 5">
            <a:extLst>
              <a:ext uri="{FF2B5EF4-FFF2-40B4-BE49-F238E27FC236}">
                <a16:creationId xmlns:a16="http://schemas.microsoft.com/office/drawing/2014/main" id="{D460B429-D2A1-0E9B-DBBF-69A05FCD3C8A}"/>
              </a:ext>
            </a:extLst>
          </p:cNvPr>
          <p:cNvPicPr>
            <a:picLocks noChangeAspect="1"/>
          </p:cNvPicPr>
          <p:nvPr/>
        </p:nvPicPr>
        <p:blipFill rotWithShape="1">
          <a:blip r:embed="rId3"/>
          <a:srcRect l="2334" t="5109"/>
          <a:stretch/>
        </p:blipFill>
        <p:spPr>
          <a:xfrm>
            <a:off x="-48455" y="614441"/>
            <a:ext cx="12378006" cy="5983229"/>
          </a:xfrm>
          <a:prstGeom prst="rect">
            <a:avLst/>
          </a:prstGeom>
        </p:spPr>
      </p:pic>
      <p:sp>
        <p:nvSpPr>
          <p:cNvPr id="9" name="TextBox 8">
            <a:extLst>
              <a:ext uri="{FF2B5EF4-FFF2-40B4-BE49-F238E27FC236}">
                <a16:creationId xmlns:a16="http://schemas.microsoft.com/office/drawing/2014/main" id="{178ED0C3-A702-0B0B-CAF0-666AD88276C1}"/>
              </a:ext>
            </a:extLst>
          </p:cNvPr>
          <p:cNvSpPr txBox="1"/>
          <p:nvPr/>
        </p:nvSpPr>
        <p:spPr>
          <a:xfrm>
            <a:off x="7862440" y="103425"/>
            <a:ext cx="2385848" cy="400110"/>
          </a:xfrm>
          <a:prstGeom prst="rect">
            <a:avLst/>
          </a:prstGeom>
          <a:noFill/>
        </p:spPr>
        <p:txBody>
          <a:bodyPr wrap="square" rtlCol="0">
            <a:spAutoFit/>
          </a:bodyPr>
          <a:lstStyle/>
          <a:p>
            <a:pPr algn="ctr"/>
            <a:r>
              <a:rPr lang="en-US" altLang="ko-KR" sz="2000" dirty="0"/>
              <a:t>Radial Velocity</a:t>
            </a:r>
            <a:endParaRPr lang="ko-KR" altLang="en-US" sz="2000" dirty="0"/>
          </a:p>
        </p:txBody>
      </p:sp>
      <p:sp>
        <p:nvSpPr>
          <p:cNvPr id="10" name="TextBox 9">
            <a:extLst>
              <a:ext uri="{FF2B5EF4-FFF2-40B4-BE49-F238E27FC236}">
                <a16:creationId xmlns:a16="http://schemas.microsoft.com/office/drawing/2014/main" id="{72E9E03E-3FC0-4C3D-0D77-EEE72A745DF4}"/>
              </a:ext>
            </a:extLst>
          </p:cNvPr>
          <p:cNvSpPr txBox="1"/>
          <p:nvPr/>
        </p:nvSpPr>
        <p:spPr>
          <a:xfrm>
            <a:off x="3919658" y="103425"/>
            <a:ext cx="2385848" cy="400110"/>
          </a:xfrm>
          <a:prstGeom prst="rect">
            <a:avLst/>
          </a:prstGeom>
          <a:noFill/>
        </p:spPr>
        <p:txBody>
          <a:bodyPr wrap="square" rtlCol="0">
            <a:spAutoFit/>
          </a:bodyPr>
          <a:lstStyle/>
          <a:p>
            <a:pPr algn="ctr"/>
            <a:r>
              <a:rPr lang="en-US" altLang="ko-KR" sz="2000" b="1" dirty="0">
                <a:solidFill>
                  <a:srgbClr val="FF0000"/>
                </a:solidFill>
              </a:rPr>
              <a:t>Antithetic (Ours)</a:t>
            </a:r>
            <a:endParaRPr lang="ko-KR" altLang="en-US" sz="2000" b="1" dirty="0">
              <a:solidFill>
                <a:srgbClr val="FF0000"/>
              </a:solidFill>
            </a:endParaRPr>
          </a:p>
        </p:txBody>
      </p:sp>
      <p:sp>
        <p:nvSpPr>
          <p:cNvPr id="11" name="TextBox 10">
            <a:extLst>
              <a:ext uri="{FF2B5EF4-FFF2-40B4-BE49-F238E27FC236}">
                <a16:creationId xmlns:a16="http://schemas.microsoft.com/office/drawing/2014/main" id="{67FC4C93-8364-BD40-13EA-552FC934867C}"/>
              </a:ext>
            </a:extLst>
          </p:cNvPr>
          <p:cNvSpPr txBox="1"/>
          <p:nvPr/>
        </p:nvSpPr>
        <p:spPr>
          <a:xfrm>
            <a:off x="1943712" y="103425"/>
            <a:ext cx="2385848" cy="400110"/>
          </a:xfrm>
          <a:prstGeom prst="rect">
            <a:avLst/>
          </a:prstGeom>
          <a:noFill/>
        </p:spPr>
        <p:txBody>
          <a:bodyPr wrap="square" rtlCol="0">
            <a:spAutoFit/>
          </a:bodyPr>
          <a:lstStyle/>
          <a:p>
            <a:pPr algn="ctr"/>
            <a:r>
              <a:rPr lang="en-US" altLang="ko-KR" sz="2000" dirty="0"/>
              <a:t>Stratified</a:t>
            </a:r>
            <a:endParaRPr lang="ko-KR" altLang="en-US" sz="2000" dirty="0"/>
          </a:p>
        </p:txBody>
      </p:sp>
      <p:sp>
        <p:nvSpPr>
          <p:cNvPr id="12" name="TextBox 11">
            <a:extLst>
              <a:ext uri="{FF2B5EF4-FFF2-40B4-BE49-F238E27FC236}">
                <a16:creationId xmlns:a16="http://schemas.microsoft.com/office/drawing/2014/main" id="{ED452F6D-847F-E835-57EE-F85B56B86C32}"/>
              </a:ext>
            </a:extLst>
          </p:cNvPr>
          <p:cNvSpPr txBox="1"/>
          <p:nvPr/>
        </p:nvSpPr>
        <p:spPr>
          <a:xfrm>
            <a:off x="-32234" y="103425"/>
            <a:ext cx="2385848" cy="400110"/>
          </a:xfrm>
          <a:prstGeom prst="rect">
            <a:avLst/>
          </a:prstGeom>
          <a:noFill/>
        </p:spPr>
        <p:txBody>
          <a:bodyPr wrap="square" rtlCol="0">
            <a:spAutoFit/>
          </a:bodyPr>
          <a:lstStyle/>
          <a:p>
            <a:pPr algn="ctr"/>
            <a:r>
              <a:rPr lang="en-US" altLang="ko-KR" sz="2000" dirty="0"/>
              <a:t>Uniform</a:t>
            </a:r>
            <a:endParaRPr lang="ko-KR" altLang="en-US" sz="2000" dirty="0"/>
          </a:p>
        </p:txBody>
      </p:sp>
      <p:sp>
        <p:nvSpPr>
          <p:cNvPr id="13" name="TextBox 12">
            <a:extLst>
              <a:ext uri="{FF2B5EF4-FFF2-40B4-BE49-F238E27FC236}">
                <a16:creationId xmlns:a16="http://schemas.microsoft.com/office/drawing/2014/main" id="{E94F4409-71DD-88B6-34A8-E0654A643891}"/>
              </a:ext>
            </a:extLst>
          </p:cNvPr>
          <p:cNvSpPr txBox="1"/>
          <p:nvPr/>
        </p:nvSpPr>
        <p:spPr>
          <a:xfrm>
            <a:off x="5895604" y="103425"/>
            <a:ext cx="2385848" cy="400110"/>
          </a:xfrm>
          <a:prstGeom prst="rect">
            <a:avLst/>
          </a:prstGeom>
          <a:noFill/>
        </p:spPr>
        <p:txBody>
          <a:bodyPr wrap="square" rtlCol="0">
            <a:spAutoFit/>
          </a:bodyPr>
          <a:lstStyle/>
          <a:p>
            <a:pPr algn="ctr"/>
            <a:r>
              <a:rPr lang="en-US" altLang="ko-KR" sz="2000" dirty="0"/>
              <a:t>G.T.</a:t>
            </a:r>
            <a:endParaRPr lang="ko-KR" altLang="en-US" sz="2000" dirty="0"/>
          </a:p>
        </p:txBody>
      </p:sp>
      <p:sp>
        <p:nvSpPr>
          <p:cNvPr id="14" name="TextBox 13">
            <a:extLst>
              <a:ext uri="{FF2B5EF4-FFF2-40B4-BE49-F238E27FC236}">
                <a16:creationId xmlns:a16="http://schemas.microsoft.com/office/drawing/2014/main" id="{CC1E1F0E-6AEB-C45F-53E5-E8C640C9F420}"/>
              </a:ext>
            </a:extLst>
          </p:cNvPr>
          <p:cNvSpPr txBox="1"/>
          <p:nvPr/>
        </p:nvSpPr>
        <p:spPr>
          <a:xfrm>
            <a:off x="10222098" y="-50463"/>
            <a:ext cx="1969902" cy="707886"/>
          </a:xfrm>
          <a:prstGeom prst="rect">
            <a:avLst/>
          </a:prstGeom>
          <a:noFill/>
        </p:spPr>
        <p:txBody>
          <a:bodyPr wrap="square" rtlCol="0">
            <a:spAutoFit/>
          </a:bodyPr>
          <a:lstStyle/>
          <a:p>
            <a:pPr algn="ctr"/>
            <a:r>
              <a:rPr lang="en-US" altLang="ko-KR" sz="2000" dirty="0"/>
              <a:t>Standard Rendering</a:t>
            </a:r>
            <a:endParaRPr lang="ko-KR" altLang="en-US" sz="2000" dirty="0"/>
          </a:p>
        </p:txBody>
      </p:sp>
      <p:sp>
        <p:nvSpPr>
          <p:cNvPr id="2" name="TextBox 1">
            <a:extLst>
              <a:ext uri="{FF2B5EF4-FFF2-40B4-BE49-F238E27FC236}">
                <a16:creationId xmlns:a16="http://schemas.microsoft.com/office/drawing/2014/main" id="{B8D37042-4813-3B5F-83EA-16064D4783C3}"/>
              </a:ext>
            </a:extLst>
          </p:cNvPr>
          <p:cNvSpPr txBox="1"/>
          <p:nvPr/>
        </p:nvSpPr>
        <p:spPr>
          <a:xfrm>
            <a:off x="4779096" y="6466679"/>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Tree>
    <p:extLst>
      <p:ext uri="{BB962C8B-B14F-4D97-AF65-F5344CB8AC3E}">
        <p14:creationId xmlns:p14="http://schemas.microsoft.com/office/powerpoint/2010/main" val="9380425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5F38C5C-6199-F7A6-C9AC-DF04C3BA7D12}"/>
              </a:ext>
            </a:extLst>
          </p:cNvPr>
          <p:cNvSpPr>
            <a:spLocks noGrp="1"/>
          </p:cNvSpPr>
          <p:nvPr>
            <p:ph type="title"/>
          </p:nvPr>
        </p:nvSpPr>
        <p:spPr/>
        <p:txBody>
          <a:bodyPr>
            <a:normAutofit fontScale="90000"/>
          </a:bodyPr>
          <a:lstStyle/>
          <a:p>
            <a:r>
              <a:rPr lang="en-US" altLang="ko-KR" dirty="0"/>
              <a:t>Result 1: Comparison on Various Heterodyne Frequencies</a:t>
            </a:r>
            <a:endParaRPr lang="ko-KR" altLang="en-US" dirty="0"/>
          </a:p>
        </p:txBody>
      </p:sp>
      <p:sp>
        <p:nvSpPr>
          <p:cNvPr id="4" name="슬라이드 번호 개체 틀 3">
            <a:extLst>
              <a:ext uri="{FF2B5EF4-FFF2-40B4-BE49-F238E27FC236}">
                <a16:creationId xmlns:a16="http://schemas.microsoft.com/office/drawing/2014/main" id="{D308F840-85CA-369B-87B6-747A5BE3DCB8}"/>
              </a:ext>
            </a:extLst>
          </p:cNvPr>
          <p:cNvSpPr>
            <a:spLocks noGrp="1"/>
          </p:cNvSpPr>
          <p:nvPr>
            <p:ph type="sldNum" sz="quarter" idx="12"/>
          </p:nvPr>
        </p:nvSpPr>
        <p:spPr/>
        <p:txBody>
          <a:bodyPr/>
          <a:lstStyle/>
          <a:p>
            <a:fld id="{8DF240CA-39A6-8942-A819-E48F9D8A9D50}" type="slidenum">
              <a:rPr lang="en-KR" smtClean="0"/>
              <a:t>45</a:t>
            </a:fld>
            <a:endParaRPr lang="en-K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D45AFB3A-E9F7-5A20-6A8B-B0291CD42FFC}"/>
                  </a:ext>
                </a:extLst>
              </p:cNvPr>
              <p:cNvSpPr txBox="1"/>
              <p:nvPr/>
            </p:nvSpPr>
            <p:spPr>
              <a:xfrm>
                <a:off x="2019016" y="2392185"/>
                <a:ext cx="153424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i="1" smtClean="0">
                              <a:latin typeface="Cambria Math" panose="02040503050406030204" pitchFamily="18" charset="0"/>
                            </a:rPr>
                          </m:ctrlPr>
                        </m:sSubPr>
                        <m:e>
                          <m:r>
                            <a:rPr lang="en-US" altLang="ko-KR" sz="2800" i="1">
                              <a:latin typeface="Cambria Math" panose="02040503050406030204" pitchFamily="18" charset="0"/>
                            </a:rPr>
                            <m:t>𝜔</m:t>
                          </m:r>
                        </m:e>
                        <m:sub>
                          <m:r>
                            <m:rPr>
                              <m:sty m:val="p"/>
                            </m:rPr>
                            <a:rPr lang="en-US" altLang="ko-KR" sz="2800">
                              <a:latin typeface="Cambria Math" panose="02040503050406030204" pitchFamily="18" charset="0"/>
                            </a:rPr>
                            <m:t>r</m:t>
                          </m:r>
                        </m:sub>
                      </m:sSub>
                      <m:r>
                        <a:rPr lang="en-US" altLang="ko-KR" sz="2800" b="0" i="1" smtClean="0">
                          <a:latin typeface="Cambria Math" panose="02040503050406030204" pitchFamily="18" charset="0"/>
                        </a:rPr>
                        <m:t>=1</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63" name="TextBox 62">
                <a:extLst>
                  <a:ext uri="{FF2B5EF4-FFF2-40B4-BE49-F238E27FC236}">
                    <a16:creationId xmlns:a16="http://schemas.microsoft.com/office/drawing/2014/main" id="{D45AFB3A-E9F7-5A20-6A8B-B0291CD42FFC}"/>
                  </a:ext>
                </a:extLst>
              </p:cNvPr>
              <p:cNvSpPr txBox="1">
                <a:spLocks noRot="1" noChangeAspect="1" noMove="1" noResize="1" noEditPoints="1" noAdjustHandles="1" noChangeArrowheads="1" noChangeShapeType="1" noTextEdit="1"/>
              </p:cNvSpPr>
              <p:nvPr/>
            </p:nvSpPr>
            <p:spPr>
              <a:xfrm>
                <a:off x="2019016" y="2392185"/>
                <a:ext cx="1534248" cy="523220"/>
              </a:xfrm>
              <a:prstGeom prst="rect">
                <a:avLst/>
              </a:prstGeom>
              <a:blipFill>
                <a:blip r:embed="rId6"/>
                <a:stretch>
                  <a:fillRect/>
                </a:stretch>
              </a:blipFill>
            </p:spPr>
            <p:txBody>
              <a:bodyPr/>
              <a:lstStyle/>
              <a:p>
                <a:r>
                  <a:rPr lang="ko-KR" altLang="en-US">
                    <a:noFill/>
                  </a:rPr>
                  <a:t> </a:t>
                </a:r>
              </a:p>
            </p:txBody>
          </p:sp>
        </mc:Fallback>
      </mc:AlternateContent>
      <p:sp>
        <p:nvSpPr>
          <p:cNvPr id="66" name="TextBox 65">
            <a:extLst>
              <a:ext uri="{FF2B5EF4-FFF2-40B4-BE49-F238E27FC236}">
                <a16:creationId xmlns:a16="http://schemas.microsoft.com/office/drawing/2014/main" id="{E3B38145-99AC-DC42-0663-34FFA8B55B8B}"/>
              </a:ext>
            </a:extLst>
          </p:cNvPr>
          <p:cNvSpPr txBox="1"/>
          <p:nvPr/>
        </p:nvSpPr>
        <p:spPr>
          <a:xfrm>
            <a:off x="1106886" y="1952579"/>
            <a:ext cx="3574596"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Perfect Heterodyne</a:t>
            </a:r>
            <a:endParaRPr lang="ko-KR" altLang="en-US" sz="2400" dirty="0">
              <a:latin typeface="+mj-lt"/>
              <a:cs typeface="Linux Biolinum" panose="02000503000000000000" pitchFamily="2" charset="0"/>
            </a:endParaRPr>
          </a:p>
        </p:txBody>
      </p:sp>
      <p:sp>
        <p:nvSpPr>
          <p:cNvPr id="68" name="TextBox 67">
            <a:extLst>
              <a:ext uri="{FF2B5EF4-FFF2-40B4-BE49-F238E27FC236}">
                <a16:creationId xmlns:a16="http://schemas.microsoft.com/office/drawing/2014/main" id="{B00A1F4C-C9C3-CBCF-21DB-BE3D44829C29}"/>
              </a:ext>
            </a:extLst>
          </p:cNvPr>
          <p:cNvSpPr txBox="1"/>
          <p:nvPr/>
        </p:nvSpPr>
        <p:spPr>
          <a:xfrm>
            <a:off x="6823096" y="1941145"/>
            <a:ext cx="3561886"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Arbitrary Heterodyne</a:t>
            </a:r>
            <a:endParaRPr lang="ko-KR" altLang="en-US" sz="2400" dirty="0">
              <a:latin typeface="+mj-lt"/>
              <a:cs typeface="Linux Biolinum" panose="02000503000000000000" pitchFamily="2" charset="0"/>
            </a:endParaRPr>
          </a:p>
        </p:txBody>
      </p:sp>
      <p:sp>
        <p:nvSpPr>
          <p:cNvPr id="3" name="TextBox 2">
            <a:extLst>
              <a:ext uri="{FF2B5EF4-FFF2-40B4-BE49-F238E27FC236}">
                <a16:creationId xmlns:a16="http://schemas.microsoft.com/office/drawing/2014/main" id="{1F79E054-9883-D240-41BF-9B35DAA51B0D}"/>
              </a:ext>
            </a:extLst>
          </p:cNvPr>
          <p:cNvSpPr txBox="1"/>
          <p:nvPr/>
        </p:nvSpPr>
        <p:spPr>
          <a:xfrm>
            <a:off x="1849149" y="1122027"/>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[Heide 2015]</a:t>
            </a:r>
            <a:endParaRPr lang="ko-KR" altLang="en-US" sz="2400" dirty="0">
              <a:latin typeface="+mj-lt"/>
              <a:cs typeface="Linux Biolinum" panose="02000503000000000000" pitchFamily="2" charset="0"/>
            </a:endParaRPr>
          </a:p>
        </p:txBody>
      </p:sp>
      <p:sp>
        <p:nvSpPr>
          <p:cNvPr id="5" name="TextBox 4">
            <a:extLst>
              <a:ext uri="{FF2B5EF4-FFF2-40B4-BE49-F238E27FC236}">
                <a16:creationId xmlns:a16="http://schemas.microsoft.com/office/drawing/2014/main" id="{8342C7EB-A58C-8BEA-C38F-6BEDC74D4763}"/>
              </a:ext>
            </a:extLst>
          </p:cNvPr>
          <p:cNvSpPr txBox="1"/>
          <p:nvPr/>
        </p:nvSpPr>
        <p:spPr>
          <a:xfrm>
            <a:off x="7562429" y="1190990"/>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[Hu 2022]</a:t>
            </a:r>
            <a:endParaRPr lang="ko-KR" altLang="en-US" sz="2400"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9D3F66D-81AE-D40B-17F9-2E9F8F915AD6}"/>
                  </a:ext>
                </a:extLst>
              </p:cNvPr>
              <p:cNvSpPr txBox="1"/>
              <p:nvPr/>
            </p:nvSpPr>
            <p:spPr>
              <a:xfrm>
                <a:off x="7428150" y="2380751"/>
                <a:ext cx="231524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i="1" smtClean="0">
                              <a:latin typeface="Cambria Math" panose="02040503050406030204" pitchFamily="18" charset="0"/>
                            </a:rPr>
                          </m:ctrlPr>
                        </m:sSubPr>
                        <m:e>
                          <m:r>
                            <a:rPr lang="en-US" altLang="ko-KR" sz="2800" b="0" i="1" smtClean="0">
                              <a:latin typeface="Cambria Math" panose="02040503050406030204" pitchFamily="18" charset="0"/>
                            </a:rPr>
                            <m:t>0&lt;</m:t>
                          </m:r>
                          <m:r>
                            <a:rPr lang="en-US" altLang="ko-KR" sz="2800" i="1">
                              <a:latin typeface="Cambria Math" panose="02040503050406030204" pitchFamily="18" charset="0"/>
                            </a:rPr>
                            <m:t>𝜔</m:t>
                          </m:r>
                        </m:e>
                        <m:sub>
                          <m:r>
                            <m:rPr>
                              <m:sty m:val="p"/>
                            </m:rPr>
                            <a:rPr lang="en-US" altLang="ko-KR" sz="2800">
                              <a:latin typeface="Cambria Math" panose="02040503050406030204" pitchFamily="18" charset="0"/>
                            </a:rPr>
                            <m:t>r</m:t>
                          </m:r>
                        </m:sub>
                      </m:sSub>
                      <m:r>
                        <a:rPr lang="en-US" altLang="ko-KR" sz="2800" b="0" i="1" smtClean="0">
                          <a:latin typeface="Cambria Math" panose="02040503050406030204" pitchFamily="18" charset="0"/>
                        </a:rPr>
                        <m:t>&lt;1</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10" name="TextBox 9">
                <a:extLst>
                  <a:ext uri="{FF2B5EF4-FFF2-40B4-BE49-F238E27FC236}">
                    <a16:creationId xmlns:a16="http://schemas.microsoft.com/office/drawing/2014/main" id="{D9D3F66D-81AE-D40B-17F9-2E9F8F915AD6}"/>
                  </a:ext>
                </a:extLst>
              </p:cNvPr>
              <p:cNvSpPr txBox="1">
                <a:spLocks noRot="1" noChangeAspect="1" noMove="1" noResize="1" noEditPoints="1" noAdjustHandles="1" noChangeArrowheads="1" noChangeShapeType="1" noTextEdit="1"/>
              </p:cNvSpPr>
              <p:nvPr/>
            </p:nvSpPr>
            <p:spPr>
              <a:xfrm>
                <a:off x="7428150" y="2380751"/>
                <a:ext cx="2315244" cy="523220"/>
              </a:xfrm>
              <a:prstGeom prst="rect">
                <a:avLst/>
              </a:prstGeom>
              <a:blipFill>
                <a:blip r:embed="rId7"/>
                <a:stretch>
                  <a:fillRect/>
                </a:stretch>
              </a:blipFill>
            </p:spPr>
            <p:txBody>
              <a:bodyPr/>
              <a:lstStyle/>
              <a:p>
                <a:r>
                  <a:rPr lang="ko-KR" altLang="en-US">
                    <a:noFill/>
                  </a:rPr>
                  <a:t> </a:t>
                </a:r>
              </a:p>
            </p:txBody>
          </p:sp>
        </mc:Fallback>
      </mc:AlternateContent>
      <p:graphicFrame>
        <p:nvGraphicFramePr>
          <p:cNvPr id="8" name="차트 7">
            <a:extLst>
              <a:ext uri="{FF2B5EF4-FFF2-40B4-BE49-F238E27FC236}">
                <a16:creationId xmlns:a16="http://schemas.microsoft.com/office/drawing/2014/main" id="{8142609B-F33F-E3FD-3CDB-9FB56C57ACFA}"/>
              </a:ext>
            </a:extLst>
          </p:cNvPr>
          <p:cNvGraphicFramePr>
            <a:graphicFrameLocks/>
          </p:cNvGraphicFramePr>
          <p:nvPr>
            <p:extLst>
              <p:ext uri="{D42A27DB-BD31-4B8C-83A1-F6EECF244321}">
                <p14:modId xmlns:p14="http://schemas.microsoft.com/office/powerpoint/2010/main" val="3792212762"/>
              </p:ext>
            </p:extLst>
          </p:nvPr>
        </p:nvGraphicFramePr>
        <p:xfrm>
          <a:off x="6875334" y="3347647"/>
          <a:ext cx="3306918" cy="258565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차트 10">
            <a:extLst>
              <a:ext uri="{FF2B5EF4-FFF2-40B4-BE49-F238E27FC236}">
                <a16:creationId xmlns:a16="http://schemas.microsoft.com/office/drawing/2014/main" id="{5074C581-08AC-AADD-97EC-43E32D1B2E41}"/>
              </a:ext>
            </a:extLst>
          </p:cNvPr>
          <p:cNvGraphicFramePr>
            <a:graphicFrameLocks/>
          </p:cNvGraphicFramePr>
          <p:nvPr>
            <p:extLst>
              <p:ext uri="{D42A27DB-BD31-4B8C-83A1-F6EECF244321}">
                <p14:modId xmlns:p14="http://schemas.microsoft.com/office/powerpoint/2010/main" val="2171790840"/>
              </p:ext>
            </p:extLst>
          </p:nvPr>
        </p:nvGraphicFramePr>
        <p:xfrm>
          <a:off x="1180541" y="3258874"/>
          <a:ext cx="3426039" cy="2764858"/>
        </p:xfrm>
        <a:graphic>
          <a:graphicData uri="http://schemas.openxmlformats.org/drawingml/2006/chart">
            <c:chart xmlns:c="http://schemas.openxmlformats.org/drawingml/2006/chart" xmlns:r="http://schemas.openxmlformats.org/officeDocument/2006/relationships" r:id="rId9"/>
          </a:graphicData>
        </a:graphic>
      </p:graphicFrame>
      <p:cxnSp>
        <p:nvCxnSpPr>
          <p:cNvPr id="13" name="직선 화살표 연결선 12">
            <a:extLst>
              <a:ext uri="{FF2B5EF4-FFF2-40B4-BE49-F238E27FC236}">
                <a16:creationId xmlns:a16="http://schemas.microsoft.com/office/drawing/2014/main" id="{055F80BC-B798-5571-B296-93C1D4E631FF}"/>
              </a:ext>
            </a:extLst>
          </p:cNvPr>
          <p:cNvCxnSpPr>
            <a:cxnSpLocks/>
          </p:cNvCxnSpPr>
          <p:nvPr/>
        </p:nvCxnSpPr>
        <p:spPr>
          <a:xfrm flipV="1">
            <a:off x="1361851" y="3014891"/>
            <a:ext cx="0" cy="25460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37F8BA1-8327-D0EA-4CB0-E93B34847C40}"/>
                  </a:ext>
                </a:extLst>
              </p:cNvPr>
              <p:cNvSpPr txBox="1"/>
              <p:nvPr/>
            </p:nvSpPr>
            <p:spPr>
              <a:xfrm>
                <a:off x="4383783" y="4607978"/>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18" name="TextBox 17">
                <a:extLst>
                  <a:ext uri="{FF2B5EF4-FFF2-40B4-BE49-F238E27FC236}">
                    <a16:creationId xmlns:a16="http://schemas.microsoft.com/office/drawing/2014/main" id="{837F8BA1-8327-D0EA-4CB0-E93B34847C40}"/>
                  </a:ext>
                </a:extLst>
              </p:cNvPr>
              <p:cNvSpPr txBox="1">
                <a:spLocks noRot="1" noChangeAspect="1" noMove="1" noResize="1" noEditPoints="1" noAdjustHandles="1" noChangeArrowheads="1" noChangeShapeType="1" noTextEdit="1"/>
              </p:cNvSpPr>
              <p:nvPr/>
            </p:nvSpPr>
            <p:spPr>
              <a:xfrm>
                <a:off x="4383783" y="4607978"/>
                <a:ext cx="388081" cy="523220"/>
              </a:xfrm>
              <a:prstGeom prst="rect">
                <a:avLst/>
              </a:prstGeom>
              <a:blipFill>
                <a:blip r:embed="rId10"/>
                <a:stretch>
                  <a:fillRect/>
                </a:stretch>
              </a:blipFill>
            </p:spPr>
            <p:txBody>
              <a:bodyPr/>
              <a:lstStyle/>
              <a:p>
                <a:r>
                  <a:rPr lang="ko-KR" altLang="en-US">
                    <a:noFill/>
                  </a:rPr>
                  <a:t> </a:t>
                </a:r>
              </a:p>
            </p:txBody>
          </p:sp>
        </mc:Fallback>
      </mc:AlternateContent>
      <p:cxnSp>
        <p:nvCxnSpPr>
          <p:cNvPr id="19" name="직선 화살표 연결선 18">
            <a:extLst>
              <a:ext uri="{FF2B5EF4-FFF2-40B4-BE49-F238E27FC236}">
                <a16:creationId xmlns:a16="http://schemas.microsoft.com/office/drawing/2014/main" id="{2172CCB2-C309-AD06-5C71-227A494DE42D}"/>
              </a:ext>
            </a:extLst>
          </p:cNvPr>
          <p:cNvCxnSpPr>
            <a:cxnSpLocks/>
          </p:cNvCxnSpPr>
          <p:nvPr/>
        </p:nvCxnSpPr>
        <p:spPr>
          <a:xfrm>
            <a:off x="1361851" y="4577220"/>
            <a:ext cx="33069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직선 화살표 연결선 19">
            <a:extLst>
              <a:ext uri="{FF2B5EF4-FFF2-40B4-BE49-F238E27FC236}">
                <a16:creationId xmlns:a16="http://schemas.microsoft.com/office/drawing/2014/main" id="{32B4935E-7027-D4A7-A5C4-311BF59A5587}"/>
              </a:ext>
            </a:extLst>
          </p:cNvPr>
          <p:cNvCxnSpPr>
            <a:cxnSpLocks/>
          </p:cNvCxnSpPr>
          <p:nvPr/>
        </p:nvCxnSpPr>
        <p:spPr>
          <a:xfrm flipV="1">
            <a:off x="2308222" y="3874304"/>
            <a:ext cx="0" cy="702916"/>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21" name="직선 화살표 연결선 20">
            <a:extLst>
              <a:ext uri="{FF2B5EF4-FFF2-40B4-BE49-F238E27FC236}">
                <a16:creationId xmlns:a16="http://schemas.microsoft.com/office/drawing/2014/main" id="{3BE4CD77-7F0A-CADD-A37B-68C23DC0AD0D}"/>
              </a:ext>
            </a:extLst>
          </p:cNvPr>
          <p:cNvCxnSpPr>
            <a:cxnSpLocks/>
          </p:cNvCxnSpPr>
          <p:nvPr/>
        </p:nvCxnSpPr>
        <p:spPr>
          <a:xfrm>
            <a:off x="3876150" y="4577220"/>
            <a:ext cx="0" cy="8025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A0E904F8-FB6A-9DA8-5E7D-714C40535BD3}"/>
              </a:ext>
            </a:extLst>
          </p:cNvPr>
          <p:cNvCxnSpPr>
            <a:cxnSpLocks/>
          </p:cNvCxnSpPr>
          <p:nvPr/>
        </p:nvCxnSpPr>
        <p:spPr>
          <a:xfrm>
            <a:off x="2322421" y="3661808"/>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ED9116FE-AA42-6F08-A15F-66A1A543AC77}"/>
              </a:ext>
            </a:extLst>
          </p:cNvPr>
          <p:cNvCxnSpPr>
            <a:cxnSpLocks/>
          </p:cNvCxnSpPr>
          <p:nvPr/>
        </p:nvCxnSpPr>
        <p:spPr>
          <a:xfrm>
            <a:off x="3867604" y="3661808"/>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321ABA1-52FF-7354-3BB8-642848989803}"/>
                  </a:ext>
                </a:extLst>
              </p:cNvPr>
              <p:cNvSpPr txBox="1"/>
              <p:nvPr/>
            </p:nvSpPr>
            <p:spPr>
              <a:xfrm>
                <a:off x="2666848" y="3284963"/>
                <a:ext cx="72131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0.5</m:t>
                      </m:r>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24" name="TextBox 23">
                <a:extLst>
                  <a:ext uri="{FF2B5EF4-FFF2-40B4-BE49-F238E27FC236}">
                    <a16:creationId xmlns:a16="http://schemas.microsoft.com/office/drawing/2014/main" id="{9321ABA1-52FF-7354-3BB8-642848989803}"/>
                  </a:ext>
                </a:extLst>
              </p:cNvPr>
              <p:cNvSpPr txBox="1">
                <a:spLocks noRot="1" noChangeAspect="1" noMove="1" noResize="1" noEditPoints="1" noAdjustHandles="1" noChangeArrowheads="1" noChangeShapeType="1" noTextEdit="1"/>
              </p:cNvSpPr>
              <p:nvPr/>
            </p:nvSpPr>
            <p:spPr>
              <a:xfrm>
                <a:off x="2666848" y="3284963"/>
                <a:ext cx="721317" cy="523220"/>
              </a:xfrm>
              <a:prstGeom prst="rect">
                <a:avLst/>
              </a:prstGeom>
              <a:blipFill>
                <a:blip r:embed="rId11"/>
                <a:stretch>
                  <a:fillRect r="-5882"/>
                </a:stretch>
              </a:blipFill>
            </p:spPr>
            <p:txBody>
              <a:bodyPr/>
              <a:lstStyle/>
              <a:p>
                <a:r>
                  <a:rPr lang="ko-KR" altLang="en-US">
                    <a:noFill/>
                  </a:rPr>
                  <a:t> </a:t>
                </a:r>
              </a:p>
            </p:txBody>
          </p:sp>
        </mc:Fallback>
      </mc:AlternateContent>
      <p:cxnSp>
        <p:nvCxnSpPr>
          <p:cNvPr id="25" name="직선 화살표 연결선 24">
            <a:extLst>
              <a:ext uri="{FF2B5EF4-FFF2-40B4-BE49-F238E27FC236}">
                <a16:creationId xmlns:a16="http://schemas.microsoft.com/office/drawing/2014/main" id="{F7E95545-B9F3-AC00-6D0C-C5AC81A4ED2C}"/>
              </a:ext>
            </a:extLst>
          </p:cNvPr>
          <p:cNvCxnSpPr/>
          <p:nvPr/>
        </p:nvCxnSpPr>
        <p:spPr>
          <a:xfrm>
            <a:off x="2312793" y="3813344"/>
            <a:ext cx="1545183"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AFABFB3-722F-8FA8-C271-FCED0FEA4023}"/>
                  </a:ext>
                </a:extLst>
              </p:cNvPr>
              <p:cNvSpPr txBox="1"/>
              <p:nvPr/>
            </p:nvSpPr>
            <p:spPr>
              <a:xfrm>
                <a:off x="890607" y="4366210"/>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26" name="TextBox 25">
                <a:extLst>
                  <a:ext uri="{FF2B5EF4-FFF2-40B4-BE49-F238E27FC236}">
                    <a16:creationId xmlns:a16="http://schemas.microsoft.com/office/drawing/2014/main" id="{AAFABFB3-722F-8FA8-C271-FCED0FEA4023}"/>
                  </a:ext>
                </a:extLst>
              </p:cNvPr>
              <p:cNvSpPr txBox="1">
                <a:spLocks noRot="1" noChangeAspect="1" noMove="1" noResize="1" noEditPoints="1" noAdjustHandles="1" noChangeArrowheads="1" noChangeShapeType="1" noTextEdit="1"/>
              </p:cNvSpPr>
              <p:nvPr/>
            </p:nvSpPr>
            <p:spPr>
              <a:xfrm>
                <a:off x="890607" y="4366210"/>
                <a:ext cx="388081" cy="52322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442010D-3D31-AB5D-7F4F-2A6BF4919E8D}"/>
                  </a:ext>
                </a:extLst>
              </p:cNvPr>
              <p:cNvSpPr txBox="1"/>
              <p:nvPr/>
            </p:nvSpPr>
            <p:spPr>
              <a:xfrm>
                <a:off x="2049123" y="4564195"/>
                <a:ext cx="5047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solidFill>
                            <a:schemeClr val="accent1"/>
                          </a:solidFill>
                          <a:latin typeface="Cambria Math" panose="02040503050406030204" pitchFamily="18" charset="0"/>
                        </a:rPr>
                        <m:t>𝑡</m:t>
                      </m:r>
                    </m:oMath>
                  </m:oMathPara>
                </a14:m>
                <a:endParaRPr lang="ko-KR" altLang="en-US" sz="2000" dirty="0">
                  <a:solidFill>
                    <a:schemeClr val="accent1"/>
                  </a:solidFill>
                  <a:latin typeface="Linux Biolinum" panose="02000503000000000000" pitchFamily="2" charset="0"/>
                  <a:cs typeface="Linux Biolinum" panose="02000503000000000000" pitchFamily="2" charset="0"/>
                </a:endParaRPr>
              </a:p>
            </p:txBody>
          </p:sp>
        </mc:Choice>
        <mc:Fallback xmlns="">
          <p:sp>
            <p:nvSpPr>
              <p:cNvPr id="27" name="TextBox 26">
                <a:extLst>
                  <a:ext uri="{FF2B5EF4-FFF2-40B4-BE49-F238E27FC236}">
                    <a16:creationId xmlns:a16="http://schemas.microsoft.com/office/drawing/2014/main" id="{6442010D-3D31-AB5D-7F4F-2A6BF4919E8D}"/>
                  </a:ext>
                </a:extLst>
              </p:cNvPr>
              <p:cNvSpPr txBox="1">
                <a:spLocks noRot="1" noChangeAspect="1" noMove="1" noResize="1" noEditPoints="1" noAdjustHandles="1" noChangeArrowheads="1" noChangeShapeType="1" noTextEdit="1"/>
              </p:cNvSpPr>
              <p:nvPr/>
            </p:nvSpPr>
            <p:spPr>
              <a:xfrm>
                <a:off x="2049123" y="4564195"/>
                <a:ext cx="504700" cy="400110"/>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E2C3BAF-76AF-16AD-4114-36ADA5A25090}"/>
                  </a:ext>
                </a:extLst>
              </p:cNvPr>
              <p:cNvSpPr txBox="1"/>
              <p:nvPr/>
            </p:nvSpPr>
            <p:spPr>
              <a:xfrm>
                <a:off x="3861112" y="4011917"/>
                <a:ext cx="1997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000" i="1" smtClean="0">
                              <a:solidFill>
                                <a:srgbClr val="FF0000"/>
                              </a:solidFill>
                              <a:latin typeface="Cambria Math" panose="02040503050406030204" pitchFamily="18" charset="0"/>
                            </a:rPr>
                          </m:ctrlPr>
                        </m:sSubPr>
                        <m:e>
                          <m:r>
                            <a:rPr lang="en-US" altLang="ko-KR" sz="2000" i="1">
                              <a:solidFill>
                                <a:srgbClr val="FF0000"/>
                              </a:solidFill>
                              <a:latin typeface="Cambria Math" panose="02040503050406030204" pitchFamily="18" charset="0"/>
                            </a:rPr>
                            <m:t>𝑡</m:t>
                          </m:r>
                        </m:e>
                        <m:sub>
                          <m:r>
                            <m:rPr>
                              <m:sty m:val="p"/>
                            </m:rPr>
                            <a:rPr lang="en-US" altLang="ko-KR" sz="2000" i="0">
                              <a:solidFill>
                                <a:srgbClr val="FF0000"/>
                              </a:solidFill>
                              <a:latin typeface="Cambria Math" panose="02040503050406030204" pitchFamily="18" charset="0"/>
                            </a:rPr>
                            <m:t>a</m:t>
                          </m:r>
                        </m:sub>
                      </m:sSub>
                      <m:r>
                        <a:rPr lang="en-US" altLang="ko-KR" sz="2000" b="0" i="1" smtClean="0">
                          <a:solidFill>
                            <a:srgbClr val="FF0000"/>
                          </a:solidFill>
                          <a:latin typeface="Cambria Math" panose="02040503050406030204" pitchFamily="18" charset="0"/>
                        </a:rPr>
                        <m:t>=</m:t>
                      </m:r>
                      <m:r>
                        <a:rPr lang="en-US" altLang="ko-KR" sz="2000" b="0" i="1" smtClean="0">
                          <a:solidFill>
                            <a:srgbClr val="FF0000"/>
                          </a:solidFill>
                          <a:latin typeface="Cambria Math" panose="02040503050406030204" pitchFamily="18" charset="0"/>
                        </a:rPr>
                        <m:t>𝑡</m:t>
                      </m:r>
                      <m:r>
                        <a:rPr lang="en-US" altLang="ko-KR" sz="2000" b="0" i="1" smtClean="0">
                          <a:solidFill>
                            <a:srgbClr val="FF0000"/>
                          </a:solidFill>
                          <a:latin typeface="Cambria Math" panose="02040503050406030204" pitchFamily="18" charset="0"/>
                        </a:rPr>
                        <m:t>+0.5</m:t>
                      </m:r>
                      <m:r>
                        <a:rPr lang="en-US" altLang="ko-KR" sz="2000" b="0" i="1" smtClean="0">
                          <a:solidFill>
                            <a:srgbClr val="FF0000"/>
                          </a:solidFill>
                          <a:latin typeface="Cambria Math" panose="02040503050406030204" pitchFamily="18" charset="0"/>
                        </a:rPr>
                        <m:t>𝑇</m:t>
                      </m:r>
                    </m:oMath>
                  </m:oMathPara>
                </a14:m>
                <a:endParaRPr lang="ko-KR" altLang="en-US" sz="2000" dirty="0">
                  <a:solidFill>
                    <a:srgbClr val="FF0000"/>
                  </a:solidFill>
                  <a:latin typeface="Linux Biolinum" panose="02000503000000000000" pitchFamily="2" charset="0"/>
                  <a:cs typeface="Linux Biolinum" panose="02000503000000000000" pitchFamily="2" charset="0"/>
                </a:endParaRPr>
              </a:p>
            </p:txBody>
          </p:sp>
        </mc:Choice>
        <mc:Fallback xmlns="">
          <p:sp>
            <p:nvSpPr>
              <p:cNvPr id="28" name="TextBox 27">
                <a:extLst>
                  <a:ext uri="{FF2B5EF4-FFF2-40B4-BE49-F238E27FC236}">
                    <a16:creationId xmlns:a16="http://schemas.microsoft.com/office/drawing/2014/main" id="{4E2C3BAF-76AF-16AD-4114-36ADA5A25090}"/>
                  </a:ext>
                </a:extLst>
              </p:cNvPr>
              <p:cNvSpPr txBox="1">
                <a:spLocks noRot="1" noChangeAspect="1" noMove="1" noResize="1" noEditPoints="1" noAdjustHandles="1" noChangeArrowheads="1" noChangeShapeType="1" noTextEdit="1"/>
              </p:cNvSpPr>
              <p:nvPr/>
            </p:nvSpPr>
            <p:spPr>
              <a:xfrm>
                <a:off x="3861112" y="4011917"/>
                <a:ext cx="1997820" cy="400110"/>
              </a:xfrm>
              <a:prstGeom prst="rect">
                <a:avLst/>
              </a:prstGeom>
              <a:blipFill>
                <a:blip r:embed="rId14"/>
                <a:stretch>
                  <a:fillRect/>
                </a:stretch>
              </a:blipFill>
            </p:spPr>
            <p:txBody>
              <a:bodyPr/>
              <a:lstStyle/>
              <a:p>
                <a:r>
                  <a:rPr lang="ko-KR" altLang="en-US">
                    <a:noFill/>
                  </a:rPr>
                  <a:t> </a:t>
                </a:r>
              </a:p>
            </p:txBody>
          </p:sp>
        </mc:Fallback>
      </mc:AlternateContent>
      <p:sp>
        <p:nvSpPr>
          <p:cNvPr id="29" name="TextBox 28">
            <a:extLst>
              <a:ext uri="{FF2B5EF4-FFF2-40B4-BE49-F238E27FC236}">
                <a16:creationId xmlns:a16="http://schemas.microsoft.com/office/drawing/2014/main" id="{ED773D49-58B0-B3AC-E770-D5EC6E300627}"/>
              </a:ext>
            </a:extLst>
          </p:cNvPr>
          <p:cNvSpPr txBox="1"/>
          <p:nvPr/>
        </p:nvSpPr>
        <p:spPr>
          <a:xfrm>
            <a:off x="1962193" y="4847343"/>
            <a:ext cx="868979" cy="369332"/>
          </a:xfrm>
          <a:prstGeom prst="rect">
            <a:avLst/>
          </a:prstGeom>
          <a:noFill/>
        </p:spPr>
        <p:txBody>
          <a:bodyPr wrap="square" rtlCol="0">
            <a:spAutoFit/>
          </a:bodyPr>
          <a:lstStyle/>
          <a:p>
            <a:r>
              <a:rPr lang="en-US" altLang="ko-KR" dirty="0">
                <a:solidFill>
                  <a:schemeClr val="accent1"/>
                </a:solidFill>
              </a:rPr>
              <a:t>Primal</a:t>
            </a:r>
            <a:endParaRPr lang="ko-KR" altLang="en-US" dirty="0">
              <a:solidFill>
                <a:schemeClr val="accent1"/>
              </a:solidFill>
            </a:endParaRPr>
          </a:p>
        </p:txBody>
      </p:sp>
      <p:sp>
        <p:nvSpPr>
          <p:cNvPr id="30" name="TextBox 29">
            <a:extLst>
              <a:ext uri="{FF2B5EF4-FFF2-40B4-BE49-F238E27FC236}">
                <a16:creationId xmlns:a16="http://schemas.microsoft.com/office/drawing/2014/main" id="{4FC866C7-919D-8294-D455-E3D4AE6D5F7F}"/>
              </a:ext>
            </a:extLst>
          </p:cNvPr>
          <p:cNvSpPr txBox="1"/>
          <p:nvPr/>
        </p:nvSpPr>
        <p:spPr>
          <a:xfrm>
            <a:off x="4256008" y="3737291"/>
            <a:ext cx="1596628" cy="369332"/>
          </a:xfrm>
          <a:prstGeom prst="rect">
            <a:avLst/>
          </a:prstGeom>
          <a:noFill/>
        </p:spPr>
        <p:txBody>
          <a:bodyPr wrap="square" rtlCol="0">
            <a:spAutoFit/>
          </a:bodyPr>
          <a:lstStyle/>
          <a:p>
            <a:r>
              <a:rPr lang="en-US" altLang="ko-KR" dirty="0">
                <a:solidFill>
                  <a:srgbClr val="FF0000"/>
                </a:solidFill>
              </a:rPr>
              <a:t>Antithetic</a:t>
            </a:r>
            <a:endParaRPr lang="ko-KR" altLang="en-US" dirty="0">
              <a:solidFill>
                <a:srgbClr val="FF0000"/>
              </a:solidFill>
            </a:endParaRPr>
          </a:p>
        </p:txBody>
      </p:sp>
      <p:cxnSp>
        <p:nvCxnSpPr>
          <p:cNvPr id="31" name="직선 화살표 연결선 30">
            <a:extLst>
              <a:ext uri="{FF2B5EF4-FFF2-40B4-BE49-F238E27FC236}">
                <a16:creationId xmlns:a16="http://schemas.microsoft.com/office/drawing/2014/main" id="{C0E8AA7B-D657-E44B-7284-E3C032863E7F}"/>
              </a:ext>
            </a:extLst>
          </p:cNvPr>
          <p:cNvCxnSpPr>
            <a:cxnSpLocks/>
          </p:cNvCxnSpPr>
          <p:nvPr/>
        </p:nvCxnSpPr>
        <p:spPr>
          <a:xfrm flipV="1">
            <a:off x="7076231" y="3027543"/>
            <a:ext cx="0" cy="25460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3FBFCE16-C743-E023-A567-B1365C5CE2B9}"/>
                  </a:ext>
                </a:extLst>
              </p:cNvPr>
              <p:cNvSpPr txBox="1"/>
              <p:nvPr/>
            </p:nvSpPr>
            <p:spPr>
              <a:xfrm>
                <a:off x="10098163" y="4620630"/>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32" name="TextBox 31">
                <a:extLst>
                  <a:ext uri="{FF2B5EF4-FFF2-40B4-BE49-F238E27FC236}">
                    <a16:creationId xmlns:a16="http://schemas.microsoft.com/office/drawing/2014/main" id="{3FBFCE16-C743-E023-A567-B1365C5CE2B9}"/>
                  </a:ext>
                </a:extLst>
              </p:cNvPr>
              <p:cNvSpPr txBox="1">
                <a:spLocks noRot="1" noChangeAspect="1" noMove="1" noResize="1" noEditPoints="1" noAdjustHandles="1" noChangeArrowheads="1" noChangeShapeType="1" noTextEdit="1"/>
              </p:cNvSpPr>
              <p:nvPr/>
            </p:nvSpPr>
            <p:spPr>
              <a:xfrm>
                <a:off x="10098163" y="4620630"/>
                <a:ext cx="388081" cy="523220"/>
              </a:xfrm>
              <a:prstGeom prst="rect">
                <a:avLst/>
              </a:prstGeom>
              <a:blipFill>
                <a:blip r:embed="rId15"/>
                <a:stretch>
                  <a:fillRect/>
                </a:stretch>
              </a:blipFill>
            </p:spPr>
            <p:txBody>
              <a:bodyPr/>
              <a:lstStyle/>
              <a:p>
                <a:r>
                  <a:rPr lang="ko-KR" altLang="en-US">
                    <a:noFill/>
                  </a:rPr>
                  <a:t> </a:t>
                </a:r>
              </a:p>
            </p:txBody>
          </p:sp>
        </mc:Fallback>
      </mc:AlternateContent>
      <p:cxnSp>
        <p:nvCxnSpPr>
          <p:cNvPr id="33" name="직선 화살표 연결선 32">
            <a:extLst>
              <a:ext uri="{FF2B5EF4-FFF2-40B4-BE49-F238E27FC236}">
                <a16:creationId xmlns:a16="http://schemas.microsoft.com/office/drawing/2014/main" id="{CB844CE2-3B87-3A3A-CAC3-72C98127E569}"/>
              </a:ext>
            </a:extLst>
          </p:cNvPr>
          <p:cNvCxnSpPr>
            <a:cxnSpLocks/>
          </p:cNvCxnSpPr>
          <p:nvPr/>
        </p:nvCxnSpPr>
        <p:spPr>
          <a:xfrm>
            <a:off x="7076231" y="4589872"/>
            <a:ext cx="33069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직선 화살표 연결선 33">
            <a:extLst>
              <a:ext uri="{FF2B5EF4-FFF2-40B4-BE49-F238E27FC236}">
                <a16:creationId xmlns:a16="http://schemas.microsoft.com/office/drawing/2014/main" id="{2EB7C28B-0625-A487-68CA-FEAD67B45355}"/>
              </a:ext>
            </a:extLst>
          </p:cNvPr>
          <p:cNvCxnSpPr>
            <a:cxnSpLocks/>
          </p:cNvCxnSpPr>
          <p:nvPr/>
        </p:nvCxnSpPr>
        <p:spPr>
          <a:xfrm flipV="1">
            <a:off x="7514602" y="4203658"/>
            <a:ext cx="0" cy="386214"/>
          </a:xfrm>
          <a:prstGeom prst="straightConnector1">
            <a:avLst/>
          </a:prstGeom>
          <a:ln w="57150">
            <a:solidFill>
              <a:srgbClr val="4A78CA"/>
            </a:solidFill>
            <a:tailEnd type="triangle"/>
          </a:ln>
        </p:spPr>
        <p:style>
          <a:lnRef idx="1">
            <a:schemeClr val="accent1"/>
          </a:lnRef>
          <a:fillRef idx="0">
            <a:schemeClr val="accent1"/>
          </a:fillRef>
          <a:effectRef idx="0">
            <a:schemeClr val="accent1"/>
          </a:effectRef>
          <a:fontRef idx="minor">
            <a:schemeClr val="tx1"/>
          </a:fontRef>
        </p:style>
      </p:cxnSp>
      <p:cxnSp>
        <p:nvCxnSpPr>
          <p:cNvPr id="35" name="직선 화살표 연결선 34">
            <a:extLst>
              <a:ext uri="{FF2B5EF4-FFF2-40B4-BE49-F238E27FC236}">
                <a16:creationId xmlns:a16="http://schemas.microsoft.com/office/drawing/2014/main" id="{07499F2A-E13E-52C5-BCE3-BCE4099B5A9D}"/>
              </a:ext>
            </a:extLst>
          </p:cNvPr>
          <p:cNvCxnSpPr>
            <a:cxnSpLocks/>
          </p:cNvCxnSpPr>
          <p:nvPr/>
        </p:nvCxnSpPr>
        <p:spPr>
          <a:xfrm>
            <a:off x="9070432" y="4589872"/>
            <a:ext cx="0" cy="9837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직선 연결선 35">
            <a:extLst>
              <a:ext uri="{FF2B5EF4-FFF2-40B4-BE49-F238E27FC236}">
                <a16:creationId xmlns:a16="http://schemas.microsoft.com/office/drawing/2014/main" id="{34A705EA-B80D-0292-4FA3-60296DA81D0A}"/>
              </a:ext>
            </a:extLst>
          </p:cNvPr>
          <p:cNvCxnSpPr>
            <a:cxnSpLocks/>
          </p:cNvCxnSpPr>
          <p:nvPr/>
        </p:nvCxnSpPr>
        <p:spPr>
          <a:xfrm>
            <a:off x="7514602" y="3674460"/>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직선 연결선 36">
            <a:extLst>
              <a:ext uri="{FF2B5EF4-FFF2-40B4-BE49-F238E27FC236}">
                <a16:creationId xmlns:a16="http://schemas.microsoft.com/office/drawing/2014/main" id="{E11192DC-8796-1ECB-CA6F-124274664381}"/>
              </a:ext>
            </a:extLst>
          </p:cNvPr>
          <p:cNvCxnSpPr>
            <a:cxnSpLocks/>
          </p:cNvCxnSpPr>
          <p:nvPr/>
        </p:nvCxnSpPr>
        <p:spPr>
          <a:xfrm>
            <a:off x="9102545" y="3674460"/>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D48F2516-3AB8-1E35-1699-D6737086DA81}"/>
                  </a:ext>
                </a:extLst>
              </p:cNvPr>
              <p:cNvSpPr txBox="1"/>
              <p:nvPr/>
            </p:nvSpPr>
            <p:spPr>
              <a:xfrm>
                <a:off x="7885396" y="3297615"/>
                <a:ext cx="72131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0.5</m:t>
                      </m:r>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38" name="TextBox 37">
                <a:extLst>
                  <a:ext uri="{FF2B5EF4-FFF2-40B4-BE49-F238E27FC236}">
                    <a16:creationId xmlns:a16="http://schemas.microsoft.com/office/drawing/2014/main" id="{D48F2516-3AB8-1E35-1699-D6737086DA81}"/>
                  </a:ext>
                </a:extLst>
              </p:cNvPr>
              <p:cNvSpPr txBox="1">
                <a:spLocks noRot="1" noChangeAspect="1" noMove="1" noResize="1" noEditPoints="1" noAdjustHandles="1" noChangeArrowheads="1" noChangeShapeType="1" noTextEdit="1"/>
              </p:cNvSpPr>
              <p:nvPr/>
            </p:nvSpPr>
            <p:spPr>
              <a:xfrm>
                <a:off x="7885396" y="3297615"/>
                <a:ext cx="721317" cy="523220"/>
              </a:xfrm>
              <a:prstGeom prst="rect">
                <a:avLst/>
              </a:prstGeom>
              <a:blipFill>
                <a:blip r:embed="rId16"/>
                <a:stretch>
                  <a:fillRect r="-5932"/>
                </a:stretch>
              </a:blipFill>
            </p:spPr>
            <p:txBody>
              <a:bodyPr/>
              <a:lstStyle/>
              <a:p>
                <a:r>
                  <a:rPr lang="ko-KR" altLang="en-US">
                    <a:noFill/>
                  </a:rPr>
                  <a:t> </a:t>
                </a:r>
              </a:p>
            </p:txBody>
          </p:sp>
        </mc:Fallback>
      </mc:AlternateContent>
      <p:cxnSp>
        <p:nvCxnSpPr>
          <p:cNvPr id="39" name="직선 화살표 연결선 38">
            <a:extLst>
              <a:ext uri="{FF2B5EF4-FFF2-40B4-BE49-F238E27FC236}">
                <a16:creationId xmlns:a16="http://schemas.microsoft.com/office/drawing/2014/main" id="{C7D04AC1-B27F-1DA4-1204-696811DBC087}"/>
              </a:ext>
            </a:extLst>
          </p:cNvPr>
          <p:cNvCxnSpPr/>
          <p:nvPr/>
        </p:nvCxnSpPr>
        <p:spPr>
          <a:xfrm>
            <a:off x="7531341" y="3825996"/>
            <a:ext cx="1545183"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108C8B2-D923-7D8F-0978-D286D6EAB407}"/>
                  </a:ext>
                </a:extLst>
              </p:cNvPr>
              <p:cNvSpPr txBox="1"/>
              <p:nvPr/>
            </p:nvSpPr>
            <p:spPr>
              <a:xfrm>
                <a:off x="6604987" y="4378862"/>
                <a:ext cx="388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m:t>
                      </m:r>
                    </m:oMath>
                  </m:oMathPara>
                </a14:m>
                <a:endParaRPr lang="ko-KR" altLang="en-US" sz="2800" dirty="0">
                  <a:latin typeface="Linux Biolinum" panose="02000503000000000000" pitchFamily="2" charset="0"/>
                  <a:cs typeface="Linux Biolinum" panose="02000503000000000000" pitchFamily="2" charset="0"/>
                </a:endParaRPr>
              </a:p>
            </p:txBody>
          </p:sp>
        </mc:Choice>
        <mc:Fallback xmlns="">
          <p:sp>
            <p:nvSpPr>
              <p:cNvPr id="40" name="TextBox 39">
                <a:extLst>
                  <a:ext uri="{FF2B5EF4-FFF2-40B4-BE49-F238E27FC236}">
                    <a16:creationId xmlns:a16="http://schemas.microsoft.com/office/drawing/2014/main" id="{D108C8B2-D923-7D8F-0978-D286D6EAB407}"/>
                  </a:ext>
                </a:extLst>
              </p:cNvPr>
              <p:cNvSpPr txBox="1">
                <a:spLocks noRot="1" noChangeAspect="1" noMove="1" noResize="1" noEditPoints="1" noAdjustHandles="1" noChangeArrowheads="1" noChangeShapeType="1" noTextEdit="1"/>
              </p:cNvSpPr>
              <p:nvPr/>
            </p:nvSpPr>
            <p:spPr>
              <a:xfrm>
                <a:off x="6604987" y="4378862"/>
                <a:ext cx="388081" cy="523220"/>
              </a:xfrm>
              <a:prstGeom prst="rect">
                <a:avLst/>
              </a:prstGeom>
              <a:blipFill>
                <a:blip r:embed="rId1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C2BB68B6-8548-CE87-52E7-3485C2DD3E06}"/>
                  </a:ext>
                </a:extLst>
              </p:cNvPr>
              <p:cNvSpPr txBox="1"/>
              <p:nvPr/>
            </p:nvSpPr>
            <p:spPr>
              <a:xfrm>
                <a:off x="7280895" y="4576847"/>
                <a:ext cx="5047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solidFill>
                            <a:schemeClr val="accent1"/>
                          </a:solidFill>
                          <a:latin typeface="Cambria Math" panose="02040503050406030204" pitchFamily="18" charset="0"/>
                        </a:rPr>
                        <m:t>𝑡</m:t>
                      </m:r>
                    </m:oMath>
                  </m:oMathPara>
                </a14:m>
                <a:endParaRPr lang="ko-KR" altLang="en-US" sz="2000" dirty="0">
                  <a:solidFill>
                    <a:schemeClr val="accent1"/>
                  </a:solidFill>
                  <a:latin typeface="Linux Biolinum" panose="02000503000000000000" pitchFamily="2" charset="0"/>
                  <a:cs typeface="Linux Biolinum" panose="02000503000000000000" pitchFamily="2" charset="0"/>
                </a:endParaRPr>
              </a:p>
            </p:txBody>
          </p:sp>
        </mc:Choice>
        <mc:Fallback xmlns="">
          <p:sp>
            <p:nvSpPr>
              <p:cNvPr id="41" name="TextBox 40">
                <a:extLst>
                  <a:ext uri="{FF2B5EF4-FFF2-40B4-BE49-F238E27FC236}">
                    <a16:creationId xmlns:a16="http://schemas.microsoft.com/office/drawing/2014/main" id="{C2BB68B6-8548-CE87-52E7-3485C2DD3E06}"/>
                  </a:ext>
                </a:extLst>
              </p:cNvPr>
              <p:cNvSpPr txBox="1">
                <a:spLocks noRot="1" noChangeAspect="1" noMove="1" noResize="1" noEditPoints="1" noAdjustHandles="1" noChangeArrowheads="1" noChangeShapeType="1" noTextEdit="1"/>
              </p:cNvSpPr>
              <p:nvPr/>
            </p:nvSpPr>
            <p:spPr>
              <a:xfrm>
                <a:off x="7280895" y="4576847"/>
                <a:ext cx="504700" cy="400110"/>
              </a:xfrm>
              <a:prstGeom prst="rect">
                <a:avLst/>
              </a:prstGeom>
              <a:blipFill>
                <a:blip r:embed="rId1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010584F-40ED-DE78-E764-17F2CD3A8602}"/>
                  </a:ext>
                </a:extLst>
              </p:cNvPr>
              <p:cNvSpPr txBox="1"/>
              <p:nvPr/>
            </p:nvSpPr>
            <p:spPr>
              <a:xfrm>
                <a:off x="8990042" y="4024569"/>
                <a:ext cx="1997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000" i="1" smtClean="0">
                              <a:solidFill>
                                <a:srgbClr val="FF0000"/>
                              </a:solidFill>
                              <a:latin typeface="Cambria Math" panose="02040503050406030204" pitchFamily="18" charset="0"/>
                            </a:rPr>
                          </m:ctrlPr>
                        </m:sSubPr>
                        <m:e>
                          <m:r>
                            <a:rPr lang="en-US" altLang="ko-KR" sz="2000" i="1">
                              <a:solidFill>
                                <a:srgbClr val="FF0000"/>
                              </a:solidFill>
                              <a:latin typeface="Cambria Math" panose="02040503050406030204" pitchFamily="18" charset="0"/>
                            </a:rPr>
                            <m:t>𝑡</m:t>
                          </m:r>
                        </m:e>
                        <m:sub>
                          <m:r>
                            <m:rPr>
                              <m:sty m:val="p"/>
                            </m:rPr>
                            <a:rPr lang="en-US" altLang="ko-KR" sz="2000" i="0">
                              <a:solidFill>
                                <a:srgbClr val="FF0000"/>
                              </a:solidFill>
                              <a:latin typeface="Cambria Math" panose="02040503050406030204" pitchFamily="18" charset="0"/>
                            </a:rPr>
                            <m:t>a</m:t>
                          </m:r>
                        </m:sub>
                      </m:sSub>
                      <m:r>
                        <a:rPr lang="en-US" altLang="ko-KR" sz="2000" b="0" i="1" smtClean="0">
                          <a:solidFill>
                            <a:srgbClr val="FF0000"/>
                          </a:solidFill>
                          <a:latin typeface="Cambria Math" panose="02040503050406030204" pitchFamily="18" charset="0"/>
                        </a:rPr>
                        <m:t>=</m:t>
                      </m:r>
                      <m:r>
                        <a:rPr lang="en-US" altLang="ko-KR" sz="2000" b="0" i="1" smtClean="0">
                          <a:solidFill>
                            <a:srgbClr val="FF0000"/>
                          </a:solidFill>
                          <a:latin typeface="Cambria Math" panose="02040503050406030204" pitchFamily="18" charset="0"/>
                        </a:rPr>
                        <m:t>𝑡</m:t>
                      </m:r>
                      <m:r>
                        <a:rPr lang="en-US" altLang="ko-KR" sz="2000" b="0" i="1" smtClean="0">
                          <a:solidFill>
                            <a:srgbClr val="FF0000"/>
                          </a:solidFill>
                          <a:latin typeface="Cambria Math" panose="02040503050406030204" pitchFamily="18" charset="0"/>
                        </a:rPr>
                        <m:t>+0.5</m:t>
                      </m:r>
                      <m:r>
                        <a:rPr lang="en-US" altLang="ko-KR" sz="2000" b="0" i="1" smtClean="0">
                          <a:solidFill>
                            <a:srgbClr val="FF0000"/>
                          </a:solidFill>
                          <a:latin typeface="Cambria Math" panose="02040503050406030204" pitchFamily="18" charset="0"/>
                        </a:rPr>
                        <m:t>𝑇</m:t>
                      </m:r>
                    </m:oMath>
                  </m:oMathPara>
                </a14:m>
                <a:endParaRPr lang="ko-KR" altLang="en-US" sz="2000" dirty="0">
                  <a:solidFill>
                    <a:srgbClr val="FF0000"/>
                  </a:solidFill>
                  <a:latin typeface="Linux Biolinum" panose="02000503000000000000" pitchFamily="2" charset="0"/>
                  <a:cs typeface="Linux Biolinum" panose="02000503000000000000" pitchFamily="2" charset="0"/>
                </a:endParaRPr>
              </a:p>
            </p:txBody>
          </p:sp>
        </mc:Choice>
        <mc:Fallback xmlns="">
          <p:sp>
            <p:nvSpPr>
              <p:cNvPr id="42" name="TextBox 41">
                <a:extLst>
                  <a:ext uri="{FF2B5EF4-FFF2-40B4-BE49-F238E27FC236}">
                    <a16:creationId xmlns:a16="http://schemas.microsoft.com/office/drawing/2014/main" id="{6010584F-40ED-DE78-E764-17F2CD3A8602}"/>
                  </a:ext>
                </a:extLst>
              </p:cNvPr>
              <p:cNvSpPr txBox="1">
                <a:spLocks noRot="1" noChangeAspect="1" noMove="1" noResize="1" noEditPoints="1" noAdjustHandles="1" noChangeArrowheads="1" noChangeShapeType="1" noTextEdit="1"/>
              </p:cNvSpPr>
              <p:nvPr/>
            </p:nvSpPr>
            <p:spPr>
              <a:xfrm>
                <a:off x="8990042" y="4024569"/>
                <a:ext cx="1997820" cy="400110"/>
              </a:xfrm>
              <a:prstGeom prst="rect">
                <a:avLst/>
              </a:prstGeom>
              <a:blipFill>
                <a:blip r:embed="rId19"/>
                <a:stretch>
                  <a:fillRect/>
                </a:stretch>
              </a:blipFill>
            </p:spPr>
            <p:txBody>
              <a:bodyPr/>
              <a:lstStyle/>
              <a:p>
                <a:r>
                  <a:rPr lang="ko-KR" altLang="en-US">
                    <a:noFill/>
                  </a:rPr>
                  <a:t> </a:t>
                </a:r>
              </a:p>
            </p:txBody>
          </p:sp>
        </mc:Fallback>
      </mc:AlternateContent>
      <p:sp>
        <p:nvSpPr>
          <p:cNvPr id="43" name="TextBox 42">
            <a:extLst>
              <a:ext uri="{FF2B5EF4-FFF2-40B4-BE49-F238E27FC236}">
                <a16:creationId xmlns:a16="http://schemas.microsoft.com/office/drawing/2014/main" id="{22E82008-5787-3240-A506-4BCEF2C4A2F4}"/>
              </a:ext>
            </a:extLst>
          </p:cNvPr>
          <p:cNvSpPr txBox="1"/>
          <p:nvPr/>
        </p:nvSpPr>
        <p:spPr>
          <a:xfrm>
            <a:off x="7193965" y="4859995"/>
            <a:ext cx="868979" cy="369332"/>
          </a:xfrm>
          <a:prstGeom prst="rect">
            <a:avLst/>
          </a:prstGeom>
          <a:noFill/>
        </p:spPr>
        <p:txBody>
          <a:bodyPr wrap="square" rtlCol="0">
            <a:spAutoFit/>
          </a:bodyPr>
          <a:lstStyle/>
          <a:p>
            <a:r>
              <a:rPr lang="en-US" altLang="ko-KR" dirty="0">
                <a:solidFill>
                  <a:schemeClr val="accent1"/>
                </a:solidFill>
              </a:rPr>
              <a:t>Primal</a:t>
            </a:r>
            <a:endParaRPr lang="ko-KR" altLang="en-US" dirty="0">
              <a:solidFill>
                <a:schemeClr val="accent1"/>
              </a:solidFill>
            </a:endParaRPr>
          </a:p>
        </p:txBody>
      </p:sp>
      <p:sp>
        <p:nvSpPr>
          <p:cNvPr id="44" name="TextBox 43">
            <a:extLst>
              <a:ext uri="{FF2B5EF4-FFF2-40B4-BE49-F238E27FC236}">
                <a16:creationId xmlns:a16="http://schemas.microsoft.com/office/drawing/2014/main" id="{4A9754E8-7DA6-12E1-D0BB-1C36B8F4F9B6}"/>
              </a:ext>
            </a:extLst>
          </p:cNvPr>
          <p:cNvSpPr txBox="1"/>
          <p:nvPr/>
        </p:nvSpPr>
        <p:spPr>
          <a:xfrm>
            <a:off x="9384938" y="3749943"/>
            <a:ext cx="1596628" cy="369332"/>
          </a:xfrm>
          <a:prstGeom prst="rect">
            <a:avLst/>
          </a:prstGeom>
          <a:noFill/>
        </p:spPr>
        <p:txBody>
          <a:bodyPr wrap="square" rtlCol="0">
            <a:spAutoFit/>
          </a:bodyPr>
          <a:lstStyle/>
          <a:p>
            <a:r>
              <a:rPr lang="en-US" altLang="ko-KR" dirty="0">
                <a:solidFill>
                  <a:srgbClr val="FF0000"/>
                </a:solidFill>
              </a:rPr>
              <a:t>Antithetic</a:t>
            </a:r>
            <a:endParaRPr lang="ko-KR" altLang="en-US" dirty="0">
              <a:solidFill>
                <a:srgbClr val="FF0000"/>
              </a:solidFill>
            </a:endParaRPr>
          </a:p>
        </p:txBody>
      </p:sp>
      <p:sp>
        <p:nvSpPr>
          <p:cNvPr id="6" name="TextBox 5">
            <a:extLst>
              <a:ext uri="{FF2B5EF4-FFF2-40B4-BE49-F238E27FC236}">
                <a16:creationId xmlns:a16="http://schemas.microsoft.com/office/drawing/2014/main" id="{5A66FAA0-CD96-D3BB-FE0B-71DDAD398538}"/>
              </a:ext>
            </a:extLst>
          </p:cNvPr>
          <p:cNvSpPr txBox="1"/>
          <p:nvPr/>
        </p:nvSpPr>
        <p:spPr>
          <a:xfrm>
            <a:off x="1083976" y="6121153"/>
            <a:ext cx="10020372" cy="430887"/>
          </a:xfrm>
          <a:prstGeom prst="rect">
            <a:avLst/>
          </a:prstGeom>
          <a:noFill/>
        </p:spPr>
        <p:txBody>
          <a:bodyPr wrap="none" lIns="0" tIns="0" rIns="0" bIns="0" rtlCol="0">
            <a:spAutoFit/>
          </a:bodyPr>
          <a:lstStyle/>
          <a:p>
            <a:pPr algn="ctr"/>
            <a:r>
              <a:rPr lang="en-US" altLang="ko-KR" sz="2800" i="1" dirty="0">
                <a:solidFill>
                  <a:srgbClr val="00B050"/>
                </a:solidFill>
              </a:rPr>
              <a:t>Does our method work well for other heterodyne frequencies?</a:t>
            </a:r>
            <a:endParaRPr lang="ko-KR" altLang="en-US" sz="2800" i="1" dirty="0">
              <a:solidFill>
                <a:srgbClr val="00B050"/>
              </a:solidFill>
            </a:endParaRPr>
          </a:p>
        </p:txBody>
      </p:sp>
    </p:spTree>
    <p:custDataLst>
      <p:tags r:id="rId1"/>
    </p:custDataLst>
    <p:extLst>
      <p:ext uri="{BB962C8B-B14F-4D97-AF65-F5344CB8AC3E}">
        <p14:creationId xmlns:p14="http://schemas.microsoft.com/office/powerpoint/2010/main" val="1913093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C2E8E9C6-CC37-9E77-FCFA-730C8ECA712D}"/>
              </a:ext>
            </a:extLst>
          </p:cNvPr>
          <p:cNvSpPr>
            <a:spLocks noGrp="1"/>
          </p:cNvSpPr>
          <p:nvPr>
            <p:ph type="sldNum" sz="quarter" idx="12"/>
          </p:nvPr>
        </p:nvSpPr>
        <p:spPr/>
        <p:txBody>
          <a:bodyPr/>
          <a:lstStyle/>
          <a:p>
            <a:fld id="{8DF240CA-39A6-8942-A819-E48F9D8A9D50}" type="slidenum">
              <a:rPr lang="en-KR" smtClean="0"/>
              <a:t>46</a:t>
            </a:fld>
            <a:endParaRPr lang="en-KR"/>
          </a:p>
        </p:txBody>
      </p:sp>
      <p:pic>
        <p:nvPicPr>
          <p:cNvPr id="5" name="그래픽 4">
            <a:extLst>
              <a:ext uri="{FF2B5EF4-FFF2-40B4-BE49-F238E27FC236}">
                <a16:creationId xmlns:a16="http://schemas.microsoft.com/office/drawing/2014/main" id="{2B4CC1AD-457B-9B0B-E353-51434346CCC6}"/>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72237" b="26252"/>
          <a:stretch/>
        </p:blipFill>
        <p:spPr>
          <a:xfrm>
            <a:off x="948044" y="941135"/>
            <a:ext cx="4426746" cy="5811916"/>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14F2F10-E7B3-97BC-FA29-CEAECB40513F}"/>
                  </a:ext>
                </a:extLst>
              </p:cNvPr>
              <p:cNvSpPr txBox="1"/>
              <p:nvPr/>
            </p:nvSpPr>
            <p:spPr>
              <a:xfrm>
                <a:off x="1688124"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0.0</m:t>
                      </m:r>
                    </m:oMath>
                  </m:oMathPara>
                </a14:m>
                <a:endParaRPr lang="ko-KR" altLang="en-US" sz="2800" dirty="0">
                  <a:latin typeface="+mj-lt"/>
                </a:endParaRPr>
              </a:p>
            </p:txBody>
          </p:sp>
        </mc:Choice>
        <mc:Fallback xmlns="">
          <p:sp>
            <p:nvSpPr>
              <p:cNvPr id="9" name="TextBox 8">
                <a:extLst>
                  <a:ext uri="{FF2B5EF4-FFF2-40B4-BE49-F238E27FC236}">
                    <a16:creationId xmlns:a16="http://schemas.microsoft.com/office/drawing/2014/main" id="{614F2F10-E7B3-97BC-FA29-CEAECB40513F}"/>
                  </a:ext>
                </a:extLst>
              </p:cNvPr>
              <p:cNvSpPr txBox="1">
                <a:spLocks noRot="1" noChangeAspect="1" noMove="1" noResize="1" noEditPoints="1" noAdjustHandles="1" noChangeArrowheads="1" noChangeShapeType="1" noTextEdit="1"/>
              </p:cNvSpPr>
              <p:nvPr/>
            </p:nvSpPr>
            <p:spPr>
              <a:xfrm>
                <a:off x="1688124" y="598771"/>
                <a:ext cx="428002" cy="430887"/>
              </a:xfrm>
              <a:prstGeom prst="rect">
                <a:avLst/>
              </a:prstGeom>
              <a:blipFill>
                <a:blip r:embed="rId8"/>
                <a:stretch>
                  <a:fillRect r="-4286"/>
                </a:stretch>
              </a:blipFill>
            </p:spPr>
            <p:txBody>
              <a:bodyPr/>
              <a:lstStyle/>
              <a:p>
                <a:r>
                  <a:rPr lang="ko-KR" altLang="en-US">
                    <a:noFill/>
                  </a:rPr>
                  <a:t> </a:t>
                </a:r>
              </a:p>
            </p:txBody>
          </p:sp>
        </mc:Fallback>
      </mc:AlternateContent>
      <p:sp>
        <p:nvSpPr>
          <p:cNvPr id="12" name="TextBox 11">
            <a:extLst>
              <a:ext uri="{FF2B5EF4-FFF2-40B4-BE49-F238E27FC236}">
                <a16:creationId xmlns:a16="http://schemas.microsoft.com/office/drawing/2014/main" id="{2D0E4E98-9F70-1860-47AA-9989A6FDA384}"/>
              </a:ext>
            </a:extLst>
          </p:cNvPr>
          <p:cNvSpPr txBox="1"/>
          <p:nvPr/>
        </p:nvSpPr>
        <p:spPr>
          <a:xfrm rot="16200000">
            <a:off x="-99418" y="2042136"/>
            <a:ext cx="1514713" cy="369332"/>
          </a:xfrm>
          <a:prstGeom prst="rect">
            <a:avLst/>
          </a:prstGeom>
          <a:noFill/>
        </p:spPr>
        <p:txBody>
          <a:bodyPr wrap="square" lIns="0" tIns="0" rIns="0" bIns="0" rtlCol="0">
            <a:spAutoFit/>
          </a:bodyPr>
          <a:lstStyle/>
          <a:p>
            <a:pPr algn="ctr"/>
            <a:r>
              <a:rPr lang="en-US" altLang="ko-KR" sz="2400" dirty="0">
                <a:latin typeface="+mj-lt"/>
                <a:cs typeface="Linux Biolinum" panose="02000503000000000000" pitchFamily="2" charset="0"/>
              </a:rPr>
              <a:t>Uniform</a:t>
            </a:r>
          </a:p>
        </p:txBody>
      </p:sp>
      <p:sp>
        <p:nvSpPr>
          <p:cNvPr id="13" name="TextBox 12">
            <a:extLst>
              <a:ext uri="{FF2B5EF4-FFF2-40B4-BE49-F238E27FC236}">
                <a16:creationId xmlns:a16="http://schemas.microsoft.com/office/drawing/2014/main" id="{B0E54495-4DD6-1603-C66B-FAB3B83873FA}"/>
              </a:ext>
            </a:extLst>
          </p:cNvPr>
          <p:cNvSpPr txBox="1"/>
          <p:nvPr/>
        </p:nvSpPr>
        <p:spPr>
          <a:xfrm rot="16200000">
            <a:off x="-204338" y="3840496"/>
            <a:ext cx="1724554" cy="369332"/>
          </a:xfrm>
          <a:prstGeom prst="rect">
            <a:avLst/>
          </a:prstGeom>
          <a:noFill/>
        </p:spPr>
        <p:txBody>
          <a:bodyPr wrap="square" lIns="0" tIns="0" rIns="0" bIns="0" rtlCol="0">
            <a:spAutoFit/>
          </a:bodyPr>
          <a:lstStyle/>
          <a:p>
            <a:pPr algn="ctr"/>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sp>
        <p:nvSpPr>
          <p:cNvPr id="14" name="TextBox 13">
            <a:extLst>
              <a:ext uri="{FF2B5EF4-FFF2-40B4-BE49-F238E27FC236}">
                <a16:creationId xmlns:a16="http://schemas.microsoft.com/office/drawing/2014/main" id="{71D29101-19F4-58AB-94E1-BD55A5F0FFE7}"/>
              </a:ext>
            </a:extLst>
          </p:cNvPr>
          <p:cNvSpPr txBox="1"/>
          <p:nvPr/>
        </p:nvSpPr>
        <p:spPr>
          <a:xfrm rot="16200000">
            <a:off x="-87925" y="5481813"/>
            <a:ext cx="1519102" cy="738664"/>
          </a:xfrm>
          <a:prstGeom prst="rect">
            <a:avLst/>
          </a:prstGeom>
          <a:noFill/>
        </p:spPr>
        <p:txBody>
          <a:bodyPr wrap="square" lIns="0" tIns="0" rIns="0" bIns="0" rtlCol="0">
            <a:spAutoFit/>
          </a:bodyPr>
          <a:lstStyle/>
          <a:p>
            <a:pPr algn="ctr"/>
            <a:r>
              <a:rPr lang="en-US" altLang="ko-KR" sz="2400" b="1" dirty="0">
                <a:solidFill>
                  <a:srgbClr val="FF0000"/>
                </a:solidFill>
              </a:rPr>
              <a:t>Antithetic (Ours)</a:t>
            </a:r>
            <a:endParaRPr lang="ko-KR" altLang="en-US" sz="2400" b="1" dirty="0">
              <a:solidFill>
                <a:srgbClr val="FF0000"/>
              </a:solidFill>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D2D6F72-5557-18F0-DF97-DD585E80C9BB}"/>
                  </a:ext>
                </a:extLst>
              </p:cNvPr>
              <p:cNvSpPr txBox="1"/>
              <p:nvPr/>
            </p:nvSpPr>
            <p:spPr>
              <a:xfrm>
                <a:off x="3209584"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0.1</m:t>
                      </m:r>
                    </m:oMath>
                  </m:oMathPara>
                </a14:m>
                <a:endParaRPr lang="ko-KR" altLang="en-US" sz="2800" dirty="0">
                  <a:latin typeface="+mj-lt"/>
                </a:endParaRPr>
              </a:p>
            </p:txBody>
          </p:sp>
        </mc:Choice>
        <mc:Fallback xmlns="">
          <p:sp>
            <p:nvSpPr>
              <p:cNvPr id="16" name="TextBox 15">
                <a:extLst>
                  <a:ext uri="{FF2B5EF4-FFF2-40B4-BE49-F238E27FC236}">
                    <a16:creationId xmlns:a16="http://schemas.microsoft.com/office/drawing/2014/main" id="{4D2D6F72-5557-18F0-DF97-DD585E80C9BB}"/>
                  </a:ext>
                </a:extLst>
              </p:cNvPr>
              <p:cNvSpPr txBox="1">
                <a:spLocks noRot="1" noChangeAspect="1" noMove="1" noResize="1" noEditPoints="1" noAdjustHandles="1" noChangeArrowheads="1" noChangeShapeType="1" noTextEdit="1"/>
              </p:cNvSpPr>
              <p:nvPr/>
            </p:nvSpPr>
            <p:spPr>
              <a:xfrm>
                <a:off x="3209584" y="598771"/>
                <a:ext cx="428002" cy="430887"/>
              </a:xfrm>
              <a:prstGeom prst="rect">
                <a:avLst/>
              </a:prstGeom>
              <a:blipFill>
                <a:blip r:embed="rId9"/>
                <a:stretch>
                  <a:fillRect r="-285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9C3E6DD-5F47-E327-5FC8-3E45B9B1A4A2}"/>
                  </a:ext>
                </a:extLst>
              </p:cNvPr>
              <p:cNvSpPr txBox="1"/>
              <p:nvPr/>
            </p:nvSpPr>
            <p:spPr>
              <a:xfrm>
                <a:off x="4320546"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0.2</m:t>
                      </m:r>
                    </m:oMath>
                  </m:oMathPara>
                </a14:m>
                <a:endParaRPr lang="ko-KR" altLang="en-US" sz="2800" dirty="0">
                  <a:latin typeface="+mj-lt"/>
                </a:endParaRPr>
              </a:p>
            </p:txBody>
          </p:sp>
        </mc:Choice>
        <mc:Fallback xmlns="">
          <p:sp>
            <p:nvSpPr>
              <p:cNvPr id="17" name="TextBox 16">
                <a:extLst>
                  <a:ext uri="{FF2B5EF4-FFF2-40B4-BE49-F238E27FC236}">
                    <a16:creationId xmlns:a16="http://schemas.microsoft.com/office/drawing/2014/main" id="{39C3E6DD-5F47-E327-5FC8-3E45B9B1A4A2}"/>
                  </a:ext>
                </a:extLst>
              </p:cNvPr>
              <p:cNvSpPr txBox="1">
                <a:spLocks noRot="1" noChangeAspect="1" noMove="1" noResize="1" noEditPoints="1" noAdjustHandles="1" noChangeArrowheads="1" noChangeShapeType="1" noTextEdit="1"/>
              </p:cNvSpPr>
              <p:nvPr/>
            </p:nvSpPr>
            <p:spPr>
              <a:xfrm>
                <a:off x="4320546" y="598771"/>
                <a:ext cx="428002" cy="430887"/>
              </a:xfrm>
              <a:prstGeom prst="rect">
                <a:avLst/>
              </a:prstGeom>
              <a:blipFill>
                <a:blip r:embed="rId10"/>
                <a:stretch>
                  <a:fillRect r="-285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187DBA2-B606-0589-9DDC-47A4685FDC9B}"/>
                  </a:ext>
                </a:extLst>
              </p:cNvPr>
              <p:cNvSpPr txBox="1"/>
              <p:nvPr/>
            </p:nvSpPr>
            <p:spPr>
              <a:xfrm>
                <a:off x="5922074" y="3661310"/>
                <a:ext cx="347851"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ko-KR" altLang="en-US" sz="3200" i="1" smtClean="0">
                          <a:latin typeface="Cambria Math" panose="02040503050406030204" pitchFamily="18" charset="0"/>
                        </a:rPr>
                        <m:t>⋯</m:t>
                      </m:r>
                    </m:oMath>
                  </m:oMathPara>
                </a14:m>
                <a:endParaRPr lang="ko-KR" altLang="en-US" sz="3200" dirty="0">
                  <a:latin typeface="+mj-lt"/>
                </a:endParaRPr>
              </a:p>
            </p:txBody>
          </p:sp>
        </mc:Choice>
        <mc:Fallback xmlns="">
          <p:sp>
            <p:nvSpPr>
              <p:cNvPr id="19" name="TextBox 18">
                <a:extLst>
                  <a:ext uri="{FF2B5EF4-FFF2-40B4-BE49-F238E27FC236}">
                    <a16:creationId xmlns:a16="http://schemas.microsoft.com/office/drawing/2014/main" id="{C187DBA2-B606-0589-9DDC-47A4685FDC9B}"/>
                  </a:ext>
                </a:extLst>
              </p:cNvPr>
              <p:cNvSpPr txBox="1">
                <a:spLocks noRot="1" noChangeAspect="1" noMove="1" noResize="1" noEditPoints="1" noAdjustHandles="1" noChangeArrowheads="1" noChangeShapeType="1" noTextEdit="1"/>
              </p:cNvSpPr>
              <p:nvPr/>
            </p:nvSpPr>
            <p:spPr>
              <a:xfrm>
                <a:off x="5922074" y="3661310"/>
                <a:ext cx="347851" cy="492443"/>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8045D40-09A6-CB8D-26A2-2227D7279895}"/>
                  </a:ext>
                </a:extLst>
              </p:cNvPr>
              <p:cNvSpPr txBox="1"/>
              <p:nvPr/>
            </p:nvSpPr>
            <p:spPr>
              <a:xfrm>
                <a:off x="7471467"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0.8</m:t>
                      </m:r>
                    </m:oMath>
                  </m:oMathPara>
                </a14:m>
                <a:endParaRPr lang="ko-KR" altLang="en-US" sz="2800" dirty="0">
                  <a:latin typeface="+mj-lt"/>
                </a:endParaRPr>
              </a:p>
            </p:txBody>
          </p:sp>
        </mc:Choice>
        <mc:Fallback xmlns="">
          <p:sp>
            <p:nvSpPr>
              <p:cNvPr id="20" name="TextBox 19">
                <a:extLst>
                  <a:ext uri="{FF2B5EF4-FFF2-40B4-BE49-F238E27FC236}">
                    <a16:creationId xmlns:a16="http://schemas.microsoft.com/office/drawing/2014/main" id="{D8045D40-09A6-CB8D-26A2-2227D7279895}"/>
                  </a:ext>
                </a:extLst>
              </p:cNvPr>
              <p:cNvSpPr txBox="1">
                <a:spLocks noRot="1" noChangeAspect="1" noMove="1" noResize="1" noEditPoints="1" noAdjustHandles="1" noChangeArrowheads="1" noChangeShapeType="1" noTextEdit="1"/>
              </p:cNvSpPr>
              <p:nvPr/>
            </p:nvSpPr>
            <p:spPr>
              <a:xfrm>
                <a:off x="7471467" y="598771"/>
                <a:ext cx="428002" cy="430887"/>
              </a:xfrm>
              <a:prstGeom prst="rect">
                <a:avLst/>
              </a:prstGeom>
              <a:blipFill>
                <a:blip r:embed="rId12"/>
                <a:stretch>
                  <a:fillRect r="-428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BE87F5F-01F2-6510-D4CF-7FD48ADFD668}"/>
                  </a:ext>
                </a:extLst>
              </p:cNvPr>
              <p:cNvSpPr txBox="1"/>
              <p:nvPr/>
            </p:nvSpPr>
            <p:spPr>
              <a:xfrm>
                <a:off x="8876725"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0.9</m:t>
                      </m:r>
                    </m:oMath>
                  </m:oMathPara>
                </a14:m>
                <a:endParaRPr lang="ko-KR" altLang="en-US" sz="2800" dirty="0">
                  <a:latin typeface="+mj-lt"/>
                </a:endParaRPr>
              </a:p>
            </p:txBody>
          </p:sp>
        </mc:Choice>
        <mc:Fallback xmlns="">
          <p:sp>
            <p:nvSpPr>
              <p:cNvPr id="21" name="TextBox 20">
                <a:extLst>
                  <a:ext uri="{FF2B5EF4-FFF2-40B4-BE49-F238E27FC236}">
                    <a16:creationId xmlns:a16="http://schemas.microsoft.com/office/drawing/2014/main" id="{7BE87F5F-01F2-6510-D4CF-7FD48ADFD668}"/>
                  </a:ext>
                </a:extLst>
              </p:cNvPr>
              <p:cNvSpPr txBox="1">
                <a:spLocks noRot="1" noChangeAspect="1" noMove="1" noResize="1" noEditPoints="1" noAdjustHandles="1" noChangeArrowheads="1" noChangeShapeType="1" noTextEdit="1"/>
              </p:cNvSpPr>
              <p:nvPr/>
            </p:nvSpPr>
            <p:spPr>
              <a:xfrm>
                <a:off x="8876725" y="598771"/>
                <a:ext cx="428002" cy="430887"/>
              </a:xfrm>
              <a:prstGeom prst="rect">
                <a:avLst/>
              </a:prstGeom>
              <a:blipFill>
                <a:blip r:embed="rId13"/>
                <a:stretch>
                  <a:fillRect r="-428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6DD252E-9DBC-3FEF-BD84-BE524E30DE68}"/>
                  </a:ext>
                </a:extLst>
              </p:cNvPr>
              <p:cNvSpPr txBox="1"/>
              <p:nvPr/>
            </p:nvSpPr>
            <p:spPr>
              <a:xfrm>
                <a:off x="10245102"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i="1" smtClean="0">
                          <a:latin typeface="Cambria Math" panose="02040503050406030204" pitchFamily="18" charset="0"/>
                        </a:rPr>
                        <m:t>1</m:t>
                      </m:r>
                      <m:r>
                        <a:rPr lang="en-US" altLang="ko-KR" sz="2800" b="0" i="1" smtClean="0">
                          <a:latin typeface="Cambria Math" panose="02040503050406030204" pitchFamily="18" charset="0"/>
                        </a:rPr>
                        <m:t>.0</m:t>
                      </m:r>
                    </m:oMath>
                  </m:oMathPara>
                </a14:m>
                <a:endParaRPr lang="ko-KR" altLang="en-US" sz="2800" dirty="0">
                  <a:latin typeface="+mj-lt"/>
                </a:endParaRPr>
              </a:p>
            </p:txBody>
          </p:sp>
        </mc:Choice>
        <mc:Fallback xmlns="">
          <p:sp>
            <p:nvSpPr>
              <p:cNvPr id="22" name="TextBox 21">
                <a:extLst>
                  <a:ext uri="{FF2B5EF4-FFF2-40B4-BE49-F238E27FC236}">
                    <a16:creationId xmlns:a16="http://schemas.microsoft.com/office/drawing/2014/main" id="{06DD252E-9DBC-3FEF-BD84-BE524E30DE68}"/>
                  </a:ext>
                </a:extLst>
              </p:cNvPr>
              <p:cNvSpPr txBox="1">
                <a:spLocks noRot="1" noChangeAspect="1" noMove="1" noResize="1" noEditPoints="1" noAdjustHandles="1" noChangeArrowheads="1" noChangeShapeType="1" noTextEdit="1"/>
              </p:cNvSpPr>
              <p:nvPr/>
            </p:nvSpPr>
            <p:spPr>
              <a:xfrm>
                <a:off x="10245102" y="598771"/>
                <a:ext cx="428002" cy="430887"/>
              </a:xfrm>
              <a:prstGeom prst="rect">
                <a:avLst/>
              </a:prstGeom>
              <a:blipFill>
                <a:blip r:embed="rId14"/>
                <a:stretch>
                  <a:fillRect r="-4286"/>
                </a:stretch>
              </a:blipFill>
            </p:spPr>
            <p:txBody>
              <a:bodyPr/>
              <a:lstStyle/>
              <a:p>
                <a:r>
                  <a:rPr lang="ko-KR" altLang="en-US">
                    <a:noFill/>
                  </a:rPr>
                  <a:t> </a:t>
                </a:r>
              </a:p>
            </p:txBody>
          </p:sp>
        </mc:Fallback>
      </mc:AlternateContent>
      <p:sp>
        <p:nvSpPr>
          <p:cNvPr id="23" name="TextBox 22">
            <a:extLst>
              <a:ext uri="{FF2B5EF4-FFF2-40B4-BE49-F238E27FC236}">
                <a16:creationId xmlns:a16="http://schemas.microsoft.com/office/drawing/2014/main" id="{7DD3605D-1451-D83D-D068-BC6789FF7543}"/>
              </a:ext>
            </a:extLst>
          </p:cNvPr>
          <p:cNvSpPr txBox="1"/>
          <p:nvPr/>
        </p:nvSpPr>
        <p:spPr>
          <a:xfrm>
            <a:off x="10513369" y="242624"/>
            <a:ext cx="1709134" cy="400110"/>
          </a:xfrm>
          <a:prstGeom prst="rect">
            <a:avLst/>
          </a:prstGeom>
          <a:noFill/>
        </p:spPr>
        <p:txBody>
          <a:bodyPr wrap="square" rtlCol="0">
            <a:spAutoFit/>
          </a:bodyPr>
          <a:lstStyle/>
          <a:p>
            <a:r>
              <a:rPr lang="en-US" altLang="ko-KR" sz="2000" b="1" dirty="0"/>
              <a:t>Heterodyne</a:t>
            </a:r>
            <a:endParaRPr lang="ko-KR" altLang="en-US" sz="2000" b="1" dirty="0"/>
          </a:p>
        </p:txBody>
      </p:sp>
      <p:sp>
        <p:nvSpPr>
          <p:cNvPr id="24" name="TextBox 23">
            <a:extLst>
              <a:ext uri="{FF2B5EF4-FFF2-40B4-BE49-F238E27FC236}">
                <a16:creationId xmlns:a16="http://schemas.microsoft.com/office/drawing/2014/main" id="{A5CEC760-63EC-0776-61D9-42A5F985FC51}"/>
              </a:ext>
            </a:extLst>
          </p:cNvPr>
          <p:cNvSpPr txBox="1"/>
          <p:nvPr/>
        </p:nvSpPr>
        <p:spPr>
          <a:xfrm>
            <a:off x="315240" y="242624"/>
            <a:ext cx="1709134" cy="400110"/>
          </a:xfrm>
          <a:prstGeom prst="rect">
            <a:avLst/>
          </a:prstGeom>
          <a:noFill/>
        </p:spPr>
        <p:txBody>
          <a:bodyPr wrap="square" rtlCol="0">
            <a:spAutoFit/>
          </a:bodyPr>
          <a:lstStyle/>
          <a:p>
            <a:r>
              <a:rPr lang="en-US" altLang="ko-KR" sz="2000" b="1" dirty="0"/>
              <a:t>Homodyne</a:t>
            </a:r>
            <a:endParaRPr lang="ko-KR" altLang="en-US" sz="2000" b="1" dirty="0"/>
          </a:p>
        </p:txBody>
      </p:sp>
      <p:cxnSp>
        <p:nvCxnSpPr>
          <p:cNvPr id="26" name="직선 화살표 연결선 25">
            <a:extLst>
              <a:ext uri="{FF2B5EF4-FFF2-40B4-BE49-F238E27FC236}">
                <a16:creationId xmlns:a16="http://schemas.microsoft.com/office/drawing/2014/main" id="{C213E114-6B9B-2DDB-B917-F2812DE781A4}"/>
              </a:ext>
            </a:extLst>
          </p:cNvPr>
          <p:cNvCxnSpPr>
            <a:cxnSpLocks/>
          </p:cNvCxnSpPr>
          <p:nvPr/>
        </p:nvCxnSpPr>
        <p:spPr>
          <a:xfrm>
            <a:off x="1922351" y="421740"/>
            <a:ext cx="8347296" cy="0"/>
          </a:xfrm>
          <a:prstGeom prst="straightConnector1">
            <a:avLst/>
          </a:prstGeom>
          <a:ln w="76200">
            <a:solidFill>
              <a:schemeClr val="accent1">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233F853-7AEC-AA11-994F-8C95CEDCDB28}"/>
                  </a:ext>
                </a:extLst>
              </p:cNvPr>
              <p:cNvSpPr txBox="1"/>
              <p:nvPr/>
            </p:nvSpPr>
            <p:spPr>
              <a:xfrm>
                <a:off x="5641558" y="521826"/>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2" name="TextBox 1">
                <a:extLst>
                  <a:ext uri="{FF2B5EF4-FFF2-40B4-BE49-F238E27FC236}">
                    <a16:creationId xmlns:a16="http://schemas.microsoft.com/office/drawing/2014/main" id="{9233F853-7AEC-AA11-994F-8C95CEDCDB28}"/>
                  </a:ext>
                </a:extLst>
              </p:cNvPr>
              <p:cNvSpPr txBox="1">
                <a:spLocks noRot="1" noChangeAspect="1" noMove="1" noResize="1" noEditPoints="1" noAdjustHandles="1" noChangeArrowheads="1" noChangeShapeType="1" noTextEdit="1"/>
              </p:cNvSpPr>
              <p:nvPr/>
            </p:nvSpPr>
            <p:spPr>
              <a:xfrm>
                <a:off x="5641558" y="521826"/>
                <a:ext cx="986360" cy="584775"/>
              </a:xfrm>
              <a:prstGeom prst="rect">
                <a:avLst/>
              </a:prstGeom>
              <a:blipFill>
                <a:blip r:embed="rId15"/>
                <a:stretch>
                  <a:fillRect/>
                </a:stretch>
              </a:blipFill>
            </p:spPr>
            <p:txBody>
              <a:bodyPr/>
              <a:lstStyle/>
              <a:p>
                <a:r>
                  <a:rPr lang="ko-KR" altLang="en-US">
                    <a:noFill/>
                  </a:rPr>
                  <a:t> </a:t>
                </a:r>
              </a:p>
            </p:txBody>
          </p:sp>
        </mc:Fallback>
      </mc:AlternateContent>
      <p:sp>
        <p:nvSpPr>
          <p:cNvPr id="3" name="TextBox 2">
            <a:extLst>
              <a:ext uri="{FF2B5EF4-FFF2-40B4-BE49-F238E27FC236}">
                <a16:creationId xmlns:a16="http://schemas.microsoft.com/office/drawing/2014/main" id="{01FCA59D-003A-5717-19B0-F1D84C8A3A96}"/>
              </a:ext>
            </a:extLst>
          </p:cNvPr>
          <p:cNvSpPr txBox="1"/>
          <p:nvPr/>
        </p:nvSpPr>
        <p:spPr>
          <a:xfrm>
            <a:off x="5212778" y="-10238"/>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pic>
        <p:nvPicPr>
          <p:cNvPr id="7" name="그래픽 6">
            <a:extLst>
              <a:ext uri="{FF2B5EF4-FFF2-40B4-BE49-F238E27FC236}">
                <a16:creationId xmlns:a16="http://schemas.microsoft.com/office/drawing/2014/main" id="{94904908-D770-E36D-CC38-F5990225284E}"/>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72237" b="26252"/>
          <a:stretch/>
        </p:blipFill>
        <p:spPr>
          <a:xfrm>
            <a:off x="6885310" y="941135"/>
            <a:ext cx="4426746" cy="5811916"/>
          </a:xfrm>
          <a:prstGeom prst="rect">
            <a:avLst/>
          </a:prstGeom>
        </p:spPr>
      </p:pic>
      <p:sp>
        <p:nvSpPr>
          <p:cNvPr id="27" name="TextBox 26">
            <a:extLst>
              <a:ext uri="{FF2B5EF4-FFF2-40B4-BE49-F238E27FC236}">
                <a16:creationId xmlns:a16="http://schemas.microsoft.com/office/drawing/2014/main" id="{A5386ADA-A7E7-021F-FD09-D4B7F460C9DA}"/>
              </a:ext>
            </a:extLst>
          </p:cNvPr>
          <p:cNvSpPr txBox="1"/>
          <p:nvPr/>
        </p:nvSpPr>
        <p:spPr>
          <a:xfrm>
            <a:off x="10749386" y="962073"/>
            <a:ext cx="1361636"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RMSE</a:t>
            </a:r>
            <a:endParaRPr lang="ko-KR" altLang="en-US" cap="small" dirty="0">
              <a:latin typeface="+mj-lt"/>
              <a:cs typeface="Linux Biolinum" panose="02000503000000000000" pitchFamily="2" charset="0"/>
            </a:endParaRPr>
          </a:p>
        </p:txBody>
      </p:sp>
      <p:sp>
        <p:nvSpPr>
          <p:cNvPr id="10" name="직사각형 9">
            <a:extLst>
              <a:ext uri="{FF2B5EF4-FFF2-40B4-BE49-F238E27FC236}">
                <a16:creationId xmlns:a16="http://schemas.microsoft.com/office/drawing/2014/main" id="{9ACFBA07-9A0C-F47D-7272-16A1BFB7CFA8}"/>
              </a:ext>
            </a:extLst>
          </p:cNvPr>
          <p:cNvSpPr/>
          <p:nvPr/>
        </p:nvSpPr>
        <p:spPr>
          <a:xfrm>
            <a:off x="6816504" y="1106601"/>
            <a:ext cx="4426746" cy="559453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11" name="TextBox 10">
            <a:extLst>
              <a:ext uri="{FF2B5EF4-FFF2-40B4-BE49-F238E27FC236}">
                <a16:creationId xmlns:a16="http://schemas.microsoft.com/office/drawing/2014/main" id="{BCD72C4C-76C2-5C71-F2E5-523B7A127C24}"/>
              </a:ext>
            </a:extLst>
          </p:cNvPr>
          <p:cNvSpPr txBox="1"/>
          <p:nvPr/>
        </p:nvSpPr>
        <p:spPr>
          <a:xfrm>
            <a:off x="3209585" y="4383709"/>
            <a:ext cx="3452572"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altLang="ko-KR" sz="4000" b="1" dirty="0">
                <a:solidFill>
                  <a:srgbClr val="FF0000"/>
                </a:solidFill>
              </a:rPr>
              <a:t>x 8~30 lower</a:t>
            </a:r>
            <a:endParaRPr lang="ko-KR" altLang="en-US" sz="4000" b="1" dirty="0">
              <a:solidFill>
                <a:srgbClr val="FF0000"/>
              </a:solidFill>
            </a:endParaRPr>
          </a:p>
        </p:txBody>
      </p:sp>
      <p:sp>
        <p:nvSpPr>
          <p:cNvPr id="8" name="슬라이드 번호 개체 틀 3">
            <a:extLst>
              <a:ext uri="{FF2B5EF4-FFF2-40B4-BE49-F238E27FC236}">
                <a16:creationId xmlns:a16="http://schemas.microsoft.com/office/drawing/2014/main" id="{50A482C9-31BE-9E4B-13B8-95C26C82B7A2}"/>
              </a:ext>
            </a:extLst>
          </p:cNvPr>
          <p:cNvSpPr txBox="1">
            <a:spLocks/>
          </p:cNvSpPr>
          <p:nvPr/>
        </p:nvSpPr>
        <p:spPr>
          <a:xfrm>
            <a:off x="9164320" y="6344759"/>
            <a:ext cx="2743200" cy="365125"/>
          </a:xfrm>
          <a:prstGeom prst="rect">
            <a:avLst/>
          </a:prstGeom>
        </p:spPr>
        <p:txBody>
          <a:bodyPr vert="horz" lIns="91440" tIns="45720" rIns="91440" bIns="45720" rtlCol="0" anchor="ctr"/>
          <a:lstStyle>
            <a:defPPr>
              <a:defRPr lang="en-KR"/>
            </a:defPPr>
            <a:lvl1pPr marL="0" algn="r" defTabSz="914400" rtl="0" eaLnBrk="1" latinLnBrk="0" hangingPunct="1">
              <a:defRPr sz="1600"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DF240CA-39A6-8942-A819-E48F9D8A9D50}" type="slidenum">
              <a:rPr lang="en-KR" smtClean="0"/>
              <a:pPr/>
              <a:t>46</a:t>
            </a:fld>
            <a:endParaRPr lang="en-KR"/>
          </a:p>
        </p:txBody>
      </p:sp>
    </p:spTree>
    <p:custDataLst>
      <p:tags r:id="rId1"/>
    </p:custDataLst>
    <p:extLst>
      <p:ext uri="{BB962C8B-B14F-4D97-AF65-F5344CB8AC3E}">
        <p14:creationId xmlns:p14="http://schemas.microsoft.com/office/powerpoint/2010/main" val="31324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래픽 4">
            <a:extLst>
              <a:ext uri="{FF2B5EF4-FFF2-40B4-BE49-F238E27FC236}">
                <a16:creationId xmlns:a16="http://schemas.microsoft.com/office/drawing/2014/main" id="{FEDCCFC9-D3DE-F5EE-3F4B-406E3102A233}"/>
              </a:ext>
            </a:extLst>
          </p:cNvPr>
          <p:cNvPicPr>
            <a:picLocks noChangeAspect="1"/>
          </p:cNvPicPr>
          <p:nvPr/>
        </p:nvPicPr>
        <p:blipFill rotWithShape="1">
          <a:blip r:embed="rId4"/>
          <a:srcRect l="72635" r="859" b="31567"/>
          <a:stretch/>
        </p:blipFill>
        <p:spPr>
          <a:xfrm>
            <a:off x="6518010" y="1206687"/>
            <a:ext cx="5381494" cy="5052538"/>
          </a:xfrm>
          <a:prstGeom prst="rect">
            <a:avLst/>
          </a:prstGeom>
        </p:spPr>
      </p:pic>
      <p:pic>
        <p:nvPicPr>
          <p:cNvPr id="6" name="그래픽 4">
            <a:extLst>
              <a:ext uri="{FF2B5EF4-FFF2-40B4-BE49-F238E27FC236}">
                <a16:creationId xmlns:a16="http://schemas.microsoft.com/office/drawing/2014/main" id="{5426EB97-0C2B-1E5B-EA64-36453510C442}"/>
              </a:ext>
            </a:extLst>
          </p:cNvPr>
          <p:cNvPicPr>
            <a:picLocks noChangeAspect="1"/>
          </p:cNvPicPr>
          <p:nvPr/>
        </p:nvPicPr>
        <p:blipFill rotWithShape="1">
          <a:blip r:embed="rId4"/>
          <a:srcRect l="852" r="72642" b="31567"/>
          <a:stretch/>
        </p:blipFill>
        <p:spPr>
          <a:xfrm>
            <a:off x="595853" y="1206692"/>
            <a:ext cx="5381494" cy="5052538"/>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14F2F10-E7B3-97BC-FA29-CEAECB40513F}"/>
                  </a:ext>
                </a:extLst>
              </p:cNvPr>
              <p:cNvSpPr txBox="1"/>
              <p:nvPr/>
            </p:nvSpPr>
            <p:spPr>
              <a:xfrm>
                <a:off x="1260631"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0.0</m:t>
                      </m:r>
                    </m:oMath>
                  </m:oMathPara>
                </a14:m>
                <a:endParaRPr lang="ko-KR" altLang="en-US" sz="2800" dirty="0">
                  <a:latin typeface="+mj-lt"/>
                </a:endParaRPr>
              </a:p>
            </p:txBody>
          </p:sp>
        </mc:Choice>
        <mc:Fallback xmlns="">
          <p:sp>
            <p:nvSpPr>
              <p:cNvPr id="9" name="TextBox 8">
                <a:extLst>
                  <a:ext uri="{FF2B5EF4-FFF2-40B4-BE49-F238E27FC236}">
                    <a16:creationId xmlns:a16="http://schemas.microsoft.com/office/drawing/2014/main" id="{614F2F10-E7B3-97BC-FA29-CEAECB40513F}"/>
                  </a:ext>
                </a:extLst>
              </p:cNvPr>
              <p:cNvSpPr txBox="1">
                <a:spLocks noRot="1" noChangeAspect="1" noMove="1" noResize="1" noEditPoints="1" noAdjustHandles="1" noChangeArrowheads="1" noChangeShapeType="1" noTextEdit="1"/>
              </p:cNvSpPr>
              <p:nvPr/>
            </p:nvSpPr>
            <p:spPr>
              <a:xfrm>
                <a:off x="1260631" y="598771"/>
                <a:ext cx="428002" cy="430887"/>
              </a:xfrm>
              <a:prstGeom prst="rect">
                <a:avLst/>
              </a:prstGeom>
              <a:blipFill>
                <a:blip r:embed="rId7"/>
                <a:stretch>
                  <a:fillRect r="-4286"/>
                </a:stretch>
              </a:blipFill>
            </p:spPr>
            <p:txBody>
              <a:bodyPr/>
              <a:lstStyle/>
              <a:p>
                <a:r>
                  <a:rPr lang="ko-KR" altLang="en-US">
                    <a:noFill/>
                  </a:rPr>
                  <a:t> </a:t>
                </a:r>
              </a:p>
            </p:txBody>
          </p:sp>
        </mc:Fallback>
      </mc:AlternateContent>
      <p:sp>
        <p:nvSpPr>
          <p:cNvPr id="12" name="TextBox 11">
            <a:extLst>
              <a:ext uri="{FF2B5EF4-FFF2-40B4-BE49-F238E27FC236}">
                <a16:creationId xmlns:a16="http://schemas.microsoft.com/office/drawing/2014/main" id="{2D0E4E98-9F70-1860-47AA-9989A6FDA384}"/>
              </a:ext>
            </a:extLst>
          </p:cNvPr>
          <p:cNvSpPr txBox="1"/>
          <p:nvPr/>
        </p:nvSpPr>
        <p:spPr>
          <a:xfrm rot="16200000">
            <a:off x="-482437" y="2042137"/>
            <a:ext cx="1514713" cy="369332"/>
          </a:xfrm>
          <a:prstGeom prst="rect">
            <a:avLst/>
          </a:prstGeom>
          <a:noFill/>
        </p:spPr>
        <p:txBody>
          <a:bodyPr wrap="square" lIns="0" tIns="0" rIns="0" bIns="0" rtlCol="0">
            <a:spAutoFit/>
          </a:bodyPr>
          <a:lstStyle/>
          <a:p>
            <a:pPr algn="ctr"/>
            <a:r>
              <a:rPr lang="en-US" altLang="ko-KR" sz="2400" dirty="0">
                <a:latin typeface="+mj-lt"/>
                <a:cs typeface="Linux Biolinum" panose="02000503000000000000" pitchFamily="2" charset="0"/>
              </a:rPr>
              <a:t>Uniform</a:t>
            </a:r>
          </a:p>
        </p:txBody>
      </p:sp>
      <p:sp>
        <p:nvSpPr>
          <p:cNvPr id="13" name="TextBox 12">
            <a:extLst>
              <a:ext uri="{FF2B5EF4-FFF2-40B4-BE49-F238E27FC236}">
                <a16:creationId xmlns:a16="http://schemas.microsoft.com/office/drawing/2014/main" id="{B0E54495-4DD6-1603-C66B-FAB3B83873FA}"/>
              </a:ext>
            </a:extLst>
          </p:cNvPr>
          <p:cNvSpPr txBox="1"/>
          <p:nvPr/>
        </p:nvSpPr>
        <p:spPr>
          <a:xfrm rot="16200000">
            <a:off x="-587357" y="3840497"/>
            <a:ext cx="1724554" cy="369332"/>
          </a:xfrm>
          <a:prstGeom prst="rect">
            <a:avLst/>
          </a:prstGeom>
          <a:noFill/>
        </p:spPr>
        <p:txBody>
          <a:bodyPr wrap="square" lIns="0" tIns="0" rIns="0" bIns="0" rtlCol="0">
            <a:spAutoFit/>
          </a:bodyPr>
          <a:lstStyle/>
          <a:p>
            <a:pPr algn="ctr"/>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D2D6F72-5557-18F0-DF97-DD585E80C9BB}"/>
                  </a:ext>
                </a:extLst>
              </p:cNvPr>
              <p:cNvSpPr txBox="1"/>
              <p:nvPr/>
            </p:nvSpPr>
            <p:spPr>
              <a:xfrm>
                <a:off x="3056830"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0.1</m:t>
                      </m:r>
                    </m:oMath>
                  </m:oMathPara>
                </a14:m>
                <a:endParaRPr lang="ko-KR" altLang="en-US" sz="2800" dirty="0">
                  <a:latin typeface="+mj-lt"/>
                </a:endParaRPr>
              </a:p>
            </p:txBody>
          </p:sp>
        </mc:Choice>
        <mc:Fallback xmlns="">
          <p:sp>
            <p:nvSpPr>
              <p:cNvPr id="16" name="TextBox 15">
                <a:extLst>
                  <a:ext uri="{FF2B5EF4-FFF2-40B4-BE49-F238E27FC236}">
                    <a16:creationId xmlns:a16="http://schemas.microsoft.com/office/drawing/2014/main" id="{4D2D6F72-5557-18F0-DF97-DD585E80C9BB}"/>
                  </a:ext>
                </a:extLst>
              </p:cNvPr>
              <p:cNvSpPr txBox="1">
                <a:spLocks noRot="1" noChangeAspect="1" noMove="1" noResize="1" noEditPoints="1" noAdjustHandles="1" noChangeArrowheads="1" noChangeShapeType="1" noTextEdit="1"/>
              </p:cNvSpPr>
              <p:nvPr/>
            </p:nvSpPr>
            <p:spPr>
              <a:xfrm>
                <a:off x="3056830" y="598771"/>
                <a:ext cx="428002" cy="430887"/>
              </a:xfrm>
              <a:prstGeom prst="rect">
                <a:avLst/>
              </a:prstGeom>
              <a:blipFill>
                <a:blip r:embed="rId8"/>
                <a:stretch>
                  <a:fillRect r="-281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9C3E6DD-5F47-E327-5FC8-3E45B9B1A4A2}"/>
                  </a:ext>
                </a:extLst>
              </p:cNvPr>
              <p:cNvSpPr txBox="1"/>
              <p:nvPr/>
            </p:nvSpPr>
            <p:spPr>
              <a:xfrm>
                <a:off x="4853029"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0.2</m:t>
                      </m:r>
                    </m:oMath>
                  </m:oMathPara>
                </a14:m>
                <a:endParaRPr lang="ko-KR" altLang="en-US" sz="2800" dirty="0">
                  <a:latin typeface="+mj-lt"/>
                </a:endParaRPr>
              </a:p>
            </p:txBody>
          </p:sp>
        </mc:Choice>
        <mc:Fallback xmlns="">
          <p:sp>
            <p:nvSpPr>
              <p:cNvPr id="17" name="TextBox 16">
                <a:extLst>
                  <a:ext uri="{FF2B5EF4-FFF2-40B4-BE49-F238E27FC236}">
                    <a16:creationId xmlns:a16="http://schemas.microsoft.com/office/drawing/2014/main" id="{39C3E6DD-5F47-E327-5FC8-3E45B9B1A4A2}"/>
                  </a:ext>
                </a:extLst>
              </p:cNvPr>
              <p:cNvSpPr txBox="1">
                <a:spLocks noRot="1" noChangeAspect="1" noMove="1" noResize="1" noEditPoints="1" noAdjustHandles="1" noChangeArrowheads="1" noChangeShapeType="1" noTextEdit="1"/>
              </p:cNvSpPr>
              <p:nvPr/>
            </p:nvSpPr>
            <p:spPr>
              <a:xfrm>
                <a:off x="4853029" y="598771"/>
                <a:ext cx="428002" cy="430887"/>
              </a:xfrm>
              <a:prstGeom prst="rect">
                <a:avLst/>
              </a:prstGeom>
              <a:blipFill>
                <a:blip r:embed="rId9"/>
                <a:stretch>
                  <a:fillRect r="-285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187DBA2-B606-0589-9DDC-47A4685FDC9B}"/>
                  </a:ext>
                </a:extLst>
              </p:cNvPr>
              <p:cNvSpPr txBox="1"/>
              <p:nvPr/>
            </p:nvSpPr>
            <p:spPr>
              <a:xfrm>
                <a:off x="6043273" y="3661310"/>
                <a:ext cx="347851"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ko-KR" altLang="en-US" sz="3200" i="1" smtClean="0">
                          <a:latin typeface="Cambria Math" panose="02040503050406030204" pitchFamily="18" charset="0"/>
                        </a:rPr>
                        <m:t>⋯</m:t>
                      </m:r>
                    </m:oMath>
                  </m:oMathPara>
                </a14:m>
                <a:endParaRPr lang="ko-KR" altLang="en-US" sz="3200" dirty="0">
                  <a:latin typeface="+mj-lt"/>
                </a:endParaRPr>
              </a:p>
            </p:txBody>
          </p:sp>
        </mc:Choice>
        <mc:Fallback xmlns="">
          <p:sp>
            <p:nvSpPr>
              <p:cNvPr id="19" name="TextBox 18">
                <a:extLst>
                  <a:ext uri="{FF2B5EF4-FFF2-40B4-BE49-F238E27FC236}">
                    <a16:creationId xmlns:a16="http://schemas.microsoft.com/office/drawing/2014/main" id="{C187DBA2-B606-0589-9DDC-47A4685FDC9B}"/>
                  </a:ext>
                </a:extLst>
              </p:cNvPr>
              <p:cNvSpPr txBox="1">
                <a:spLocks noRot="1" noChangeAspect="1" noMove="1" noResize="1" noEditPoints="1" noAdjustHandles="1" noChangeArrowheads="1" noChangeShapeType="1" noTextEdit="1"/>
              </p:cNvSpPr>
              <p:nvPr/>
            </p:nvSpPr>
            <p:spPr>
              <a:xfrm>
                <a:off x="6043273" y="3661310"/>
                <a:ext cx="347851" cy="492443"/>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8045D40-09A6-CB8D-26A2-2227D7279895}"/>
                  </a:ext>
                </a:extLst>
              </p:cNvPr>
              <p:cNvSpPr txBox="1"/>
              <p:nvPr/>
            </p:nvSpPr>
            <p:spPr>
              <a:xfrm>
                <a:off x="7257466"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0.8</m:t>
                      </m:r>
                    </m:oMath>
                  </m:oMathPara>
                </a14:m>
                <a:endParaRPr lang="ko-KR" altLang="en-US" sz="2800" dirty="0">
                  <a:latin typeface="+mj-lt"/>
                </a:endParaRPr>
              </a:p>
            </p:txBody>
          </p:sp>
        </mc:Choice>
        <mc:Fallback xmlns="">
          <p:sp>
            <p:nvSpPr>
              <p:cNvPr id="20" name="TextBox 19">
                <a:extLst>
                  <a:ext uri="{FF2B5EF4-FFF2-40B4-BE49-F238E27FC236}">
                    <a16:creationId xmlns:a16="http://schemas.microsoft.com/office/drawing/2014/main" id="{D8045D40-09A6-CB8D-26A2-2227D7279895}"/>
                  </a:ext>
                </a:extLst>
              </p:cNvPr>
              <p:cNvSpPr txBox="1">
                <a:spLocks noRot="1" noChangeAspect="1" noMove="1" noResize="1" noEditPoints="1" noAdjustHandles="1" noChangeArrowheads="1" noChangeShapeType="1" noTextEdit="1"/>
              </p:cNvSpPr>
              <p:nvPr/>
            </p:nvSpPr>
            <p:spPr>
              <a:xfrm>
                <a:off x="7257466" y="598771"/>
                <a:ext cx="428002" cy="430887"/>
              </a:xfrm>
              <a:prstGeom prst="rect">
                <a:avLst/>
              </a:prstGeom>
              <a:blipFill>
                <a:blip r:embed="rId11"/>
                <a:stretch>
                  <a:fillRect r="-428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BE87F5F-01F2-6510-D4CF-7FD48ADFD668}"/>
                  </a:ext>
                </a:extLst>
              </p:cNvPr>
              <p:cNvSpPr txBox="1"/>
              <p:nvPr/>
            </p:nvSpPr>
            <p:spPr>
              <a:xfrm>
                <a:off x="9028315"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0.9</m:t>
                      </m:r>
                    </m:oMath>
                  </m:oMathPara>
                </a14:m>
                <a:endParaRPr lang="ko-KR" altLang="en-US" sz="2800" dirty="0">
                  <a:latin typeface="+mj-lt"/>
                </a:endParaRPr>
              </a:p>
            </p:txBody>
          </p:sp>
        </mc:Choice>
        <mc:Fallback xmlns="">
          <p:sp>
            <p:nvSpPr>
              <p:cNvPr id="21" name="TextBox 20">
                <a:extLst>
                  <a:ext uri="{FF2B5EF4-FFF2-40B4-BE49-F238E27FC236}">
                    <a16:creationId xmlns:a16="http://schemas.microsoft.com/office/drawing/2014/main" id="{7BE87F5F-01F2-6510-D4CF-7FD48ADFD668}"/>
                  </a:ext>
                </a:extLst>
              </p:cNvPr>
              <p:cNvSpPr txBox="1">
                <a:spLocks noRot="1" noChangeAspect="1" noMove="1" noResize="1" noEditPoints="1" noAdjustHandles="1" noChangeArrowheads="1" noChangeShapeType="1" noTextEdit="1"/>
              </p:cNvSpPr>
              <p:nvPr/>
            </p:nvSpPr>
            <p:spPr>
              <a:xfrm>
                <a:off x="9028315" y="598771"/>
                <a:ext cx="428002" cy="430887"/>
              </a:xfrm>
              <a:prstGeom prst="rect">
                <a:avLst/>
              </a:prstGeom>
              <a:blipFill>
                <a:blip r:embed="rId12"/>
                <a:stretch>
                  <a:fillRect r="-428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6DD252E-9DBC-3FEF-BD84-BE524E30DE68}"/>
                  </a:ext>
                </a:extLst>
              </p:cNvPr>
              <p:cNvSpPr txBox="1"/>
              <p:nvPr/>
            </p:nvSpPr>
            <p:spPr>
              <a:xfrm>
                <a:off x="10717368" y="598771"/>
                <a:ext cx="42800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sz="2800" i="1" smtClean="0">
                          <a:latin typeface="Cambria Math" panose="02040503050406030204" pitchFamily="18" charset="0"/>
                        </a:rPr>
                        <m:t>1</m:t>
                      </m:r>
                      <m:r>
                        <a:rPr lang="en-US" altLang="ko-KR" sz="2800" b="0" i="1" smtClean="0">
                          <a:latin typeface="Cambria Math" panose="02040503050406030204" pitchFamily="18" charset="0"/>
                        </a:rPr>
                        <m:t>.0</m:t>
                      </m:r>
                    </m:oMath>
                  </m:oMathPara>
                </a14:m>
                <a:endParaRPr lang="ko-KR" altLang="en-US" sz="2800" dirty="0">
                  <a:latin typeface="+mj-lt"/>
                </a:endParaRPr>
              </a:p>
            </p:txBody>
          </p:sp>
        </mc:Choice>
        <mc:Fallback xmlns="">
          <p:sp>
            <p:nvSpPr>
              <p:cNvPr id="22" name="TextBox 21">
                <a:extLst>
                  <a:ext uri="{FF2B5EF4-FFF2-40B4-BE49-F238E27FC236}">
                    <a16:creationId xmlns:a16="http://schemas.microsoft.com/office/drawing/2014/main" id="{06DD252E-9DBC-3FEF-BD84-BE524E30DE68}"/>
                  </a:ext>
                </a:extLst>
              </p:cNvPr>
              <p:cNvSpPr txBox="1">
                <a:spLocks noRot="1" noChangeAspect="1" noMove="1" noResize="1" noEditPoints="1" noAdjustHandles="1" noChangeArrowheads="1" noChangeShapeType="1" noTextEdit="1"/>
              </p:cNvSpPr>
              <p:nvPr/>
            </p:nvSpPr>
            <p:spPr>
              <a:xfrm>
                <a:off x="10717368" y="598771"/>
                <a:ext cx="428002" cy="430887"/>
              </a:xfrm>
              <a:prstGeom prst="rect">
                <a:avLst/>
              </a:prstGeom>
              <a:blipFill>
                <a:blip r:embed="rId13"/>
                <a:stretch>
                  <a:fillRect r="-4286"/>
                </a:stretch>
              </a:blipFill>
            </p:spPr>
            <p:txBody>
              <a:bodyPr/>
              <a:lstStyle/>
              <a:p>
                <a:r>
                  <a:rPr lang="ko-KR" altLang="en-US">
                    <a:noFill/>
                  </a:rPr>
                  <a:t> </a:t>
                </a:r>
              </a:p>
            </p:txBody>
          </p:sp>
        </mc:Fallback>
      </mc:AlternateContent>
      <p:sp>
        <p:nvSpPr>
          <p:cNvPr id="23" name="TextBox 22">
            <a:extLst>
              <a:ext uri="{FF2B5EF4-FFF2-40B4-BE49-F238E27FC236}">
                <a16:creationId xmlns:a16="http://schemas.microsoft.com/office/drawing/2014/main" id="{7DD3605D-1451-D83D-D068-BC6789FF7543}"/>
              </a:ext>
            </a:extLst>
          </p:cNvPr>
          <p:cNvSpPr txBox="1"/>
          <p:nvPr/>
        </p:nvSpPr>
        <p:spPr>
          <a:xfrm>
            <a:off x="10513369" y="242624"/>
            <a:ext cx="1709134" cy="400110"/>
          </a:xfrm>
          <a:prstGeom prst="rect">
            <a:avLst/>
          </a:prstGeom>
          <a:noFill/>
        </p:spPr>
        <p:txBody>
          <a:bodyPr wrap="square" rtlCol="0">
            <a:spAutoFit/>
          </a:bodyPr>
          <a:lstStyle/>
          <a:p>
            <a:r>
              <a:rPr lang="en-US" altLang="ko-KR" sz="2000" b="1" dirty="0"/>
              <a:t>Heterodyne</a:t>
            </a:r>
            <a:endParaRPr lang="ko-KR" altLang="en-US" sz="2000" b="1" dirty="0"/>
          </a:p>
        </p:txBody>
      </p:sp>
      <p:sp>
        <p:nvSpPr>
          <p:cNvPr id="24" name="TextBox 23">
            <a:extLst>
              <a:ext uri="{FF2B5EF4-FFF2-40B4-BE49-F238E27FC236}">
                <a16:creationId xmlns:a16="http://schemas.microsoft.com/office/drawing/2014/main" id="{A5CEC760-63EC-0776-61D9-42A5F985FC51}"/>
              </a:ext>
            </a:extLst>
          </p:cNvPr>
          <p:cNvSpPr txBox="1"/>
          <p:nvPr/>
        </p:nvSpPr>
        <p:spPr>
          <a:xfrm>
            <a:off x="315240" y="242624"/>
            <a:ext cx="1709134" cy="400110"/>
          </a:xfrm>
          <a:prstGeom prst="rect">
            <a:avLst/>
          </a:prstGeom>
          <a:noFill/>
        </p:spPr>
        <p:txBody>
          <a:bodyPr wrap="square" rtlCol="0">
            <a:spAutoFit/>
          </a:bodyPr>
          <a:lstStyle/>
          <a:p>
            <a:r>
              <a:rPr lang="en-US" altLang="ko-KR" sz="2000" b="1" dirty="0"/>
              <a:t>Homodyne</a:t>
            </a:r>
            <a:endParaRPr lang="ko-KR" altLang="en-US" sz="2000" b="1" dirty="0"/>
          </a:p>
        </p:txBody>
      </p:sp>
      <p:cxnSp>
        <p:nvCxnSpPr>
          <p:cNvPr id="26" name="직선 화살표 연결선 25">
            <a:extLst>
              <a:ext uri="{FF2B5EF4-FFF2-40B4-BE49-F238E27FC236}">
                <a16:creationId xmlns:a16="http://schemas.microsoft.com/office/drawing/2014/main" id="{C213E114-6B9B-2DDB-B917-F2812DE781A4}"/>
              </a:ext>
            </a:extLst>
          </p:cNvPr>
          <p:cNvCxnSpPr>
            <a:cxnSpLocks/>
          </p:cNvCxnSpPr>
          <p:nvPr/>
        </p:nvCxnSpPr>
        <p:spPr>
          <a:xfrm>
            <a:off x="1922351" y="421740"/>
            <a:ext cx="8347296" cy="0"/>
          </a:xfrm>
          <a:prstGeom prst="straightConnector1">
            <a:avLst/>
          </a:prstGeom>
          <a:ln w="76200">
            <a:solidFill>
              <a:schemeClr val="accent1">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233F853-7AEC-AA11-994F-8C95CEDCDB28}"/>
                  </a:ext>
                </a:extLst>
              </p:cNvPr>
              <p:cNvSpPr txBox="1"/>
              <p:nvPr/>
            </p:nvSpPr>
            <p:spPr>
              <a:xfrm>
                <a:off x="5641558" y="521826"/>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2" name="TextBox 1">
                <a:extLst>
                  <a:ext uri="{FF2B5EF4-FFF2-40B4-BE49-F238E27FC236}">
                    <a16:creationId xmlns:a16="http://schemas.microsoft.com/office/drawing/2014/main" id="{9233F853-7AEC-AA11-994F-8C95CEDCDB28}"/>
                  </a:ext>
                </a:extLst>
              </p:cNvPr>
              <p:cNvSpPr txBox="1">
                <a:spLocks noRot="1" noChangeAspect="1" noMove="1" noResize="1" noEditPoints="1" noAdjustHandles="1" noChangeArrowheads="1" noChangeShapeType="1" noTextEdit="1"/>
              </p:cNvSpPr>
              <p:nvPr/>
            </p:nvSpPr>
            <p:spPr>
              <a:xfrm>
                <a:off x="5641558" y="521826"/>
                <a:ext cx="986360" cy="584775"/>
              </a:xfrm>
              <a:prstGeom prst="rect">
                <a:avLst/>
              </a:prstGeom>
              <a:blipFill>
                <a:blip r:embed="rId15"/>
                <a:stretch>
                  <a:fillRect/>
                </a:stretch>
              </a:blipFill>
            </p:spPr>
            <p:txBody>
              <a:bodyPr/>
              <a:lstStyle/>
              <a:p>
                <a:r>
                  <a:rPr lang="ko-KR" altLang="en-US">
                    <a:noFill/>
                  </a:rPr>
                  <a:t> </a:t>
                </a:r>
              </a:p>
            </p:txBody>
          </p:sp>
        </mc:Fallback>
      </mc:AlternateContent>
      <p:sp>
        <p:nvSpPr>
          <p:cNvPr id="27" name="TextBox 26">
            <a:extLst>
              <a:ext uri="{FF2B5EF4-FFF2-40B4-BE49-F238E27FC236}">
                <a16:creationId xmlns:a16="http://schemas.microsoft.com/office/drawing/2014/main" id="{A5386ADA-A7E7-021F-FD09-D4B7F460C9DA}"/>
              </a:ext>
            </a:extLst>
          </p:cNvPr>
          <p:cNvSpPr txBox="1"/>
          <p:nvPr/>
        </p:nvSpPr>
        <p:spPr>
          <a:xfrm>
            <a:off x="10959021" y="1038617"/>
            <a:ext cx="1361636"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RMSE</a:t>
            </a:r>
            <a:endParaRPr lang="ko-KR" altLang="en-US" cap="small" dirty="0">
              <a:latin typeface="+mj-lt"/>
              <a:cs typeface="Linux Biolinum" panose="02000503000000000000" pitchFamily="2" charset="0"/>
            </a:endParaRPr>
          </a:p>
        </p:txBody>
      </p:sp>
      <p:sp>
        <p:nvSpPr>
          <p:cNvPr id="10" name="직사각형 9">
            <a:extLst>
              <a:ext uri="{FF2B5EF4-FFF2-40B4-BE49-F238E27FC236}">
                <a16:creationId xmlns:a16="http://schemas.microsoft.com/office/drawing/2014/main" id="{9ACFBA07-9A0C-F47D-7272-16A1BFB7CFA8}"/>
              </a:ext>
            </a:extLst>
          </p:cNvPr>
          <p:cNvSpPr/>
          <p:nvPr/>
        </p:nvSpPr>
        <p:spPr>
          <a:xfrm>
            <a:off x="6391124" y="1508434"/>
            <a:ext cx="5635266" cy="485087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15" name="TextBox 14">
            <a:extLst>
              <a:ext uri="{FF2B5EF4-FFF2-40B4-BE49-F238E27FC236}">
                <a16:creationId xmlns:a16="http://schemas.microsoft.com/office/drawing/2014/main" id="{06A9C9F9-9011-F6B1-43FF-ED4797F022E9}"/>
              </a:ext>
            </a:extLst>
          </p:cNvPr>
          <p:cNvSpPr txBox="1"/>
          <p:nvPr/>
        </p:nvSpPr>
        <p:spPr>
          <a:xfrm>
            <a:off x="2889546" y="4383709"/>
            <a:ext cx="3214687"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altLang="ko-KR" sz="4000" b="1" dirty="0">
                <a:solidFill>
                  <a:srgbClr val="FF0000"/>
                </a:solidFill>
              </a:rPr>
              <a:t>x 4~7 lower</a:t>
            </a:r>
            <a:endParaRPr lang="ko-KR" altLang="en-US" sz="4000" b="1" dirty="0">
              <a:solidFill>
                <a:srgbClr val="FF0000"/>
              </a:solidFill>
            </a:endParaRPr>
          </a:p>
        </p:txBody>
      </p:sp>
      <p:sp>
        <p:nvSpPr>
          <p:cNvPr id="18" name="TextBox 17">
            <a:extLst>
              <a:ext uri="{FF2B5EF4-FFF2-40B4-BE49-F238E27FC236}">
                <a16:creationId xmlns:a16="http://schemas.microsoft.com/office/drawing/2014/main" id="{971D541C-C85F-6738-F83A-39B0FBEB68CA}"/>
              </a:ext>
            </a:extLst>
          </p:cNvPr>
          <p:cNvSpPr txBox="1"/>
          <p:nvPr/>
        </p:nvSpPr>
        <p:spPr>
          <a:xfrm>
            <a:off x="5212778" y="-10238"/>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31" name="TextBox 30">
            <a:extLst>
              <a:ext uri="{FF2B5EF4-FFF2-40B4-BE49-F238E27FC236}">
                <a16:creationId xmlns:a16="http://schemas.microsoft.com/office/drawing/2014/main" id="{C6C75EEA-F375-B489-09CF-FC879B8C9EC7}"/>
              </a:ext>
            </a:extLst>
          </p:cNvPr>
          <p:cNvSpPr txBox="1"/>
          <p:nvPr/>
        </p:nvSpPr>
        <p:spPr>
          <a:xfrm rot="16200000">
            <a:off x="-457257" y="5481813"/>
            <a:ext cx="1519102" cy="738664"/>
          </a:xfrm>
          <a:prstGeom prst="rect">
            <a:avLst/>
          </a:prstGeom>
          <a:noFill/>
        </p:spPr>
        <p:txBody>
          <a:bodyPr wrap="square" lIns="0" tIns="0" rIns="0" bIns="0" rtlCol="0">
            <a:spAutoFit/>
          </a:bodyPr>
          <a:lstStyle/>
          <a:p>
            <a:pPr algn="ctr"/>
            <a:r>
              <a:rPr lang="en-US" altLang="ko-KR" sz="2400" b="1" dirty="0">
                <a:solidFill>
                  <a:srgbClr val="FF0000"/>
                </a:solidFill>
              </a:rPr>
              <a:t>Antithetic (Ours)</a:t>
            </a:r>
            <a:endParaRPr lang="ko-KR" altLang="en-US" sz="2400" b="1" dirty="0">
              <a:solidFill>
                <a:srgbClr val="FF0000"/>
              </a:solidFill>
            </a:endParaRPr>
          </a:p>
        </p:txBody>
      </p:sp>
      <p:sp>
        <p:nvSpPr>
          <p:cNvPr id="5" name="슬라이드 번호 개체 틀 3">
            <a:extLst>
              <a:ext uri="{FF2B5EF4-FFF2-40B4-BE49-F238E27FC236}">
                <a16:creationId xmlns:a16="http://schemas.microsoft.com/office/drawing/2014/main" id="{08C4CF34-522C-F23C-2328-E6AEF46233A6}"/>
              </a:ext>
            </a:extLst>
          </p:cNvPr>
          <p:cNvSpPr>
            <a:spLocks noGrp="1"/>
          </p:cNvSpPr>
          <p:nvPr>
            <p:ph type="sldNum" sz="quarter" idx="12"/>
          </p:nvPr>
        </p:nvSpPr>
        <p:spPr>
          <a:xfrm>
            <a:off x="9164320" y="6344759"/>
            <a:ext cx="2743200" cy="365125"/>
          </a:xfrm>
        </p:spPr>
        <p:txBody>
          <a:bodyPr/>
          <a:lstStyle/>
          <a:p>
            <a:fld id="{8DF240CA-39A6-8942-A819-E48F9D8A9D50}" type="slidenum">
              <a:rPr lang="en-KR" smtClean="0"/>
              <a:t>47</a:t>
            </a:fld>
            <a:endParaRPr lang="en-KR"/>
          </a:p>
        </p:txBody>
      </p:sp>
    </p:spTree>
    <p:custDataLst>
      <p:tags r:id="rId1"/>
    </p:custDataLst>
    <p:extLst>
      <p:ext uri="{BB962C8B-B14F-4D97-AF65-F5344CB8AC3E}">
        <p14:creationId xmlns:p14="http://schemas.microsoft.com/office/powerpoint/2010/main" val="231435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8" name="차트 327">
            <a:extLst>
              <a:ext uri="{FF2B5EF4-FFF2-40B4-BE49-F238E27FC236}">
                <a16:creationId xmlns:a16="http://schemas.microsoft.com/office/drawing/2014/main" id="{D95D986A-119B-F875-C9AB-2BE56C5E794B}"/>
              </a:ext>
            </a:extLst>
          </p:cNvPr>
          <p:cNvGraphicFramePr>
            <a:graphicFrameLocks/>
          </p:cNvGraphicFramePr>
          <p:nvPr>
            <p:extLst>
              <p:ext uri="{D42A27DB-BD31-4B8C-83A1-F6EECF244321}">
                <p14:modId xmlns:p14="http://schemas.microsoft.com/office/powerpoint/2010/main" val="931914585"/>
              </p:ext>
            </p:extLst>
          </p:nvPr>
        </p:nvGraphicFramePr>
        <p:xfrm>
          <a:off x="9603689" y="2673031"/>
          <a:ext cx="2362021" cy="20466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20" name="차트 319">
            <a:extLst>
              <a:ext uri="{FF2B5EF4-FFF2-40B4-BE49-F238E27FC236}">
                <a16:creationId xmlns:a16="http://schemas.microsoft.com/office/drawing/2014/main" id="{313C213C-EEBA-0C63-79FB-588007F3BCCF}"/>
              </a:ext>
            </a:extLst>
          </p:cNvPr>
          <p:cNvGraphicFramePr>
            <a:graphicFrameLocks/>
          </p:cNvGraphicFramePr>
          <p:nvPr>
            <p:extLst>
              <p:ext uri="{D42A27DB-BD31-4B8C-83A1-F6EECF244321}">
                <p14:modId xmlns:p14="http://schemas.microsoft.com/office/powerpoint/2010/main" val="931914585"/>
              </p:ext>
            </p:extLst>
          </p:nvPr>
        </p:nvGraphicFramePr>
        <p:xfrm>
          <a:off x="3501869" y="2673031"/>
          <a:ext cx="2362021" cy="2046642"/>
        </p:xfrm>
        <a:graphic>
          <a:graphicData uri="http://schemas.openxmlformats.org/drawingml/2006/chart">
            <c:chart xmlns:c="http://schemas.openxmlformats.org/drawingml/2006/chart" xmlns:r="http://schemas.openxmlformats.org/officeDocument/2006/relationships" r:id="rId5"/>
          </a:graphicData>
        </a:graphic>
      </p:graphicFrame>
      <p:sp>
        <p:nvSpPr>
          <p:cNvPr id="2" name="제목 1">
            <a:extLst>
              <a:ext uri="{FF2B5EF4-FFF2-40B4-BE49-F238E27FC236}">
                <a16:creationId xmlns:a16="http://schemas.microsoft.com/office/drawing/2014/main" id="{3105286B-A0CF-B355-4049-5B260FFB89BB}"/>
              </a:ext>
            </a:extLst>
          </p:cNvPr>
          <p:cNvSpPr>
            <a:spLocks noGrp="1"/>
          </p:cNvSpPr>
          <p:nvPr>
            <p:ph type="title"/>
          </p:nvPr>
        </p:nvSpPr>
        <p:spPr>
          <a:xfrm>
            <a:off x="328183" y="148116"/>
            <a:ext cx="10515600" cy="843915"/>
          </a:xfrm>
        </p:spPr>
        <p:txBody>
          <a:bodyPr/>
          <a:lstStyle/>
          <a:p>
            <a:r>
              <a:rPr lang="en-US" altLang="ko-KR" dirty="0"/>
              <a:t>Result 2 : Comparison of Number of Time-Samples</a:t>
            </a:r>
            <a:endParaRPr lang="ko-KR" altLang="en-US" dirty="0"/>
          </a:p>
        </p:txBody>
      </p:sp>
      <p:sp>
        <p:nvSpPr>
          <p:cNvPr id="4" name="슬라이드 번호 개체 틀 3">
            <a:extLst>
              <a:ext uri="{FF2B5EF4-FFF2-40B4-BE49-F238E27FC236}">
                <a16:creationId xmlns:a16="http://schemas.microsoft.com/office/drawing/2014/main" id="{69E2DA55-D98D-E8AF-E101-7E0C0A4D262E}"/>
              </a:ext>
            </a:extLst>
          </p:cNvPr>
          <p:cNvSpPr>
            <a:spLocks noGrp="1"/>
          </p:cNvSpPr>
          <p:nvPr>
            <p:ph type="sldNum" sz="quarter" idx="12"/>
          </p:nvPr>
        </p:nvSpPr>
        <p:spPr>
          <a:xfrm>
            <a:off x="9222510" y="6344759"/>
            <a:ext cx="2743200" cy="365125"/>
          </a:xfrm>
        </p:spPr>
        <p:txBody>
          <a:bodyPr/>
          <a:lstStyle/>
          <a:p>
            <a:fld id="{8DF240CA-39A6-8942-A819-E48F9D8A9D50}" type="slidenum">
              <a:rPr lang="en-KR" smtClean="0"/>
              <a:pPr/>
              <a:t>48</a:t>
            </a:fld>
            <a:endParaRPr lang="en-KR"/>
          </a:p>
        </p:txBody>
      </p:sp>
      <p:cxnSp>
        <p:nvCxnSpPr>
          <p:cNvPr id="46" name="직선 연결선 45">
            <a:extLst>
              <a:ext uri="{FF2B5EF4-FFF2-40B4-BE49-F238E27FC236}">
                <a16:creationId xmlns:a16="http://schemas.microsoft.com/office/drawing/2014/main" id="{43770E6A-94F2-32BC-F839-A5745428D0D8}"/>
              </a:ext>
            </a:extLst>
          </p:cNvPr>
          <p:cNvCxnSpPr>
            <a:cxnSpLocks/>
          </p:cNvCxnSpPr>
          <p:nvPr/>
        </p:nvCxnSpPr>
        <p:spPr>
          <a:xfrm>
            <a:off x="2087366" y="2354937"/>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7" name="직선 연결선 46">
            <a:extLst>
              <a:ext uri="{FF2B5EF4-FFF2-40B4-BE49-F238E27FC236}">
                <a16:creationId xmlns:a16="http://schemas.microsoft.com/office/drawing/2014/main" id="{02CB6B31-9AEE-291B-A722-11C743D2FD73}"/>
              </a:ext>
            </a:extLst>
          </p:cNvPr>
          <p:cNvCxnSpPr>
            <a:cxnSpLocks/>
          </p:cNvCxnSpPr>
          <p:nvPr/>
        </p:nvCxnSpPr>
        <p:spPr>
          <a:xfrm>
            <a:off x="2302796" y="2372809"/>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8" name="직선 연결선 47">
            <a:extLst>
              <a:ext uri="{FF2B5EF4-FFF2-40B4-BE49-F238E27FC236}">
                <a16:creationId xmlns:a16="http://schemas.microsoft.com/office/drawing/2014/main" id="{82AB7207-B152-7824-A3AC-B9D5924A3B25}"/>
              </a:ext>
            </a:extLst>
          </p:cNvPr>
          <p:cNvCxnSpPr>
            <a:cxnSpLocks/>
          </p:cNvCxnSpPr>
          <p:nvPr/>
        </p:nvCxnSpPr>
        <p:spPr>
          <a:xfrm>
            <a:off x="2439956" y="2372809"/>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9" name="직선 연결선 48">
            <a:extLst>
              <a:ext uri="{FF2B5EF4-FFF2-40B4-BE49-F238E27FC236}">
                <a16:creationId xmlns:a16="http://schemas.microsoft.com/office/drawing/2014/main" id="{BDE9D4C3-3CE9-DF90-B18F-B6C65892BF8B}"/>
              </a:ext>
            </a:extLst>
          </p:cNvPr>
          <p:cNvCxnSpPr>
            <a:cxnSpLocks/>
          </p:cNvCxnSpPr>
          <p:nvPr/>
        </p:nvCxnSpPr>
        <p:spPr>
          <a:xfrm>
            <a:off x="2764679" y="2372809"/>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50" name="직선 연결선 49">
            <a:extLst>
              <a:ext uri="{FF2B5EF4-FFF2-40B4-BE49-F238E27FC236}">
                <a16:creationId xmlns:a16="http://schemas.microsoft.com/office/drawing/2014/main" id="{4A255F59-5BF7-0282-E157-E9A6DB66CC2C}"/>
              </a:ext>
            </a:extLst>
          </p:cNvPr>
          <p:cNvCxnSpPr>
            <a:cxnSpLocks/>
          </p:cNvCxnSpPr>
          <p:nvPr/>
        </p:nvCxnSpPr>
        <p:spPr>
          <a:xfrm>
            <a:off x="916848" y="3253768"/>
            <a:ext cx="2162448" cy="0"/>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sp>
        <p:nvSpPr>
          <p:cNvPr id="51" name="직사각형 50">
            <a:extLst>
              <a:ext uri="{FF2B5EF4-FFF2-40B4-BE49-F238E27FC236}">
                <a16:creationId xmlns:a16="http://schemas.microsoft.com/office/drawing/2014/main" id="{EE2B3FB6-A9A0-ACDF-2EEC-FBECCA033376}"/>
              </a:ext>
            </a:extLst>
          </p:cNvPr>
          <p:cNvSpPr/>
          <p:nvPr/>
        </p:nvSpPr>
        <p:spPr>
          <a:xfrm>
            <a:off x="916850" y="2355007"/>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52" name="TextBox 51">
            <a:extLst>
              <a:ext uri="{FF2B5EF4-FFF2-40B4-BE49-F238E27FC236}">
                <a16:creationId xmlns:a16="http://schemas.microsoft.com/office/drawing/2014/main" id="{BDFBA445-F823-23DB-9705-456B8DA108CB}"/>
              </a:ext>
            </a:extLst>
          </p:cNvPr>
          <p:cNvSpPr txBox="1"/>
          <p:nvPr/>
        </p:nvSpPr>
        <p:spPr>
          <a:xfrm rot="16200000">
            <a:off x="-637459" y="3329319"/>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53" name="TextBox 52">
            <a:extLst>
              <a:ext uri="{FF2B5EF4-FFF2-40B4-BE49-F238E27FC236}">
                <a16:creationId xmlns:a16="http://schemas.microsoft.com/office/drawing/2014/main" id="{118E3372-556C-FC8A-B58B-56F631879E09}"/>
              </a:ext>
            </a:extLst>
          </p:cNvPr>
          <p:cNvSpPr txBox="1"/>
          <p:nvPr/>
        </p:nvSpPr>
        <p:spPr>
          <a:xfrm>
            <a:off x="831794" y="4685270"/>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54" name="타원 53">
            <a:extLst>
              <a:ext uri="{FF2B5EF4-FFF2-40B4-BE49-F238E27FC236}">
                <a16:creationId xmlns:a16="http://schemas.microsoft.com/office/drawing/2014/main" id="{B727B229-34EA-EF0D-243C-93A32D794F1F}"/>
              </a:ext>
            </a:extLst>
          </p:cNvPr>
          <p:cNvSpPr/>
          <p:nvPr/>
        </p:nvSpPr>
        <p:spPr>
          <a:xfrm>
            <a:off x="1057663" y="2724305"/>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55" name="타원 54">
            <a:extLst>
              <a:ext uri="{FF2B5EF4-FFF2-40B4-BE49-F238E27FC236}">
                <a16:creationId xmlns:a16="http://schemas.microsoft.com/office/drawing/2014/main" id="{36D3B475-E0EE-8628-12C5-718CE71036F8}"/>
              </a:ext>
            </a:extLst>
          </p:cNvPr>
          <p:cNvSpPr/>
          <p:nvPr/>
        </p:nvSpPr>
        <p:spPr>
          <a:xfrm>
            <a:off x="1289435" y="3216208"/>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56" name="타원 55">
            <a:extLst>
              <a:ext uri="{FF2B5EF4-FFF2-40B4-BE49-F238E27FC236}">
                <a16:creationId xmlns:a16="http://schemas.microsoft.com/office/drawing/2014/main" id="{2CD71AC3-5817-7FF9-3E05-C2C2491F4B02}"/>
              </a:ext>
            </a:extLst>
          </p:cNvPr>
          <p:cNvSpPr/>
          <p:nvPr/>
        </p:nvSpPr>
        <p:spPr>
          <a:xfrm>
            <a:off x="1727122" y="3827574"/>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57" name="직선 연결선 56">
            <a:extLst>
              <a:ext uri="{FF2B5EF4-FFF2-40B4-BE49-F238E27FC236}">
                <a16:creationId xmlns:a16="http://schemas.microsoft.com/office/drawing/2014/main" id="{26C18306-B69E-B868-3245-ADC8A8D6C9A9}"/>
              </a:ext>
            </a:extLst>
          </p:cNvPr>
          <p:cNvCxnSpPr>
            <a:cxnSpLocks/>
          </p:cNvCxnSpPr>
          <p:nvPr/>
        </p:nvCxnSpPr>
        <p:spPr>
          <a:xfrm>
            <a:off x="916849" y="3866563"/>
            <a:ext cx="2162447" cy="7664"/>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58" name="직선 연결선 57">
            <a:extLst>
              <a:ext uri="{FF2B5EF4-FFF2-40B4-BE49-F238E27FC236}">
                <a16:creationId xmlns:a16="http://schemas.microsoft.com/office/drawing/2014/main" id="{2EF87DE6-0245-E96B-23A1-9146B619EDC4}"/>
              </a:ext>
            </a:extLst>
          </p:cNvPr>
          <p:cNvCxnSpPr>
            <a:cxnSpLocks/>
          </p:cNvCxnSpPr>
          <p:nvPr/>
        </p:nvCxnSpPr>
        <p:spPr>
          <a:xfrm>
            <a:off x="916848" y="2777818"/>
            <a:ext cx="2162448" cy="0"/>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sp>
        <p:nvSpPr>
          <p:cNvPr id="59" name="타원 58">
            <a:extLst>
              <a:ext uri="{FF2B5EF4-FFF2-40B4-BE49-F238E27FC236}">
                <a16:creationId xmlns:a16="http://schemas.microsoft.com/office/drawing/2014/main" id="{CB8CA67B-2E5C-3184-A2CC-66BC78D5AE46}"/>
              </a:ext>
            </a:extLst>
          </p:cNvPr>
          <p:cNvSpPr/>
          <p:nvPr/>
        </p:nvSpPr>
        <p:spPr>
          <a:xfrm>
            <a:off x="1422157" y="4206764"/>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60" name="직선 연결선 59">
            <a:extLst>
              <a:ext uri="{FF2B5EF4-FFF2-40B4-BE49-F238E27FC236}">
                <a16:creationId xmlns:a16="http://schemas.microsoft.com/office/drawing/2014/main" id="{7C4CEE44-B0B5-5524-ADA2-91DEC9D19261}"/>
              </a:ext>
            </a:extLst>
          </p:cNvPr>
          <p:cNvCxnSpPr>
            <a:cxnSpLocks/>
          </p:cNvCxnSpPr>
          <p:nvPr/>
        </p:nvCxnSpPr>
        <p:spPr>
          <a:xfrm>
            <a:off x="916849" y="4245753"/>
            <a:ext cx="2162447" cy="7664"/>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61" name="직선 연결선 60">
            <a:extLst>
              <a:ext uri="{FF2B5EF4-FFF2-40B4-BE49-F238E27FC236}">
                <a16:creationId xmlns:a16="http://schemas.microsoft.com/office/drawing/2014/main" id="{421017BB-30F5-5ACD-0632-89AD15664A41}"/>
              </a:ext>
            </a:extLst>
          </p:cNvPr>
          <p:cNvCxnSpPr>
            <a:cxnSpLocks/>
          </p:cNvCxnSpPr>
          <p:nvPr/>
        </p:nvCxnSpPr>
        <p:spPr>
          <a:xfrm>
            <a:off x="1106791" y="2354937"/>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62" name="직선 연결선 61">
            <a:extLst>
              <a:ext uri="{FF2B5EF4-FFF2-40B4-BE49-F238E27FC236}">
                <a16:creationId xmlns:a16="http://schemas.microsoft.com/office/drawing/2014/main" id="{93A3FBD3-69B2-AEAD-E799-7A15BC872166}"/>
              </a:ext>
            </a:extLst>
          </p:cNvPr>
          <p:cNvCxnSpPr>
            <a:cxnSpLocks/>
          </p:cNvCxnSpPr>
          <p:nvPr/>
        </p:nvCxnSpPr>
        <p:spPr>
          <a:xfrm>
            <a:off x="1322221" y="2372809"/>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63" name="타원 62">
            <a:extLst>
              <a:ext uri="{FF2B5EF4-FFF2-40B4-BE49-F238E27FC236}">
                <a16:creationId xmlns:a16="http://schemas.microsoft.com/office/drawing/2014/main" id="{EA9FB6A9-63A5-6FE7-CD9F-07E70AD363F5}"/>
              </a:ext>
            </a:extLst>
          </p:cNvPr>
          <p:cNvSpPr/>
          <p:nvPr/>
        </p:nvSpPr>
        <p:spPr>
          <a:xfrm>
            <a:off x="2042863" y="2724305"/>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56" name="타원 255">
            <a:extLst>
              <a:ext uri="{FF2B5EF4-FFF2-40B4-BE49-F238E27FC236}">
                <a16:creationId xmlns:a16="http://schemas.microsoft.com/office/drawing/2014/main" id="{4316F841-D296-FA99-26AE-053B715B3687}"/>
              </a:ext>
            </a:extLst>
          </p:cNvPr>
          <p:cNvSpPr/>
          <p:nvPr/>
        </p:nvSpPr>
        <p:spPr>
          <a:xfrm>
            <a:off x="2274635" y="321620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57" name="타원 256">
            <a:extLst>
              <a:ext uri="{FF2B5EF4-FFF2-40B4-BE49-F238E27FC236}">
                <a16:creationId xmlns:a16="http://schemas.microsoft.com/office/drawing/2014/main" id="{A5EE6489-452E-66CA-9067-F9B73493AAA0}"/>
              </a:ext>
            </a:extLst>
          </p:cNvPr>
          <p:cNvSpPr/>
          <p:nvPr/>
        </p:nvSpPr>
        <p:spPr>
          <a:xfrm>
            <a:off x="2712322" y="3827574"/>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58" name="타원 257">
            <a:extLst>
              <a:ext uri="{FF2B5EF4-FFF2-40B4-BE49-F238E27FC236}">
                <a16:creationId xmlns:a16="http://schemas.microsoft.com/office/drawing/2014/main" id="{6D1C43FB-9C66-B308-B5E8-36DC1E5AFE08}"/>
              </a:ext>
            </a:extLst>
          </p:cNvPr>
          <p:cNvSpPr/>
          <p:nvPr/>
        </p:nvSpPr>
        <p:spPr>
          <a:xfrm>
            <a:off x="2407357" y="4206764"/>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59" name="직선 연결선 258">
            <a:extLst>
              <a:ext uri="{FF2B5EF4-FFF2-40B4-BE49-F238E27FC236}">
                <a16:creationId xmlns:a16="http://schemas.microsoft.com/office/drawing/2014/main" id="{4557FFCA-67E5-6285-6BED-F7851A71E3BA}"/>
              </a:ext>
            </a:extLst>
          </p:cNvPr>
          <p:cNvCxnSpPr>
            <a:cxnSpLocks/>
          </p:cNvCxnSpPr>
          <p:nvPr/>
        </p:nvCxnSpPr>
        <p:spPr>
          <a:xfrm>
            <a:off x="1459381" y="2372809"/>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60" name="직선 연결선 259">
            <a:extLst>
              <a:ext uri="{FF2B5EF4-FFF2-40B4-BE49-F238E27FC236}">
                <a16:creationId xmlns:a16="http://schemas.microsoft.com/office/drawing/2014/main" id="{77BB3AAC-067D-9550-7A3E-8789BCC1DDEA}"/>
              </a:ext>
            </a:extLst>
          </p:cNvPr>
          <p:cNvCxnSpPr>
            <a:cxnSpLocks/>
          </p:cNvCxnSpPr>
          <p:nvPr/>
        </p:nvCxnSpPr>
        <p:spPr>
          <a:xfrm>
            <a:off x="1784104" y="2372809"/>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61" name="직선 연결선 260">
            <a:extLst>
              <a:ext uri="{FF2B5EF4-FFF2-40B4-BE49-F238E27FC236}">
                <a16:creationId xmlns:a16="http://schemas.microsoft.com/office/drawing/2014/main" id="{ECB42E17-9674-2476-7652-693061BE5740}"/>
              </a:ext>
            </a:extLst>
          </p:cNvPr>
          <p:cNvCxnSpPr>
            <a:cxnSpLocks/>
          </p:cNvCxnSpPr>
          <p:nvPr/>
        </p:nvCxnSpPr>
        <p:spPr>
          <a:xfrm>
            <a:off x="8415747" y="2372739"/>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62" name="직선 연결선 261">
            <a:extLst>
              <a:ext uri="{FF2B5EF4-FFF2-40B4-BE49-F238E27FC236}">
                <a16:creationId xmlns:a16="http://schemas.microsoft.com/office/drawing/2014/main" id="{77E74527-550F-4AE3-0316-B91534F78FA3}"/>
              </a:ext>
            </a:extLst>
          </p:cNvPr>
          <p:cNvCxnSpPr>
            <a:cxnSpLocks/>
          </p:cNvCxnSpPr>
          <p:nvPr/>
        </p:nvCxnSpPr>
        <p:spPr>
          <a:xfrm>
            <a:off x="8904943" y="2390611"/>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63" name="직사각형 262">
            <a:extLst>
              <a:ext uri="{FF2B5EF4-FFF2-40B4-BE49-F238E27FC236}">
                <a16:creationId xmlns:a16="http://schemas.microsoft.com/office/drawing/2014/main" id="{E5B53925-7D65-409E-91CF-2C086A572F3E}"/>
              </a:ext>
            </a:extLst>
          </p:cNvPr>
          <p:cNvSpPr/>
          <p:nvPr/>
        </p:nvSpPr>
        <p:spPr>
          <a:xfrm>
            <a:off x="7245231" y="2372809"/>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264" name="TextBox 263">
            <a:extLst>
              <a:ext uri="{FF2B5EF4-FFF2-40B4-BE49-F238E27FC236}">
                <a16:creationId xmlns:a16="http://schemas.microsoft.com/office/drawing/2014/main" id="{46248518-73FA-775F-72F4-78E0477FE44D}"/>
              </a:ext>
            </a:extLst>
          </p:cNvPr>
          <p:cNvSpPr txBox="1"/>
          <p:nvPr/>
        </p:nvSpPr>
        <p:spPr>
          <a:xfrm rot="16200000">
            <a:off x="5690922" y="3347121"/>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265" name="TextBox 264">
            <a:extLst>
              <a:ext uri="{FF2B5EF4-FFF2-40B4-BE49-F238E27FC236}">
                <a16:creationId xmlns:a16="http://schemas.microsoft.com/office/drawing/2014/main" id="{9AA44BDD-09D4-D928-3D62-5ED552BE314B}"/>
              </a:ext>
            </a:extLst>
          </p:cNvPr>
          <p:cNvSpPr txBox="1"/>
          <p:nvPr/>
        </p:nvSpPr>
        <p:spPr>
          <a:xfrm>
            <a:off x="7160175" y="4703072"/>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266" name="타원 265">
            <a:extLst>
              <a:ext uri="{FF2B5EF4-FFF2-40B4-BE49-F238E27FC236}">
                <a16:creationId xmlns:a16="http://schemas.microsoft.com/office/drawing/2014/main" id="{46D60816-CFD0-659B-8CA7-24909FC4691C}"/>
              </a:ext>
            </a:extLst>
          </p:cNvPr>
          <p:cNvSpPr/>
          <p:nvPr/>
        </p:nvSpPr>
        <p:spPr>
          <a:xfrm>
            <a:off x="7386044" y="2742107"/>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67" name="타원 266">
            <a:extLst>
              <a:ext uri="{FF2B5EF4-FFF2-40B4-BE49-F238E27FC236}">
                <a16:creationId xmlns:a16="http://schemas.microsoft.com/office/drawing/2014/main" id="{033561E9-E432-4E33-C706-DB360E871AB7}"/>
              </a:ext>
            </a:extLst>
          </p:cNvPr>
          <p:cNvSpPr/>
          <p:nvPr/>
        </p:nvSpPr>
        <p:spPr>
          <a:xfrm>
            <a:off x="7633105" y="3853710"/>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68" name="직선 연결선 267">
            <a:extLst>
              <a:ext uri="{FF2B5EF4-FFF2-40B4-BE49-F238E27FC236}">
                <a16:creationId xmlns:a16="http://schemas.microsoft.com/office/drawing/2014/main" id="{FE5721A4-DED0-0783-6745-576F33243A7A}"/>
              </a:ext>
            </a:extLst>
          </p:cNvPr>
          <p:cNvCxnSpPr>
            <a:cxnSpLocks/>
          </p:cNvCxnSpPr>
          <p:nvPr/>
        </p:nvCxnSpPr>
        <p:spPr>
          <a:xfrm>
            <a:off x="7245230" y="3884365"/>
            <a:ext cx="2162447" cy="7664"/>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269" name="직선 연결선 268">
            <a:extLst>
              <a:ext uri="{FF2B5EF4-FFF2-40B4-BE49-F238E27FC236}">
                <a16:creationId xmlns:a16="http://schemas.microsoft.com/office/drawing/2014/main" id="{65E64D52-CCF7-69A8-3311-5A74D4F6B90F}"/>
              </a:ext>
            </a:extLst>
          </p:cNvPr>
          <p:cNvCxnSpPr>
            <a:cxnSpLocks/>
          </p:cNvCxnSpPr>
          <p:nvPr/>
        </p:nvCxnSpPr>
        <p:spPr>
          <a:xfrm>
            <a:off x="7245229" y="2795620"/>
            <a:ext cx="2162448" cy="0"/>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270" name="직선 연결선 269">
            <a:extLst>
              <a:ext uri="{FF2B5EF4-FFF2-40B4-BE49-F238E27FC236}">
                <a16:creationId xmlns:a16="http://schemas.microsoft.com/office/drawing/2014/main" id="{4A50ADD0-2A33-7C1B-58F6-BBBF348BAABE}"/>
              </a:ext>
            </a:extLst>
          </p:cNvPr>
          <p:cNvCxnSpPr>
            <a:cxnSpLocks/>
          </p:cNvCxnSpPr>
          <p:nvPr/>
        </p:nvCxnSpPr>
        <p:spPr>
          <a:xfrm>
            <a:off x="7435172" y="2372739"/>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71" name="타원 270">
            <a:extLst>
              <a:ext uri="{FF2B5EF4-FFF2-40B4-BE49-F238E27FC236}">
                <a16:creationId xmlns:a16="http://schemas.microsoft.com/office/drawing/2014/main" id="{AD3A9F66-665C-3A03-E759-885071F020B0}"/>
              </a:ext>
            </a:extLst>
          </p:cNvPr>
          <p:cNvSpPr/>
          <p:nvPr/>
        </p:nvSpPr>
        <p:spPr>
          <a:xfrm>
            <a:off x="8371244" y="274210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72" name="타원 271">
            <a:extLst>
              <a:ext uri="{FF2B5EF4-FFF2-40B4-BE49-F238E27FC236}">
                <a16:creationId xmlns:a16="http://schemas.microsoft.com/office/drawing/2014/main" id="{A80E6AB7-FD61-2150-5F8D-BB531976C918}"/>
              </a:ext>
            </a:extLst>
          </p:cNvPr>
          <p:cNvSpPr/>
          <p:nvPr/>
        </p:nvSpPr>
        <p:spPr>
          <a:xfrm>
            <a:off x="8852586" y="275698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73" name="직선 연결선 272">
            <a:extLst>
              <a:ext uri="{FF2B5EF4-FFF2-40B4-BE49-F238E27FC236}">
                <a16:creationId xmlns:a16="http://schemas.microsoft.com/office/drawing/2014/main" id="{89AB305F-3E17-C726-9AB4-AC170EB0757D}"/>
              </a:ext>
            </a:extLst>
          </p:cNvPr>
          <p:cNvCxnSpPr>
            <a:cxnSpLocks/>
          </p:cNvCxnSpPr>
          <p:nvPr/>
        </p:nvCxnSpPr>
        <p:spPr>
          <a:xfrm>
            <a:off x="7898582" y="2372739"/>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74" name="타원 273">
            <a:extLst>
              <a:ext uri="{FF2B5EF4-FFF2-40B4-BE49-F238E27FC236}">
                <a16:creationId xmlns:a16="http://schemas.microsoft.com/office/drawing/2014/main" id="{FD6CE655-D999-D426-8588-4633FA9AEE3E}"/>
              </a:ext>
            </a:extLst>
          </p:cNvPr>
          <p:cNvSpPr/>
          <p:nvPr/>
        </p:nvSpPr>
        <p:spPr>
          <a:xfrm>
            <a:off x="7854079" y="274210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75" name="직선 연결선 274">
            <a:extLst>
              <a:ext uri="{FF2B5EF4-FFF2-40B4-BE49-F238E27FC236}">
                <a16:creationId xmlns:a16="http://schemas.microsoft.com/office/drawing/2014/main" id="{EF0501C5-09AB-AB61-3103-B32A421E5036}"/>
              </a:ext>
            </a:extLst>
          </p:cNvPr>
          <p:cNvCxnSpPr>
            <a:cxnSpLocks/>
          </p:cNvCxnSpPr>
          <p:nvPr/>
        </p:nvCxnSpPr>
        <p:spPr>
          <a:xfrm>
            <a:off x="7677616" y="2372739"/>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76" name="직선 연결선 275">
            <a:extLst>
              <a:ext uri="{FF2B5EF4-FFF2-40B4-BE49-F238E27FC236}">
                <a16:creationId xmlns:a16="http://schemas.microsoft.com/office/drawing/2014/main" id="{2C79D9FB-3883-ED03-5274-1E615F7EC9BE}"/>
              </a:ext>
            </a:extLst>
          </p:cNvPr>
          <p:cNvCxnSpPr>
            <a:cxnSpLocks/>
          </p:cNvCxnSpPr>
          <p:nvPr/>
        </p:nvCxnSpPr>
        <p:spPr>
          <a:xfrm>
            <a:off x="8605068" y="2372739"/>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77" name="직선 연결선 276">
            <a:extLst>
              <a:ext uri="{FF2B5EF4-FFF2-40B4-BE49-F238E27FC236}">
                <a16:creationId xmlns:a16="http://schemas.microsoft.com/office/drawing/2014/main" id="{DDF5F270-C3FC-E389-78C5-7321A5F42D49}"/>
              </a:ext>
            </a:extLst>
          </p:cNvPr>
          <p:cNvCxnSpPr>
            <a:cxnSpLocks/>
          </p:cNvCxnSpPr>
          <p:nvPr/>
        </p:nvCxnSpPr>
        <p:spPr>
          <a:xfrm>
            <a:off x="9094264" y="2390611"/>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78" name="타원 277">
            <a:extLst>
              <a:ext uri="{FF2B5EF4-FFF2-40B4-BE49-F238E27FC236}">
                <a16:creationId xmlns:a16="http://schemas.microsoft.com/office/drawing/2014/main" id="{BEE81218-412A-D4F9-CEED-BBA452B27F87}"/>
              </a:ext>
            </a:extLst>
          </p:cNvPr>
          <p:cNvSpPr/>
          <p:nvPr/>
        </p:nvSpPr>
        <p:spPr>
          <a:xfrm>
            <a:off x="8560565" y="3844295"/>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79" name="타원 278">
            <a:extLst>
              <a:ext uri="{FF2B5EF4-FFF2-40B4-BE49-F238E27FC236}">
                <a16:creationId xmlns:a16="http://schemas.microsoft.com/office/drawing/2014/main" id="{9C8E5C38-FB90-4D2B-D506-32DC323420C1}"/>
              </a:ext>
            </a:extLst>
          </p:cNvPr>
          <p:cNvSpPr/>
          <p:nvPr/>
        </p:nvSpPr>
        <p:spPr>
          <a:xfrm>
            <a:off x="9041907" y="385450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80" name="직선 연결선 279">
            <a:extLst>
              <a:ext uri="{FF2B5EF4-FFF2-40B4-BE49-F238E27FC236}">
                <a16:creationId xmlns:a16="http://schemas.microsoft.com/office/drawing/2014/main" id="{F02BE5CB-93FA-FA8A-C722-4590F4EB1ECF}"/>
              </a:ext>
            </a:extLst>
          </p:cNvPr>
          <p:cNvCxnSpPr>
            <a:cxnSpLocks/>
          </p:cNvCxnSpPr>
          <p:nvPr/>
        </p:nvCxnSpPr>
        <p:spPr>
          <a:xfrm>
            <a:off x="8087903" y="2372739"/>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81" name="타원 280">
            <a:extLst>
              <a:ext uri="{FF2B5EF4-FFF2-40B4-BE49-F238E27FC236}">
                <a16:creationId xmlns:a16="http://schemas.microsoft.com/office/drawing/2014/main" id="{FDDD832F-3B91-46D3-DF12-891FF3432C2F}"/>
              </a:ext>
            </a:extLst>
          </p:cNvPr>
          <p:cNvSpPr/>
          <p:nvPr/>
        </p:nvSpPr>
        <p:spPr>
          <a:xfrm>
            <a:off x="8043400" y="383962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288" name="TextBox 287">
                <a:extLst>
                  <a:ext uri="{FF2B5EF4-FFF2-40B4-BE49-F238E27FC236}">
                    <a16:creationId xmlns:a16="http://schemas.microsoft.com/office/drawing/2014/main" id="{46E196CA-8242-FE1A-2F26-754EC862954C}"/>
                  </a:ext>
                </a:extLst>
              </p:cNvPr>
              <p:cNvSpPr txBox="1"/>
              <p:nvPr/>
            </p:nvSpPr>
            <p:spPr>
              <a:xfrm>
                <a:off x="1474951" y="1610892"/>
                <a:ext cx="113582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𝑁</m:t>
                          </m:r>
                        </m:e>
                        <m:sub>
                          <m:r>
                            <a:rPr lang="en-US" altLang="ko-KR" sz="2800" b="0" i="1" smtClean="0">
                              <a:latin typeface="Cambria Math" panose="02040503050406030204" pitchFamily="18" charset="0"/>
                            </a:rPr>
                            <m:t>𝑡</m:t>
                          </m:r>
                        </m:sub>
                      </m:sSub>
                      <m:r>
                        <a:rPr lang="en-US" altLang="ko-KR" sz="2800" b="0" i="1" smtClean="0">
                          <a:latin typeface="Cambria Math" panose="02040503050406030204" pitchFamily="18" charset="0"/>
                        </a:rPr>
                        <m:t>=2</m:t>
                      </m:r>
                    </m:oMath>
                  </m:oMathPara>
                </a14:m>
                <a:endParaRPr lang="ko-KR" altLang="en-US" sz="2800" dirty="0"/>
              </a:p>
            </p:txBody>
          </p:sp>
        </mc:Choice>
        <mc:Fallback xmlns="">
          <p:sp>
            <p:nvSpPr>
              <p:cNvPr id="288" name="TextBox 287">
                <a:extLst>
                  <a:ext uri="{FF2B5EF4-FFF2-40B4-BE49-F238E27FC236}">
                    <a16:creationId xmlns:a16="http://schemas.microsoft.com/office/drawing/2014/main" id="{46E196CA-8242-FE1A-2F26-754EC862954C}"/>
                  </a:ext>
                </a:extLst>
              </p:cNvPr>
              <p:cNvSpPr txBox="1">
                <a:spLocks noRot="1" noChangeAspect="1" noMove="1" noResize="1" noEditPoints="1" noAdjustHandles="1" noChangeArrowheads="1" noChangeShapeType="1" noTextEdit="1"/>
              </p:cNvSpPr>
              <p:nvPr/>
            </p:nvSpPr>
            <p:spPr>
              <a:xfrm>
                <a:off x="1474951" y="1610892"/>
                <a:ext cx="1135824"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3AC167B0-1405-8C28-5423-8CCE6E7D379B}"/>
                  </a:ext>
                </a:extLst>
              </p:cNvPr>
              <p:cNvSpPr txBox="1"/>
              <p:nvPr/>
            </p:nvSpPr>
            <p:spPr>
              <a:xfrm>
                <a:off x="7716762" y="1613759"/>
                <a:ext cx="113582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𝑁</m:t>
                          </m:r>
                        </m:e>
                        <m:sub>
                          <m:r>
                            <a:rPr lang="en-US" altLang="ko-KR" sz="2800" b="0" i="1" smtClean="0">
                              <a:latin typeface="Cambria Math" panose="02040503050406030204" pitchFamily="18" charset="0"/>
                            </a:rPr>
                            <m:t>𝑡</m:t>
                          </m:r>
                        </m:sub>
                      </m:sSub>
                      <m:r>
                        <a:rPr lang="en-US" altLang="ko-KR" sz="2800" b="0" i="1" smtClean="0">
                          <a:latin typeface="Cambria Math" panose="02040503050406030204" pitchFamily="18" charset="0"/>
                        </a:rPr>
                        <m:t>=4</m:t>
                      </m:r>
                    </m:oMath>
                  </m:oMathPara>
                </a14:m>
                <a:endParaRPr lang="ko-KR" altLang="en-US" sz="2800" dirty="0"/>
              </a:p>
            </p:txBody>
          </p:sp>
        </mc:Choice>
        <mc:Fallback xmlns="">
          <p:sp>
            <p:nvSpPr>
              <p:cNvPr id="289" name="TextBox 288">
                <a:extLst>
                  <a:ext uri="{FF2B5EF4-FFF2-40B4-BE49-F238E27FC236}">
                    <a16:creationId xmlns:a16="http://schemas.microsoft.com/office/drawing/2014/main" id="{3AC167B0-1405-8C28-5423-8CCE6E7D379B}"/>
                  </a:ext>
                </a:extLst>
              </p:cNvPr>
              <p:cNvSpPr txBox="1">
                <a:spLocks noRot="1" noChangeAspect="1" noMove="1" noResize="1" noEditPoints="1" noAdjustHandles="1" noChangeArrowheads="1" noChangeShapeType="1" noTextEdit="1"/>
              </p:cNvSpPr>
              <p:nvPr/>
            </p:nvSpPr>
            <p:spPr>
              <a:xfrm>
                <a:off x="7716762" y="1613759"/>
                <a:ext cx="1135824" cy="430887"/>
              </a:xfrm>
              <a:prstGeom prst="rect">
                <a:avLst/>
              </a:prstGeom>
              <a:blipFill>
                <a:blip r:embed="rId9"/>
                <a:stretch>
                  <a:fillRect/>
                </a:stretch>
              </a:blipFill>
            </p:spPr>
            <p:txBody>
              <a:bodyPr/>
              <a:lstStyle/>
              <a:p>
                <a:r>
                  <a:rPr lang="ko-KR" altLang="en-US">
                    <a:noFill/>
                  </a:rPr>
                  <a:t> </a:t>
                </a:r>
              </a:p>
            </p:txBody>
          </p:sp>
        </mc:Fallback>
      </mc:AlternateContent>
      <p:cxnSp>
        <p:nvCxnSpPr>
          <p:cNvPr id="298" name="직선 화살표 연결선 297">
            <a:extLst>
              <a:ext uri="{FF2B5EF4-FFF2-40B4-BE49-F238E27FC236}">
                <a16:creationId xmlns:a16="http://schemas.microsoft.com/office/drawing/2014/main" id="{C5B81638-296D-F28D-A48B-13467B4AD067}"/>
              </a:ext>
            </a:extLst>
          </p:cNvPr>
          <p:cNvCxnSpPr>
            <a:cxnSpLocks/>
          </p:cNvCxnSpPr>
          <p:nvPr/>
        </p:nvCxnSpPr>
        <p:spPr>
          <a:xfrm flipV="1">
            <a:off x="3646130" y="2591814"/>
            <a:ext cx="0" cy="17287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71178EF5-2601-B5BB-B7DA-AD28E72FDF79}"/>
                  </a:ext>
                </a:extLst>
              </p:cNvPr>
              <p:cNvSpPr txBox="1"/>
              <p:nvPr/>
            </p:nvSpPr>
            <p:spPr>
              <a:xfrm>
                <a:off x="5696616" y="3726022"/>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299" name="TextBox 298">
                <a:extLst>
                  <a:ext uri="{FF2B5EF4-FFF2-40B4-BE49-F238E27FC236}">
                    <a16:creationId xmlns:a16="http://schemas.microsoft.com/office/drawing/2014/main" id="{71178EF5-2601-B5BB-B7DA-AD28E72FDF79}"/>
                  </a:ext>
                </a:extLst>
              </p:cNvPr>
              <p:cNvSpPr txBox="1">
                <a:spLocks noRot="1" noChangeAspect="1" noMove="1" noResize="1" noEditPoints="1" noAdjustHandles="1" noChangeArrowheads="1" noChangeShapeType="1" noTextEdit="1"/>
              </p:cNvSpPr>
              <p:nvPr/>
            </p:nvSpPr>
            <p:spPr>
              <a:xfrm>
                <a:off x="5696616" y="3726022"/>
                <a:ext cx="388081" cy="369332"/>
              </a:xfrm>
              <a:prstGeom prst="rect">
                <a:avLst/>
              </a:prstGeom>
              <a:blipFill>
                <a:blip r:embed="rId10"/>
                <a:stretch>
                  <a:fillRect/>
                </a:stretch>
              </a:blipFill>
            </p:spPr>
            <p:txBody>
              <a:bodyPr/>
              <a:lstStyle/>
              <a:p>
                <a:r>
                  <a:rPr lang="ko-KR" altLang="en-US">
                    <a:noFill/>
                  </a:rPr>
                  <a:t> </a:t>
                </a:r>
              </a:p>
            </p:txBody>
          </p:sp>
        </mc:Fallback>
      </mc:AlternateContent>
      <p:cxnSp>
        <p:nvCxnSpPr>
          <p:cNvPr id="300" name="직선 화살표 연결선 299">
            <a:extLst>
              <a:ext uri="{FF2B5EF4-FFF2-40B4-BE49-F238E27FC236}">
                <a16:creationId xmlns:a16="http://schemas.microsoft.com/office/drawing/2014/main" id="{1F035EC0-7315-A384-D4CB-3A63A9BDD422}"/>
              </a:ext>
            </a:extLst>
          </p:cNvPr>
          <p:cNvCxnSpPr>
            <a:cxnSpLocks/>
          </p:cNvCxnSpPr>
          <p:nvPr/>
        </p:nvCxnSpPr>
        <p:spPr>
          <a:xfrm>
            <a:off x="3646130" y="3671814"/>
            <a:ext cx="21600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1" name="직선 화살표 연결선 300">
            <a:extLst>
              <a:ext uri="{FF2B5EF4-FFF2-40B4-BE49-F238E27FC236}">
                <a16:creationId xmlns:a16="http://schemas.microsoft.com/office/drawing/2014/main" id="{9808A54E-1261-5261-E912-EC3B8A7826AC}"/>
              </a:ext>
            </a:extLst>
          </p:cNvPr>
          <p:cNvCxnSpPr>
            <a:cxnSpLocks/>
          </p:cNvCxnSpPr>
          <p:nvPr/>
        </p:nvCxnSpPr>
        <p:spPr>
          <a:xfrm flipV="1">
            <a:off x="3836503" y="3139440"/>
            <a:ext cx="0" cy="522309"/>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2" name="직선 화살표 연결선 301">
            <a:extLst>
              <a:ext uri="{FF2B5EF4-FFF2-40B4-BE49-F238E27FC236}">
                <a16:creationId xmlns:a16="http://schemas.microsoft.com/office/drawing/2014/main" id="{771D98EA-F8C8-7FD7-5F3C-D807A71503BA}"/>
              </a:ext>
            </a:extLst>
          </p:cNvPr>
          <p:cNvCxnSpPr>
            <a:cxnSpLocks/>
          </p:cNvCxnSpPr>
          <p:nvPr/>
        </p:nvCxnSpPr>
        <p:spPr>
          <a:xfrm>
            <a:off x="4726130" y="3681094"/>
            <a:ext cx="0" cy="6189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1" name="직선 화살표 연결선 310">
            <a:extLst>
              <a:ext uri="{FF2B5EF4-FFF2-40B4-BE49-F238E27FC236}">
                <a16:creationId xmlns:a16="http://schemas.microsoft.com/office/drawing/2014/main" id="{1990F858-A9AE-ADE5-19EF-A0CE9C893CF8}"/>
              </a:ext>
            </a:extLst>
          </p:cNvPr>
          <p:cNvCxnSpPr>
            <a:cxnSpLocks/>
          </p:cNvCxnSpPr>
          <p:nvPr/>
        </p:nvCxnSpPr>
        <p:spPr>
          <a:xfrm flipV="1">
            <a:off x="9763361" y="2576574"/>
            <a:ext cx="0" cy="201412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2" name="TextBox 311">
                <a:extLst>
                  <a:ext uri="{FF2B5EF4-FFF2-40B4-BE49-F238E27FC236}">
                    <a16:creationId xmlns:a16="http://schemas.microsoft.com/office/drawing/2014/main" id="{F4EA3181-7653-028D-2C39-586D6B5C7F08}"/>
                  </a:ext>
                </a:extLst>
              </p:cNvPr>
              <p:cNvSpPr txBox="1"/>
              <p:nvPr/>
            </p:nvSpPr>
            <p:spPr>
              <a:xfrm>
                <a:off x="11813847" y="3710782"/>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312" name="TextBox 311">
                <a:extLst>
                  <a:ext uri="{FF2B5EF4-FFF2-40B4-BE49-F238E27FC236}">
                    <a16:creationId xmlns:a16="http://schemas.microsoft.com/office/drawing/2014/main" id="{F4EA3181-7653-028D-2C39-586D6B5C7F08}"/>
                  </a:ext>
                </a:extLst>
              </p:cNvPr>
              <p:cNvSpPr txBox="1">
                <a:spLocks noRot="1" noChangeAspect="1" noMove="1" noResize="1" noEditPoints="1" noAdjustHandles="1" noChangeArrowheads="1" noChangeShapeType="1" noTextEdit="1"/>
              </p:cNvSpPr>
              <p:nvPr/>
            </p:nvSpPr>
            <p:spPr>
              <a:xfrm>
                <a:off x="11813847" y="3710782"/>
                <a:ext cx="388081" cy="369332"/>
              </a:xfrm>
              <a:prstGeom prst="rect">
                <a:avLst/>
              </a:prstGeom>
              <a:blipFill>
                <a:blip r:embed="rId11"/>
                <a:stretch>
                  <a:fillRect/>
                </a:stretch>
              </a:blipFill>
            </p:spPr>
            <p:txBody>
              <a:bodyPr/>
              <a:lstStyle/>
              <a:p>
                <a:r>
                  <a:rPr lang="ko-KR" altLang="en-US">
                    <a:noFill/>
                  </a:rPr>
                  <a:t> </a:t>
                </a:r>
              </a:p>
            </p:txBody>
          </p:sp>
        </mc:Fallback>
      </mc:AlternateContent>
      <p:cxnSp>
        <p:nvCxnSpPr>
          <p:cNvPr id="313" name="직선 화살표 연결선 312">
            <a:extLst>
              <a:ext uri="{FF2B5EF4-FFF2-40B4-BE49-F238E27FC236}">
                <a16:creationId xmlns:a16="http://schemas.microsoft.com/office/drawing/2014/main" id="{4F2C2BAF-D074-1B8A-61BD-D8069EE1DB12}"/>
              </a:ext>
            </a:extLst>
          </p:cNvPr>
          <p:cNvCxnSpPr>
            <a:cxnSpLocks/>
          </p:cNvCxnSpPr>
          <p:nvPr/>
        </p:nvCxnSpPr>
        <p:spPr>
          <a:xfrm>
            <a:off x="9763361" y="3656574"/>
            <a:ext cx="216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직선 화살표 연결선 313">
            <a:extLst>
              <a:ext uri="{FF2B5EF4-FFF2-40B4-BE49-F238E27FC236}">
                <a16:creationId xmlns:a16="http://schemas.microsoft.com/office/drawing/2014/main" id="{F1130B17-560E-75EE-96AE-52D43BB55133}"/>
              </a:ext>
            </a:extLst>
          </p:cNvPr>
          <p:cNvCxnSpPr>
            <a:cxnSpLocks/>
          </p:cNvCxnSpPr>
          <p:nvPr/>
        </p:nvCxnSpPr>
        <p:spPr>
          <a:xfrm flipV="1">
            <a:off x="9968910" y="3139440"/>
            <a:ext cx="0" cy="513185"/>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직선 화살표 연결선 314">
            <a:extLst>
              <a:ext uri="{FF2B5EF4-FFF2-40B4-BE49-F238E27FC236}">
                <a16:creationId xmlns:a16="http://schemas.microsoft.com/office/drawing/2014/main" id="{2E61C159-5F8B-1B15-D50A-1DB8787D205F}"/>
              </a:ext>
            </a:extLst>
          </p:cNvPr>
          <p:cNvCxnSpPr>
            <a:cxnSpLocks/>
          </p:cNvCxnSpPr>
          <p:nvPr/>
        </p:nvCxnSpPr>
        <p:spPr>
          <a:xfrm>
            <a:off x="11081004" y="3656574"/>
            <a:ext cx="0" cy="75338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6" name="직선 화살표 연결선 315">
            <a:extLst>
              <a:ext uri="{FF2B5EF4-FFF2-40B4-BE49-F238E27FC236}">
                <a16:creationId xmlns:a16="http://schemas.microsoft.com/office/drawing/2014/main" id="{DEA894F8-448F-E85A-A67D-46419BB4FEA6}"/>
              </a:ext>
            </a:extLst>
          </p:cNvPr>
          <p:cNvCxnSpPr>
            <a:cxnSpLocks/>
          </p:cNvCxnSpPr>
          <p:nvPr/>
        </p:nvCxnSpPr>
        <p:spPr>
          <a:xfrm>
            <a:off x="10532917" y="3680378"/>
            <a:ext cx="0" cy="3429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7" name="직선 화살표 연결선 316">
            <a:extLst>
              <a:ext uri="{FF2B5EF4-FFF2-40B4-BE49-F238E27FC236}">
                <a16:creationId xmlns:a16="http://schemas.microsoft.com/office/drawing/2014/main" id="{57A7AD5D-2666-36BB-797A-69D0E131563F}"/>
              </a:ext>
            </a:extLst>
          </p:cNvPr>
          <p:cNvCxnSpPr>
            <a:cxnSpLocks/>
          </p:cNvCxnSpPr>
          <p:nvPr/>
        </p:nvCxnSpPr>
        <p:spPr>
          <a:xfrm>
            <a:off x="11629644" y="3656574"/>
            <a:ext cx="0" cy="43878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C2700533-DF56-7C4F-EB80-75A2363D718F}"/>
              </a:ext>
            </a:extLst>
          </p:cNvPr>
          <p:cNvSpPr txBox="1"/>
          <p:nvPr/>
        </p:nvSpPr>
        <p:spPr>
          <a:xfrm>
            <a:off x="1083976" y="5236334"/>
            <a:ext cx="10833094" cy="430887"/>
          </a:xfrm>
          <a:prstGeom prst="rect">
            <a:avLst/>
          </a:prstGeom>
          <a:noFill/>
        </p:spPr>
        <p:txBody>
          <a:bodyPr wrap="none" lIns="0" tIns="0" rIns="0" bIns="0" rtlCol="0">
            <a:spAutoFit/>
          </a:bodyPr>
          <a:lstStyle/>
          <a:p>
            <a:r>
              <a:rPr lang="en-US" altLang="ko-KR" sz="2800" i="1" dirty="0">
                <a:solidFill>
                  <a:srgbClr val="00B050"/>
                </a:solidFill>
              </a:rPr>
              <a:t>Why only 2 time-samples? Can’t we use more for better estimate for</a:t>
            </a:r>
            <a:endParaRPr lang="ko-KR" altLang="en-US" sz="2800" i="1" dirty="0">
              <a:solidFill>
                <a:srgbClr val="00B050"/>
              </a:solidFill>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AB3DB68-6A3C-8C2D-ED2D-EF09D0CCDC35}"/>
                  </a:ext>
                </a:extLst>
              </p:cNvPr>
              <p:cNvSpPr txBox="1"/>
              <p:nvPr/>
            </p:nvSpPr>
            <p:spPr>
              <a:xfrm>
                <a:off x="3369579" y="5685794"/>
                <a:ext cx="5672328" cy="12225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altLang="ko-KR" sz="2800" i="1" smtClean="0">
                              <a:solidFill>
                                <a:schemeClr val="tx1"/>
                              </a:solidFill>
                              <a:latin typeface="Cambria Math" panose="02040503050406030204" pitchFamily="18" charset="0"/>
                            </a:rPr>
                          </m:ctrlPr>
                        </m:naryPr>
                        <m:sub/>
                        <m:sup/>
                        <m:e>
                          <m:func>
                            <m:funcPr>
                              <m:ctrlPr>
                                <a:rPr lang="en-US" altLang="ko-KR" sz="2800" i="1">
                                  <a:latin typeface="Cambria Math" panose="02040503050406030204" pitchFamily="18" charset="0"/>
                                </a:rPr>
                              </m:ctrlPr>
                            </m:funcPr>
                            <m:fName>
                              <m:r>
                                <m:rPr>
                                  <m:sty m:val="p"/>
                                </m:rPr>
                                <a:rPr lang="en-US" altLang="ko-KR" sz="2800">
                                  <a:latin typeface="Cambria Math" panose="02040503050406030204" pitchFamily="18" charset="0"/>
                                </a:rPr>
                                <m:t>cos</m:t>
                              </m:r>
                            </m:fName>
                            <m:e>
                              <m:d>
                                <m:dPr>
                                  <m:ctrlPr>
                                    <a:rPr lang="en-US" altLang="ko-KR" sz="2800" i="1">
                                      <a:latin typeface="Cambria Math" panose="02040503050406030204" pitchFamily="18" charset="0"/>
                                    </a:rPr>
                                  </m:ctrlPr>
                                </m:dPr>
                                <m:e>
                                  <m:sSub>
                                    <m:sSubPr>
                                      <m:ctrlPr>
                                        <a:rPr lang="en-US" altLang="ko-KR" sz="2800" i="1">
                                          <a:latin typeface="Cambria Math" panose="02040503050406030204" pitchFamily="18" charset="0"/>
                                        </a:rPr>
                                      </m:ctrlPr>
                                    </m:sSubPr>
                                    <m:e>
                                      <m:r>
                                        <a:rPr lang="en-US" altLang="ko-KR" sz="2800" i="1">
                                          <a:latin typeface="Cambria Math" panose="02040503050406030204" pitchFamily="18" charset="0"/>
                                        </a:rPr>
                                        <m:t>𝜔</m:t>
                                      </m:r>
                                    </m:e>
                                    <m:sub>
                                      <m:r>
                                        <m:rPr>
                                          <m:sty m:val="p"/>
                                        </m:rPr>
                                        <a:rPr lang="en-US" altLang="ko-KR" sz="2800">
                                          <a:latin typeface="Cambria Math" panose="02040503050406030204" pitchFamily="18" charset="0"/>
                                        </a:rPr>
                                        <m:t>d</m:t>
                                      </m:r>
                                    </m:sub>
                                  </m:sSub>
                                  <m:r>
                                    <a:rPr lang="en-US" altLang="ko-KR" sz="2800" i="1">
                                      <a:latin typeface="Cambria Math" panose="02040503050406030204" pitchFamily="18" charset="0"/>
                                    </a:rPr>
                                    <m:t>𝑡</m:t>
                                  </m:r>
                                  <m:r>
                                    <a:rPr lang="en-US" altLang="ko-KR" sz="2800" i="1">
                                      <a:latin typeface="Cambria Math" panose="02040503050406030204" pitchFamily="18" charset="0"/>
                                    </a:rPr>
                                    <m:t>+</m:t>
                                  </m:r>
                                  <m:r>
                                    <a:rPr lang="en-US" altLang="ko-KR" sz="2800" i="1">
                                      <a:latin typeface="Cambria Math" panose="02040503050406030204" pitchFamily="18" charset="0"/>
                                    </a:rPr>
                                    <m:t>𝜓</m:t>
                                  </m:r>
                                  <m:r>
                                    <a:rPr lang="en-US" altLang="ko-KR" sz="2800" i="1">
                                      <a:latin typeface="Cambria Math" panose="02040503050406030204" pitchFamily="18" charset="0"/>
                                    </a:rPr>
                                    <m:t>−</m:t>
                                  </m:r>
                                  <m:sSub>
                                    <m:sSubPr>
                                      <m:ctrlPr>
                                        <a:rPr lang="en-US" altLang="ko-KR" sz="2800" i="1">
                                          <a:latin typeface="Cambria Math" panose="02040503050406030204" pitchFamily="18" charset="0"/>
                                        </a:rPr>
                                      </m:ctrlPr>
                                    </m:sSubPr>
                                    <m:e>
                                      <m:r>
                                        <a:rPr lang="en-US" altLang="ko-KR" sz="2800" i="1">
                                          <a:latin typeface="Cambria Math" panose="02040503050406030204" pitchFamily="18" charset="0"/>
                                        </a:rPr>
                                        <m:t>𝜔</m:t>
                                      </m:r>
                                    </m:e>
                                    <m:sub>
                                      <m:r>
                                        <a:rPr lang="en-US" altLang="ko-KR" sz="2800" i="1">
                                          <a:latin typeface="Cambria Math" panose="02040503050406030204" pitchFamily="18" charset="0"/>
                                        </a:rPr>
                                        <m:t>𝑔</m:t>
                                      </m:r>
                                    </m:sub>
                                  </m:sSub>
                                  <m:d>
                                    <m:dPr>
                                      <m:begChr m:val="‖"/>
                                      <m:endChr m:val="‖"/>
                                      <m:ctrlPr>
                                        <a:rPr lang="en-US" altLang="ko-KR" sz="2800" i="1">
                                          <a:latin typeface="Cambria Math" panose="02040503050406030204" pitchFamily="18" charset="0"/>
                                        </a:rPr>
                                      </m:ctrlPr>
                                    </m:dPr>
                                    <m:e>
                                      <m:sSub>
                                        <m:sSubPr>
                                          <m:ctrlPr>
                                            <a:rPr lang="en-US" altLang="ko-KR" sz="2800" i="1">
                                              <a:latin typeface="Cambria Math" panose="02040503050406030204" pitchFamily="18" charset="0"/>
                                            </a:rPr>
                                          </m:ctrlPr>
                                        </m:sSubPr>
                                        <m:e>
                                          <m:acc>
                                            <m:accPr>
                                              <m:chr m:val="̅"/>
                                              <m:ctrlPr>
                                                <a:rPr lang="en-US" altLang="ko-KR" sz="2800" i="1">
                                                  <a:latin typeface="Cambria Math" panose="02040503050406030204" pitchFamily="18" charset="0"/>
                                                </a:rPr>
                                              </m:ctrlPr>
                                            </m:accPr>
                                            <m:e>
                                              <m:r>
                                                <m:rPr>
                                                  <m:sty m:val="p"/>
                                                </m:rPr>
                                                <a:rPr lang="en-US" altLang="ko-KR" sz="2800" i="1">
                                                  <a:latin typeface="Cambria Math" panose="02040503050406030204" pitchFamily="18" charset="0"/>
                                                </a:rPr>
                                                <m:t>x</m:t>
                                              </m:r>
                                            </m:e>
                                          </m:acc>
                                        </m:e>
                                        <m:sub>
                                          <m:r>
                                            <a:rPr lang="en-US" altLang="ko-KR" sz="2800" i="1">
                                              <a:latin typeface="Cambria Math" panose="02040503050406030204" pitchFamily="18" charset="0"/>
                                            </a:rPr>
                                            <m:t>𝑡</m:t>
                                          </m:r>
                                        </m:sub>
                                      </m:sSub>
                                    </m:e>
                                  </m:d>
                                </m:e>
                              </m:d>
                            </m:e>
                          </m:func>
                        </m:e>
                      </m:nary>
                    </m:oMath>
                  </m:oMathPara>
                </a14:m>
                <a:endParaRPr lang="ko-KR" altLang="en-US" sz="2800" dirty="0">
                  <a:solidFill>
                    <a:schemeClr val="tx1"/>
                  </a:solidFill>
                </a:endParaRPr>
              </a:p>
            </p:txBody>
          </p:sp>
        </mc:Choice>
        <mc:Fallback xmlns="">
          <p:sp>
            <p:nvSpPr>
              <p:cNvPr id="10" name="TextBox 9">
                <a:extLst>
                  <a:ext uri="{FF2B5EF4-FFF2-40B4-BE49-F238E27FC236}">
                    <a16:creationId xmlns:a16="http://schemas.microsoft.com/office/drawing/2014/main" id="{EAB3DB68-6A3C-8C2D-ED2D-EF09D0CCDC35}"/>
                  </a:ext>
                </a:extLst>
              </p:cNvPr>
              <p:cNvSpPr txBox="1">
                <a:spLocks noRot="1" noChangeAspect="1" noMove="1" noResize="1" noEditPoints="1" noAdjustHandles="1" noChangeArrowheads="1" noChangeShapeType="1" noTextEdit="1"/>
              </p:cNvSpPr>
              <p:nvPr/>
            </p:nvSpPr>
            <p:spPr>
              <a:xfrm>
                <a:off x="3369579" y="5685794"/>
                <a:ext cx="5672328" cy="1222514"/>
              </a:xfrm>
              <a:prstGeom prst="rect">
                <a:avLst/>
              </a:prstGeom>
              <a:blipFill>
                <a:blip r:embed="rId12"/>
                <a:stretch>
                  <a:fillRect/>
                </a:stretch>
              </a:blipFill>
            </p:spPr>
            <p:txBody>
              <a:bodyPr/>
              <a:lstStyle/>
              <a:p>
                <a:r>
                  <a:rPr lang="ko-KR" altLang="en-US">
                    <a:noFill/>
                  </a:rPr>
                  <a:t> </a:t>
                </a:r>
              </a:p>
            </p:txBody>
          </p:sp>
        </mc:Fallback>
      </mc:AlternateContent>
      <p:cxnSp>
        <p:nvCxnSpPr>
          <p:cNvPr id="18" name="직선 연결선 17">
            <a:extLst>
              <a:ext uri="{FF2B5EF4-FFF2-40B4-BE49-F238E27FC236}">
                <a16:creationId xmlns:a16="http://schemas.microsoft.com/office/drawing/2014/main" id="{095601C3-3A9A-6ABE-6BCD-8CAAE5A4C822}"/>
              </a:ext>
            </a:extLst>
          </p:cNvPr>
          <p:cNvCxnSpPr>
            <a:cxnSpLocks/>
          </p:cNvCxnSpPr>
          <p:nvPr/>
        </p:nvCxnSpPr>
        <p:spPr>
          <a:xfrm>
            <a:off x="3809334" y="2730983"/>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EE1A1800-C4CA-1582-FFDC-5BAFDCEF11A8}"/>
              </a:ext>
            </a:extLst>
          </p:cNvPr>
          <p:cNvCxnSpPr>
            <a:cxnSpLocks/>
          </p:cNvCxnSpPr>
          <p:nvPr/>
        </p:nvCxnSpPr>
        <p:spPr>
          <a:xfrm>
            <a:off x="4731407" y="2730983"/>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B82B4C54-4913-F7BF-D768-BD7CF1A41884}"/>
                  </a:ext>
                </a:extLst>
              </p:cNvPr>
              <p:cNvSpPr txBox="1"/>
              <p:nvPr/>
            </p:nvSpPr>
            <p:spPr>
              <a:xfrm>
                <a:off x="3809980" y="2354138"/>
                <a:ext cx="72131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0.5</m:t>
                      </m:r>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p:sp>
            <p:nvSpPr>
              <p:cNvPr id="20" name="TextBox 19">
                <a:extLst>
                  <a:ext uri="{FF2B5EF4-FFF2-40B4-BE49-F238E27FC236}">
                    <a16:creationId xmlns:a16="http://schemas.microsoft.com/office/drawing/2014/main" id="{B82B4C54-4913-F7BF-D768-BD7CF1A41884}"/>
                  </a:ext>
                </a:extLst>
              </p:cNvPr>
              <p:cNvSpPr txBox="1">
                <a:spLocks noRot="1" noChangeAspect="1" noMove="1" noResize="1" noEditPoints="1" noAdjustHandles="1" noChangeArrowheads="1" noChangeShapeType="1" noTextEdit="1"/>
              </p:cNvSpPr>
              <p:nvPr/>
            </p:nvSpPr>
            <p:spPr>
              <a:xfrm>
                <a:off x="3809980" y="2354138"/>
                <a:ext cx="721317" cy="523220"/>
              </a:xfrm>
              <a:prstGeom prst="rect">
                <a:avLst/>
              </a:prstGeom>
              <a:blipFill>
                <a:blip r:embed="rId13"/>
                <a:stretch>
                  <a:fillRect r="-5932"/>
                </a:stretch>
              </a:blipFill>
            </p:spPr>
            <p:txBody>
              <a:bodyPr/>
              <a:lstStyle/>
              <a:p>
                <a:r>
                  <a:rPr lang="ko-KR" altLang="en-US">
                    <a:noFill/>
                  </a:rPr>
                  <a:t> </a:t>
                </a:r>
              </a:p>
            </p:txBody>
          </p:sp>
        </mc:Fallback>
      </mc:AlternateContent>
      <p:cxnSp>
        <p:nvCxnSpPr>
          <p:cNvPr id="21" name="직선 화살표 연결선 20">
            <a:extLst>
              <a:ext uri="{FF2B5EF4-FFF2-40B4-BE49-F238E27FC236}">
                <a16:creationId xmlns:a16="http://schemas.microsoft.com/office/drawing/2014/main" id="{BE505BB8-12B4-EEE6-1485-426BC0044556}"/>
              </a:ext>
            </a:extLst>
          </p:cNvPr>
          <p:cNvCxnSpPr>
            <a:cxnSpLocks/>
          </p:cNvCxnSpPr>
          <p:nvPr/>
        </p:nvCxnSpPr>
        <p:spPr>
          <a:xfrm>
            <a:off x="3799706" y="2882519"/>
            <a:ext cx="931701"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FF70E270-D592-7CD3-0F1B-97214C188416}"/>
              </a:ext>
            </a:extLst>
          </p:cNvPr>
          <p:cNvCxnSpPr>
            <a:cxnSpLocks/>
          </p:cNvCxnSpPr>
          <p:nvPr/>
        </p:nvCxnSpPr>
        <p:spPr>
          <a:xfrm>
            <a:off x="9977743" y="2730983"/>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직선 연결선 23">
            <a:extLst>
              <a:ext uri="{FF2B5EF4-FFF2-40B4-BE49-F238E27FC236}">
                <a16:creationId xmlns:a16="http://schemas.microsoft.com/office/drawing/2014/main" id="{0FB7598E-9D88-9E6F-0652-3EAD51CB59A1}"/>
              </a:ext>
            </a:extLst>
          </p:cNvPr>
          <p:cNvCxnSpPr>
            <a:cxnSpLocks/>
          </p:cNvCxnSpPr>
          <p:nvPr/>
        </p:nvCxnSpPr>
        <p:spPr>
          <a:xfrm>
            <a:off x="10532917" y="2730983"/>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D33AD307-6B5D-2AA7-2DAC-516FE6016A74}"/>
                  </a:ext>
                </a:extLst>
              </p:cNvPr>
              <p:cNvSpPr txBox="1"/>
              <p:nvPr/>
            </p:nvSpPr>
            <p:spPr>
              <a:xfrm>
                <a:off x="10218061" y="1974948"/>
                <a:ext cx="997975"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800" b="0" i="1" smtClean="0">
                          <a:latin typeface="Cambria Math" panose="02040503050406030204" pitchFamily="18" charset="0"/>
                        </a:rPr>
                        <m:t>0.25</m:t>
                      </m:r>
                      <m:r>
                        <a:rPr lang="en-US" altLang="ko-KR" sz="2800" b="0" i="1" smtClean="0">
                          <a:latin typeface="Cambria Math" panose="02040503050406030204" pitchFamily="18" charset="0"/>
                        </a:rPr>
                        <m:t>𝑇</m:t>
                      </m:r>
                    </m:oMath>
                  </m:oMathPara>
                </a14:m>
                <a:endParaRPr lang="ko-KR" altLang="en-US" sz="2800" dirty="0">
                  <a:latin typeface="Linux Biolinum" panose="02000503000000000000" pitchFamily="2" charset="0"/>
                  <a:cs typeface="Linux Biolinum" panose="02000503000000000000" pitchFamily="2" charset="0"/>
                </a:endParaRPr>
              </a:p>
            </p:txBody>
          </p:sp>
        </mc:Choice>
        <mc:Fallback>
          <p:sp>
            <p:nvSpPr>
              <p:cNvPr id="25" name="TextBox 24">
                <a:extLst>
                  <a:ext uri="{FF2B5EF4-FFF2-40B4-BE49-F238E27FC236}">
                    <a16:creationId xmlns:a16="http://schemas.microsoft.com/office/drawing/2014/main" id="{D33AD307-6B5D-2AA7-2DAC-516FE6016A74}"/>
                  </a:ext>
                </a:extLst>
              </p:cNvPr>
              <p:cNvSpPr txBox="1">
                <a:spLocks noRot="1" noChangeAspect="1" noMove="1" noResize="1" noEditPoints="1" noAdjustHandles="1" noChangeArrowheads="1" noChangeShapeType="1" noTextEdit="1"/>
              </p:cNvSpPr>
              <p:nvPr/>
            </p:nvSpPr>
            <p:spPr>
              <a:xfrm>
                <a:off x="10218061" y="1974948"/>
                <a:ext cx="997975" cy="523220"/>
              </a:xfrm>
              <a:prstGeom prst="rect">
                <a:avLst/>
              </a:prstGeom>
              <a:blipFill>
                <a:blip r:embed="rId14"/>
                <a:stretch>
                  <a:fillRect/>
                </a:stretch>
              </a:blipFill>
            </p:spPr>
            <p:txBody>
              <a:bodyPr/>
              <a:lstStyle/>
              <a:p>
                <a:r>
                  <a:rPr lang="ko-KR" altLang="en-US">
                    <a:noFill/>
                  </a:rPr>
                  <a:t> </a:t>
                </a:r>
              </a:p>
            </p:txBody>
          </p:sp>
        </mc:Fallback>
      </mc:AlternateContent>
      <p:cxnSp>
        <p:nvCxnSpPr>
          <p:cNvPr id="26" name="직선 화살표 연결선 25">
            <a:extLst>
              <a:ext uri="{FF2B5EF4-FFF2-40B4-BE49-F238E27FC236}">
                <a16:creationId xmlns:a16="http://schemas.microsoft.com/office/drawing/2014/main" id="{94E44E7D-5DC5-3D1D-3701-71CF9E190AB3}"/>
              </a:ext>
            </a:extLst>
          </p:cNvPr>
          <p:cNvCxnSpPr>
            <a:cxnSpLocks/>
          </p:cNvCxnSpPr>
          <p:nvPr/>
        </p:nvCxnSpPr>
        <p:spPr>
          <a:xfrm>
            <a:off x="9968115" y="2882519"/>
            <a:ext cx="564802"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직선 연결선 29">
            <a:extLst>
              <a:ext uri="{FF2B5EF4-FFF2-40B4-BE49-F238E27FC236}">
                <a16:creationId xmlns:a16="http://schemas.microsoft.com/office/drawing/2014/main" id="{89EBA505-2247-3F4F-BB78-1EE7668AC125}"/>
              </a:ext>
            </a:extLst>
          </p:cNvPr>
          <p:cNvCxnSpPr>
            <a:cxnSpLocks/>
          </p:cNvCxnSpPr>
          <p:nvPr/>
        </p:nvCxnSpPr>
        <p:spPr>
          <a:xfrm>
            <a:off x="11081004" y="2730983"/>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직선 화살표 연결선 30">
            <a:extLst>
              <a:ext uri="{FF2B5EF4-FFF2-40B4-BE49-F238E27FC236}">
                <a16:creationId xmlns:a16="http://schemas.microsoft.com/office/drawing/2014/main" id="{459C125C-26BB-D016-5C8F-781A973231CF}"/>
              </a:ext>
            </a:extLst>
          </p:cNvPr>
          <p:cNvCxnSpPr>
            <a:cxnSpLocks/>
          </p:cNvCxnSpPr>
          <p:nvPr/>
        </p:nvCxnSpPr>
        <p:spPr>
          <a:xfrm>
            <a:off x="10516202" y="2882519"/>
            <a:ext cx="564802"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4A53FDCA-9E74-3810-4C14-93F357303332}"/>
              </a:ext>
            </a:extLst>
          </p:cNvPr>
          <p:cNvCxnSpPr>
            <a:cxnSpLocks/>
          </p:cNvCxnSpPr>
          <p:nvPr/>
        </p:nvCxnSpPr>
        <p:spPr>
          <a:xfrm>
            <a:off x="11629644" y="2730983"/>
            <a:ext cx="0" cy="892204"/>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직선 화살표 연결선 32">
            <a:extLst>
              <a:ext uri="{FF2B5EF4-FFF2-40B4-BE49-F238E27FC236}">
                <a16:creationId xmlns:a16="http://schemas.microsoft.com/office/drawing/2014/main" id="{85125745-DA8B-0A65-8794-A75A9FD578AD}"/>
              </a:ext>
            </a:extLst>
          </p:cNvPr>
          <p:cNvCxnSpPr>
            <a:cxnSpLocks/>
          </p:cNvCxnSpPr>
          <p:nvPr/>
        </p:nvCxnSpPr>
        <p:spPr>
          <a:xfrm>
            <a:off x="11064842" y="2882519"/>
            <a:ext cx="564802" cy="0"/>
          </a:xfrm>
          <a:prstGeom prst="straightConnector1">
            <a:avLst/>
          </a:prstGeom>
          <a:ln w="38100">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3164090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래픽 4">
            <a:extLst>
              <a:ext uri="{FF2B5EF4-FFF2-40B4-BE49-F238E27FC236}">
                <a16:creationId xmlns:a16="http://schemas.microsoft.com/office/drawing/2014/main" id="{DABC311C-B840-40CC-6731-4EB85BFDF7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947334" y="380087"/>
            <a:ext cx="8043379" cy="5964672"/>
          </a:xfrm>
          <a:prstGeom prst="rect">
            <a:avLst/>
          </a:prstGeom>
        </p:spPr>
      </p:pic>
      <p:sp>
        <p:nvSpPr>
          <p:cNvPr id="6" name="TextBox 5">
            <a:extLst>
              <a:ext uri="{FF2B5EF4-FFF2-40B4-BE49-F238E27FC236}">
                <a16:creationId xmlns:a16="http://schemas.microsoft.com/office/drawing/2014/main" id="{F8982CA9-5D33-817C-D381-DD59FC9F49C5}"/>
              </a:ext>
            </a:extLst>
          </p:cNvPr>
          <p:cNvSpPr txBox="1"/>
          <p:nvPr/>
        </p:nvSpPr>
        <p:spPr>
          <a:xfrm rot="16200000">
            <a:off x="372379" y="5157294"/>
            <a:ext cx="2026698"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Bedroom</a:t>
            </a:r>
            <a:endParaRPr lang="ko-KR" altLang="en-US" cap="small" dirty="0">
              <a:latin typeface="+mj-lt"/>
              <a:cs typeface="Linux Biolinum" panose="02000503000000000000" pitchFamily="2" charset="0"/>
            </a:endParaRPr>
          </a:p>
        </p:txBody>
      </p:sp>
      <p:sp>
        <p:nvSpPr>
          <p:cNvPr id="7" name="TextBox 6">
            <a:extLst>
              <a:ext uri="{FF2B5EF4-FFF2-40B4-BE49-F238E27FC236}">
                <a16:creationId xmlns:a16="http://schemas.microsoft.com/office/drawing/2014/main" id="{A3D28952-F1F5-9D13-845D-E4D3B725A42B}"/>
              </a:ext>
            </a:extLst>
          </p:cNvPr>
          <p:cNvSpPr txBox="1"/>
          <p:nvPr/>
        </p:nvSpPr>
        <p:spPr>
          <a:xfrm rot="16200000">
            <a:off x="372380" y="3209507"/>
            <a:ext cx="2026698"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Living-Room</a:t>
            </a:r>
            <a:endParaRPr lang="ko-KR" altLang="en-US" cap="small" dirty="0">
              <a:latin typeface="+mj-lt"/>
              <a:cs typeface="Linux Biolinum" panose="02000503000000000000" pitchFamily="2" charset="0"/>
            </a:endParaRPr>
          </a:p>
        </p:txBody>
      </p:sp>
      <p:sp>
        <p:nvSpPr>
          <p:cNvPr id="8" name="TextBox 7">
            <a:extLst>
              <a:ext uri="{FF2B5EF4-FFF2-40B4-BE49-F238E27FC236}">
                <a16:creationId xmlns:a16="http://schemas.microsoft.com/office/drawing/2014/main" id="{2568216D-27A9-95EF-1631-BA1199E9FAB9}"/>
              </a:ext>
            </a:extLst>
          </p:cNvPr>
          <p:cNvSpPr txBox="1"/>
          <p:nvPr/>
        </p:nvSpPr>
        <p:spPr>
          <a:xfrm rot="16200000">
            <a:off x="240333" y="1188874"/>
            <a:ext cx="2290794"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Cornell-Box</a:t>
            </a:r>
            <a:endParaRPr lang="ko-KR" altLang="en-US" cap="small"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0F482C8-50C2-7DD7-4290-C1AA07774C3E}"/>
                  </a:ext>
                </a:extLst>
              </p:cNvPr>
              <p:cNvSpPr txBox="1"/>
              <p:nvPr/>
            </p:nvSpPr>
            <p:spPr>
              <a:xfrm>
                <a:off x="2749049" y="58278"/>
                <a:ext cx="120404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latin typeface="Cambria Math" panose="02040503050406030204" pitchFamily="18" charset="0"/>
                            </a:rPr>
                          </m:ctrlPr>
                        </m:sSubPr>
                        <m:e>
                          <m:r>
                            <a:rPr lang="en-US" altLang="ko-KR" sz="2400" b="0" i="1" smtClean="0">
                              <a:latin typeface="Cambria Math" panose="02040503050406030204" pitchFamily="18" charset="0"/>
                            </a:rPr>
                            <m:t>𝜔</m:t>
                          </m:r>
                        </m:e>
                        <m:sub>
                          <m:r>
                            <m:rPr>
                              <m:sty m:val="p"/>
                            </m:rPr>
                            <a:rPr lang="en-US" altLang="ko-KR" sz="2400" b="0" i="0" smtClean="0">
                              <a:latin typeface="Cambria Math" panose="02040503050406030204" pitchFamily="18" charset="0"/>
                            </a:rPr>
                            <m:t>r</m:t>
                          </m:r>
                        </m:sub>
                      </m:sSub>
                      <m:r>
                        <a:rPr lang="en-US" altLang="ko-KR" sz="2400" b="0" i="1" smtClean="0">
                          <a:latin typeface="Cambria Math" panose="02040503050406030204" pitchFamily="18" charset="0"/>
                        </a:rPr>
                        <m:t>=0.8</m:t>
                      </m:r>
                    </m:oMath>
                  </m:oMathPara>
                </a14:m>
                <a:endParaRPr lang="ko-KR" altLang="en-US" sz="2400" dirty="0">
                  <a:latin typeface="+mj-lt"/>
                  <a:cs typeface="Linux Biolinum" panose="02000503000000000000" pitchFamily="2" charset="0"/>
                </a:endParaRPr>
              </a:p>
            </p:txBody>
          </p:sp>
        </mc:Choice>
        <mc:Fallback xmlns="">
          <p:sp>
            <p:nvSpPr>
              <p:cNvPr id="9" name="TextBox 8">
                <a:extLst>
                  <a:ext uri="{FF2B5EF4-FFF2-40B4-BE49-F238E27FC236}">
                    <a16:creationId xmlns:a16="http://schemas.microsoft.com/office/drawing/2014/main" id="{50F482C8-50C2-7DD7-4290-C1AA07774C3E}"/>
                  </a:ext>
                </a:extLst>
              </p:cNvPr>
              <p:cNvSpPr txBox="1">
                <a:spLocks noRot="1" noChangeAspect="1" noMove="1" noResize="1" noEditPoints="1" noAdjustHandles="1" noChangeArrowheads="1" noChangeShapeType="1" noTextEdit="1"/>
              </p:cNvSpPr>
              <p:nvPr/>
            </p:nvSpPr>
            <p:spPr>
              <a:xfrm>
                <a:off x="2749049" y="58278"/>
                <a:ext cx="1204048" cy="369332"/>
              </a:xfrm>
              <a:prstGeom prst="rect">
                <a:avLst/>
              </a:prstGeom>
              <a:blipFill>
                <a:blip r:embed="rId8"/>
                <a:stretch>
                  <a:fillRect l="-3046" r="-5584" b="-1333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36DDF43-4F3D-AAEA-46F9-23E5D31666C8}"/>
                  </a:ext>
                </a:extLst>
              </p:cNvPr>
              <p:cNvSpPr txBox="1"/>
              <p:nvPr/>
            </p:nvSpPr>
            <p:spPr>
              <a:xfrm>
                <a:off x="5329408" y="58278"/>
                <a:ext cx="120404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latin typeface="Cambria Math" panose="02040503050406030204" pitchFamily="18" charset="0"/>
                            </a:rPr>
                          </m:ctrlPr>
                        </m:sSubPr>
                        <m:e>
                          <m:r>
                            <a:rPr lang="en-US" altLang="ko-KR" sz="2400" b="0" i="1" smtClean="0">
                              <a:latin typeface="Cambria Math" panose="02040503050406030204" pitchFamily="18" charset="0"/>
                            </a:rPr>
                            <m:t>𝜔</m:t>
                          </m:r>
                        </m:e>
                        <m:sub>
                          <m:r>
                            <m:rPr>
                              <m:sty m:val="p"/>
                            </m:rPr>
                            <a:rPr lang="en-US" altLang="ko-KR" sz="2400" b="0" i="0" smtClean="0">
                              <a:latin typeface="Cambria Math" panose="02040503050406030204" pitchFamily="18" charset="0"/>
                            </a:rPr>
                            <m:t>r</m:t>
                          </m:r>
                        </m:sub>
                      </m:sSub>
                      <m:r>
                        <a:rPr lang="en-US" altLang="ko-KR" sz="2400" b="0" i="1" smtClean="0">
                          <a:latin typeface="Cambria Math" panose="02040503050406030204" pitchFamily="18" charset="0"/>
                        </a:rPr>
                        <m:t>=0.9</m:t>
                      </m:r>
                    </m:oMath>
                  </m:oMathPara>
                </a14:m>
                <a:endParaRPr lang="ko-KR" altLang="en-US" sz="2400" dirty="0">
                  <a:latin typeface="+mj-lt"/>
                  <a:cs typeface="Linux Biolinum" panose="02000503000000000000" pitchFamily="2" charset="0"/>
                </a:endParaRPr>
              </a:p>
            </p:txBody>
          </p:sp>
        </mc:Choice>
        <mc:Fallback xmlns="">
          <p:sp>
            <p:nvSpPr>
              <p:cNvPr id="10" name="TextBox 9">
                <a:extLst>
                  <a:ext uri="{FF2B5EF4-FFF2-40B4-BE49-F238E27FC236}">
                    <a16:creationId xmlns:a16="http://schemas.microsoft.com/office/drawing/2014/main" id="{736DDF43-4F3D-AAEA-46F9-23E5D31666C8}"/>
                  </a:ext>
                </a:extLst>
              </p:cNvPr>
              <p:cNvSpPr txBox="1">
                <a:spLocks noRot="1" noChangeAspect="1" noMove="1" noResize="1" noEditPoints="1" noAdjustHandles="1" noChangeArrowheads="1" noChangeShapeType="1" noTextEdit="1"/>
              </p:cNvSpPr>
              <p:nvPr/>
            </p:nvSpPr>
            <p:spPr>
              <a:xfrm>
                <a:off x="5329408" y="58278"/>
                <a:ext cx="1204048" cy="369332"/>
              </a:xfrm>
              <a:prstGeom prst="rect">
                <a:avLst/>
              </a:prstGeom>
              <a:blipFill>
                <a:blip r:embed="rId9"/>
                <a:stretch>
                  <a:fillRect l="-2525" r="-5556" b="-1333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54A9EE2-39B3-B92B-C55C-F4CA3C5FC63C}"/>
                  </a:ext>
                </a:extLst>
              </p:cNvPr>
              <p:cNvSpPr txBox="1"/>
              <p:nvPr/>
            </p:nvSpPr>
            <p:spPr>
              <a:xfrm>
                <a:off x="8255513" y="58278"/>
                <a:ext cx="120404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400" b="0" i="1" smtClean="0">
                              <a:latin typeface="Cambria Math" panose="02040503050406030204" pitchFamily="18" charset="0"/>
                            </a:rPr>
                          </m:ctrlPr>
                        </m:sSubPr>
                        <m:e>
                          <m:r>
                            <a:rPr lang="en-US" altLang="ko-KR" sz="2400" b="0" i="1" smtClean="0">
                              <a:latin typeface="Cambria Math" panose="02040503050406030204" pitchFamily="18" charset="0"/>
                            </a:rPr>
                            <m:t>𝜔</m:t>
                          </m:r>
                        </m:e>
                        <m:sub>
                          <m:r>
                            <m:rPr>
                              <m:sty m:val="p"/>
                            </m:rPr>
                            <a:rPr lang="en-US" altLang="ko-KR" sz="2400" b="0" i="0" smtClean="0">
                              <a:latin typeface="Cambria Math" panose="02040503050406030204" pitchFamily="18" charset="0"/>
                            </a:rPr>
                            <m:t>r</m:t>
                          </m:r>
                        </m:sub>
                      </m:sSub>
                      <m:r>
                        <a:rPr lang="en-US" altLang="ko-KR" sz="2400" b="0" i="1" smtClean="0">
                          <a:latin typeface="Cambria Math" panose="02040503050406030204" pitchFamily="18" charset="0"/>
                        </a:rPr>
                        <m:t>=1.0</m:t>
                      </m:r>
                    </m:oMath>
                  </m:oMathPara>
                </a14:m>
                <a:endParaRPr lang="ko-KR" altLang="en-US" sz="2400" dirty="0">
                  <a:latin typeface="+mj-lt"/>
                  <a:cs typeface="Linux Biolinum" panose="02000503000000000000" pitchFamily="2" charset="0"/>
                </a:endParaRPr>
              </a:p>
            </p:txBody>
          </p:sp>
        </mc:Choice>
        <mc:Fallback xmlns="">
          <p:sp>
            <p:nvSpPr>
              <p:cNvPr id="11" name="TextBox 10">
                <a:extLst>
                  <a:ext uri="{FF2B5EF4-FFF2-40B4-BE49-F238E27FC236}">
                    <a16:creationId xmlns:a16="http://schemas.microsoft.com/office/drawing/2014/main" id="{454A9EE2-39B3-B92B-C55C-F4CA3C5FC63C}"/>
                  </a:ext>
                </a:extLst>
              </p:cNvPr>
              <p:cNvSpPr txBox="1">
                <a:spLocks noRot="1" noChangeAspect="1" noMove="1" noResize="1" noEditPoints="1" noAdjustHandles="1" noChangeArrowheads="1" noChangeShapeType="1" noTextEdit="1"/>
              </p:cNvSpPr>
              <p:nvPr/>
            </p:nvSpPr>
            <p:spPr>
              <a:xfrm>
                <a:off x="8255513" y="58278"/>
                <a:ext cx="1204048" cy="369332"/>
              </a:xfrm>
              <a:prstGeom prst="rect">
                <a:avLst/>
              </a:prstGeom>
              <a:blipFill>
                <a:blip r:embed="rId10"/>
                <a:stretch>
                  <a:fillRect l="-2525" r="-5556" b="-13333"/>
                </a:stretch>
              </a:blipFill>
            </p:spPr>
            <p:txBody>
              <a:bodyPr/>
              <a:lstStyle/>
              <a:p>
                <a:r>
                  <a:rPr lang="ko-KR" altLang="en-US">
                    <a:noFill/>
                  </a:rPr>
                  <a:t> </a:t>
                </a:r>
              </a:p>
            </p:txBody>
          </p:sp>
        </mc:Fallback>
      </mc:AlternateContent>
      <p:sp>
        <p:nvSpPr>
          <p:cNvPr id="12" name="TextBox 11">
            <a:extLst>
              <a:ext uri="{FF2B5EF4-FFF2-40B4-BE49-F238E27FC236}">
                <a16:creationId xmlns:a16="http://schemas.microsoft.com/office/drawing/2014/main" id="{BC8120E8-50FB-6253-A301-A5A29FCC7144}"/>
              </a:ext>
            </a:extLst>
          </p:cNvPr>
          <p:cNvSpPr txBox="1"/>
          <p:nvPr/>
        </p:nvSpPr>
        <p:spPr>
          <a:xfrm>
            <a:off x="10753667" y="97394"/>
            <a:ext cx="1421934"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stratified</a:t>
            </a:r>
            <a:endParaRPr lang="ko-KR" altLang="en-US" sz="2000" dirty="0">
              <a:latin typeface="+mj-lt"/>
              <a:cs typeface="Linux Biolinum" panose="02000503000000000000" pitchFamily="2" charset="0"/>
            </a:endParaRPr>
          </a:p>
        </p:txBody>
      </p:sp>
      <p:cxnSp>
        <p:nvCxnSpPr>
          <p:cNvPr id="13" name="직선 연결선 12">
            <a:extLst>
              <a:ext uri="{FF2B5EF4-FFF2-40B4-BE49-F238E27FC236}">
                <a16:creationId xmlns:a16="http://schemas.microsoft.com/office/drawing/2014/main" id="{6E1520E1-297C-A806-3B8B-A6F8330C76B0}"/>
              </a:ext>
            </a:extLst>
          </p:cNvPr>
          <p:cNvCxnSpPr>
            <a:cxnSpLocks/>
          </p:cNvCxnSpPr>
          <p:nvPr/>
        </p:nvCxnSpPr>
        <p:spPr>
          <a:xfrm>
            <a:off x="10285046" y="285472"/>
            <a:ext cx="548640" cy="0"/>
          </a:xfrm>
          <a:prstGeom prst="line">
            <a:avLst/>
          </a:prstGeom>
          <a:ln w="57150">
            <a:solidFill>
              <a:srgbClr val="FF1010"/>
            </a:solidFill>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4077A8A0-FD29-B785-F99E-91998465B8CA}"/>
              </a:ext>
            </a:extLst>
          </p:cNvPr>
          <p:cNvSpPr txBox="1"/>
          <p:nvPr/>
        </p:nvSpPr>
        <p:spPr>
          <a:xfrm>
            <a:off x="10902930" y="497504"/>
            <a:ext cx="1268580" cy="707886"/>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antithetic</a:t>
            </a:r>
          </a:p>
          <a:p>
            <a:pPr algn="ctr"/>
            <a:r>
              <a:rPr lang="en-US" altLang="ko-KR" sz="2000" dirty="0">
                <a:latin typeface="+mj-lt"/>
                <a:cs typeface="Linux Biolinum" panose="02000503000000000000" pitchFamily="2" charset="0"/>
              </a:rPr>
              <a:t>(shifted)</a:t>
            </a:r>
            <a:endParaRPr lang="ko-KR" altLang="en-US" sz="2000" dirty="0">
              <a:latin typeface="+mj-lt"/>
              <a:cs typeface="Linux Biolinum" panose="02000503000000000000" pitchFamily="2" charset="0"/>
            </a:endParaRPr>
          </a:p>
        </p:txBody>
      </p:sp>
      <p:cxnSp>
        <p:nvCxnSpPr>
          <p:cNvPr id="15" name="직선 연결선 14">
            <a:extLst>
              <a:ext uri="{FF2B5EF4-FFF2-40B4-BE49-F238E27FC236}">
                <a16:creationId xmlns:a16="http://schemas.microsoft.com/office/drawing/2014/main" id="{69B3E83D-1B57-F58A-EFF0-BF79A48704B1}"/>
              </a:ext>
            </a:extLst>
          </p:cNvPr>
          <p:cNvCxnSpPr>
            <a:cxnSpLocks/>
          </p:cNvCxnSpPr>
          <p:nvPr/>
        </p:nvCxnSpPr>
        <p:spPr>
          <a:xfrm>
            <a:off x="10290413" y="685582"/>
            <a:ext cx="548640" cy="0"/>
          </a:xfrm>
          <a:prstGeom prst="line">
            <a:avLst/>
          </a:prstGeom>
          <a:ln w="57150">
            <a:solidFill>
              <a:srgbClr val="008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4F6EC3AA-04F2-80B6-3BD0-A764B0E528CF}"/>
                  </a:ext>
                </a:extLst>
              </p:cNvPr>
              <p:cNvSpPr txBox="1"/>
              <p:nvPr/>
            </p:nvSpPr>
            <p:spPr>
              <a:xfrm>
                <a:off x="294945" y="6329371"/>
                <a:ext cx="11943685" cy="461665"/>
              </a:xfrm>
              <a:prstGeom prst="rect">
                <a:avLst/>
              </a:prstGeom>
              <a:noFill/>
            </p:spPr>
            <p:txBody>
              <a:bodyPr wrap="square" rtlCol="0">
                <a:spAutoFit/>
              </a:bodyPr>
              <a:lstStyle/>
              <a:p>
                <a:pPr algn="ctr"/>
                <a:r>
                  <a:rPr lang="en-US" altLang="ko-KR" sz="2400" dirty="0">
                    <a:latin typeface="+mj-lt"/>
                    <a:cs typeface="Linux Biolinum" panose="02000503000000000000" pitchFamily="2" charset="0"/>
                  </a:rPr>
                  <a:t>Antithetic sampling with only </a:t>
                </a:r>
                <a:r>
                  <a:rPr lang="en-US" altLang="ko-KR" sz="2400" b="1" dirty="0">
                    <a:solidFill>
                      <a:srgbClr val="FF0000"/>
                    </a:solidFill>
                    <a:latin typeface="+mj-lt"/>
                    <a:cs typeface="Linux Biolinum" panose="02000503000000000000" pitchFamily="2" charset="0"/>
                  </a:rPr>
                  <a:t>one</a:t>
                </a:r>
                <a:r>
                  <a:rPr lang="en-US" altLang="ko-KR" sz="2400" dirty="0">
                    <a:latin typeface="+mj-lt"/>
                    <a:cs typeface="Linux Biolinum" panose="02000503000000000000" pitchFamily="2" charset="0"/>
                  </a:rPr>
                  <a:t> sample (</a:t>
                </a:r>
                <a14:m>
                  <m:oMath xmlns:m="http://schemas.openxmlformats.org/officeDocument/2006/math">
                    <m:sSub>
                      <m:sSubPr>
                        <m:ctrlPr>
                          <a:rPr lang="en-US" altLang="ko-KR" sz="2400" i="1">
                            <a:latin typeface="Cambria Math" panose="02040503050406030204" pitchFamily="18" charset="0"/>
                          </a:rPr>
                        </m:ctrlPr>
                      </m:sSubPr>
                      <m:e>
                        <m:r>
                          <a:rPr lang="en-US" altLang="ko-KR" sz="2400" i="1">
                            <a:latin typeface="Cambria Math" panose="02040503050406030204" pitchFamily="18" charset="0"/>
                          </a:rPr>
                          <m:t>𝑁</m:t>
                        </m:r>
                      </m:e>
                      <m:sub>
                        <m:r>
                          <a:rPr lang="en-US" altLang="ko-KR" sz="2400" i="1">
                            <a:latin typeface="Cambria Math" panose="02040503050406030204" pitchFamily="18" charset="0"/>
                          </a:rPr>
                          <m:t>𝑡</m:t>
                        </m:r>
                      </m:sub>
                    </m:sSub>
                    <m:r>
                      <a:rPr lang="en-US" altLang="ko-KR" sz="2400" b="0" i="1" smtClean="0">
                        <a:latin typeface="Cambria Math" panose="02040503050406030204" pitchFamily="18" charset="0"/>
                      </a:rPr>
                      <m:t>=2</m:t>
                    </m:r>
                  </m:oMath>
                </a14:m>
                <a:r>
                  <a:rPr lang="en-US" altLang="ko-KR" sz="2400" dirty="0">
                    <a:latin typeface="+mj-lt"/>
                    <a:cs typeface="Linux Biolinum" panose="02000503000000000000" pitchFamily="2" charset="0"/>
                  </a:rPr>
                  <a:t>) works best in most of the cases</a:t>
                </a:r>
                <a:endParaRPr lang="ko-KR" altLang="en-US" sz="2400" dirty="0">
                  <a:latin typeface="+mj-lt"/>
                  <a:cs typeface="Linux Biolinum" panose="02000503000000000000" pitchFamily="2" charset="0"/>
                </a:endParaRPr>
              </a:p>
            </p:txBody>
          </p:sp>
        </mc:Choice>
        <mc:Fallback>
          <p:sp>
            <p:nvSpPr>
              <p:cNvPr id="23" name="TextBox 22">
                <a:extLst>
                  <a:ext uri="{FF2B5EF4-FFF2-40B4-BE49-F238E27FC236}">
                    <a16:creationId xmlns:a16="http://schemas.microsoft.com/office/drawing/2014/main" id="{4F6EC3AA-04F2-80B6-3BD0-A764B0E528CF}"/>
                  </a:ext>
                </a:extLst>
              </p:cNvPr>
              <p:cNvSpPr txBox="1">
                <a:spLocks noRot="1" noChangeAspect="1" noMove="1" noResize="1" noEditPoints="1" noAdjustHandles="1" noChangeArrowheads="1" noChangeShapeType="1" noTextEdit="1"/>
              </p:cNvSpPr>
              <p:nvPr/>
            </p:nvSpPr>
            <p:spPr>
              <a:xfrm>
                <a:off x="294945" y="6329371"/>
                <a:ext cx="11943685" cy="461665"/>
              </a:xfrm>
              <a:prstGeom prst="rect">
                <a:avLst/>
              </a:prstGeom>
              <a:blipFill>
                <a:blip r:embed="rId11"/>
                <a:stretch>
                  <a:fillRect t="-9211" b="-30263"/>
                </a:stretch>
              </a:blipFill>
            </p:spPr>
            <p:txBody>
              <a:bodyPr/>
              <a:lstStyle/>
              <a:p>
                <a:r>
                  <a:rPr lang="ko-KR" altLang="en-US">
                    <a:noFill/>
                  </a:rPr>
                  <a:t> </a:t>
                </a:r>
              </a:p>
            </p:txBody>
          </p:sp>
        </mc:Fallback>
      </mc:AlternateContent>
      <p:cxnSp>
        <p:nvCxnSpPr>
          <p:cNvPr id="28" name="직선 화살표 연결선 27">
            <a:extLst>
              <a:ext uri="{FF2B5EF4-FFF2-40B4-BE49-F238E27FC236}">
                <a16:creationId xmlns:a16="http://schemas.microsoft.com/office/drawing/2014/main" id="{21CB10DB-93ED-EFE3-6648-FCD0D79F325F}"/>
              </a:ext>
            </a:extLst>
          </p:cNvPr>
          <p:cNvCxnSpPr/>
          <p:nvPr/>
        </p:nvCxnSpPr>
        <p:spPr>
          <a:xfrm flipV="1">
            <a:off x="7807059" y="1976284"/>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직선 화살표 연결선 29">
            <a:extLst>
              <a:ext uri="{FF2B5EF4-FFF2-40B4-BE49-F238E27FC236}">
                <a16:creationId xmlns:a16="http://schemas.microsoft.com/office/drawing/2014/main" id="{C05AF31A-A868-5FDB-273E-8970D9B229F9}"/>
              </a:ext>
            </a:extLst>
          </p:cNvPr>
          <p:cNvCxnSpPr/>
          <p:nvPr/>
        </p:nvCxnSpPr>
        <p:spPr>
          <a:xfrm flipV="1">
            <a:off x="7807059" y="4002982"/>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직선 화살표 연결선 30">
            <a:extLst>
              <a:ext uri="{FF2B5EF4-FFF2-40B4-BE49-F238E27FC236}">
                <a16:creationId xmlns:a16="http://schemas.microsoft.com/office/drawing/2014/main" id="{AE338AA4-BB32-138C-A95D-3AADFDB9599C}"/>
              </a:ext>
            </a:extLst>
          </p:cNvPr>
          <p:cNvCxnSpPr/>
          <p:nvPr/>
        </p:nvCxnSpPr>
        <p:spPr>
          <a:xfrm flipV="1">
            <a:off x="7807059" y="6014338"/>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직선 화살표 연결선 31">
            <a:extLst>
              <a:ext uri="{FF2B5EF4-FFF2-40B4-BE49-F238E27FC236}">
                <a16:creationId xmlns:a16="http://schemas.microsoft.com/office/drawing/2014/main" id="{DF43494D-DC42-3AB5-6C8B-47CA04A774BC}"/>
              </a:ext>
            </a:extLst>
          </p:cNvPr>
          <p:cNvCxnSpPr/>
          <p:nvPr/>
        </p:nvCxnSpPr>
        <p:spPr>
          <a:xfrm flipV="1">
            <a:off x="5349318" y="1976284"/>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직선 화살표 연결선 32">
            <a:extLst>
              <a:ext uri="{FF2B5EF4-FFF2-40B4-BE49-F238E27FC236}">
                <a16:creationId xmlns:a16="http://schemas.microsoft.com/office/drawing/2014/main" id="{24F35737-A033-BE9D-37DF-CAC515A11AD6}"/>
              </a:ext>
            </a:extLst>
          </p:cNvPr>
          <p:cNvCxnSpPr/>
          <p:nvPr/>
        </p:nvCxnSpPr>
        <p:spPr>
          <a:xfrm flipV="1">
            <a:off x="5167097" y="4002982"/>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직선 화살표 연결선 33">
            <a:extLst>
              <a:ext uri="{FF2B5EF4-FFF2-40B4-BE49-F238E27FC236}">
                <a16:creationId xmlns:a16="http://schemas.microsoft.com/office/drawing/2014/main" id="{3621FB4E-67CC-B938-3474-A2C91CFDBC06}"/>
              </a:ext>
            </a:extLst>
          </p:cNvPr>
          <p:cNvCxnSpPr/>
          <p:nvPr/>
        </p:nvCxnSpPr>
        <p:spPr>
          <a:xfrm flipV="1">
            <a:off x="5167097" y="6014338"/>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직선 화살표 연결선 34">
            <a:extLst>
              <a:ext uri="{FF2B5EF4-FFF2-40B4-BE49-F238E27FC236}">
                <a16:creationId xmlns:a16="http://schemas.microsoft.com/office/drawing/2014/main" id="{A6D26CED-FE1E-820A-AD57-67CBE3B4A1FD}"/>
              </a:ext>
            </a:extLst>
          </p:cNvPr>
          <p:cNvCxnSpPr/>
          <p:nvPr/>
        </p:nvCxnSpPr>
        <p:spPr>
          <a:xfrm flipV="1">
            <a:off x="2679860" y="1976284"/>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직선 화살표 연결선 35">
            <a:extLst>
              <a:ext uri="{FF2B5EF4-FFF2-40B4-BE49-F238E27FC236}">
                <a16:creationId xmlns:a16="http://schemas.microsoft.com/office/drawing/2014/main" id="{655DA4AE-F2D8-7880-8098-E52CA937EF0A}"/>
              </a:ext>
            </a:extLst>
          </p:cNvPr>
          <p:cNvCxnSpPr/>
          <p:nvPr/>
        </p:nvCxnSpPr>
        <p:spPr>
          <a:xfrm flipV="1">
            <a:off x="2497639" y="4002982"/>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직선 화살표 연결선 36">
            <a:extLst>
              <a:ext uri="{FF2B5EF4-FFF2-40B4-BE49-F238E27FC236}">
                <a16:creationId xmlns:a16="http://schemas.microsoft.com/office/drawing/2014/main" id="{BDA3F4B2-61B2-F46D-72C1-0F40433BD86D}"/>
              </a:ext>
            </a:extLst>
          </p:cNvPr>
          <p:cNvCxnSpPr/>
          <p:nvPr/>
        </p:nvCxnSpPr>
        <p:spPr>
          <a:xfrm flipV="1">
            <a:off x="2497639" y="6014338"/>
            <a:ext cx="0" cy="4045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4B42B5C-FF2B-4C7E-751C-FEA982955B98}"/>
              </a:ext>
            </a:extLst>
          </p:cNvPr>
          <p:cNvSpPr txBox="1"/>
          <p:nvPr/>
        </p:nvSpPr>
        <p:spPr>
          <a:xfrm rot="16200000">
            <a:off x="1181154" y="1181734"/>
            <a:ext cx="1361636"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RMSE</a:t>
            </a:r>
            <a:endParaRPr lang="ko-KR" altLang="en-US" cap="small"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2284429-883E-5287-7D44-B5F69297830D}"/>
                  </a:ext>
                </a:extLst>
              </p:cNvPr>
              <p:cNvSpPr txBox="1"/>
              <p:nvPr/>
            </p:nvSpPr>
            <p:spPr>
              <a:xfrm>
                <a:off x="4496018" y="5860838"/>
                <a:ext cx="6643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𝑁</m:t>
                          </m:r>
                        </m:e>
                        <m:sub>
                          <m:r>
                            <a:rPr lang="en-US" altLang="ko-KR" sz="2800" b="0" i="1" smtClean="0">
                              <a:latin typeface="Cambria Math" panose="02040503050406030204" pitchFamily="18" charset="0"/>
                            </a:rPr>
                            <m:t>𝑡</m:t>
                          </m:r>
                        </m:sub>
                      </m:sSub>
                    </m:oMath>
                  </m:oMathPara>
                </a14:m>
                <a:endParaRPr lang="ko-KR" altLang="en-US" sz="2800" dirty="0"/>
              </a:p>
            </p:txBody>
          </p:sp>
        </mc:Choice>
        <mc:Fallback xmlns="">
          <p:sp>
            <p:nvSpPr>
              <p:cNvPr id="39" name="TextBox 38">
                <a:extLst>
                  <a:ext uri="{FF2B5EF4-FFF2-40B4-BE49-F238E27FC236}">
                    <a16:creationId xmlns:a16="http://schemas.microsoft.com/office/drawing/2014/main" id="{62284429-883E-5287-7D44-B5F69297830D}"/>
                  </a:ext>
                </a:extLst>
              </p:cNvPr>
              <p:cNvSpPr txBox="1">
                <a:spLocks noRot="1" noChangeAspect="1" noMove="1" noResize="1" noEditPoints="1" noAdjustHandles="1" noChangeArrowheads="1" noChangeShapeType="1" noTextEdit="1"/>
              </p:cNvSpPr>
              <p:nvPr/>
            </p:nvSpPr>
            <p:spPr>
              <a:xfrm>
                <a:off x="4496018" y="5860838"/>
                <a:ext cx="664369" cy="52322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CC6FC91-EA8F-7161-E974-FC69C25A8FFA}"/>
                  </a:ext>
                </a:extLst>
              </p:cNvPr>
              <p:cNvSpPr txBox="1"/>
              <p:nvPr/>
            </p:nvSpPr>
            <p:spPr>
              <a:xfrm>
                <a:off x="7146151" y="5860838"/>
                <a:ext cx="6643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𝑁</m:t>
                          </m:r>
                        </m:e>
                        <m:sub>
                          <m:r>
                            <a:rPr lang="en-US" altLang="ko-KR" sz="2800" b="0" i="1" smtClean="0">
                              <a:latin typeface="Cambria Math" panose="02040503050406030204" pitchFamily="18" charset="0"/>
                            </a:rPr>
                            <m:t>𝑡</m:t>
                          </m:r>
                        </m:sub>
                      </m:sSub>
                    </m:oMath>
                  </m:oMathPara>
                </a14:m>
                <a:endParaRPr lang="ko-KR" altLang="en-US" sz="2800" dirty="0"/>
              </a:p>
            </p:txBody>
          </p:sp>
        </mc:Choice>
        <mc:Fallback xmlns="">
          <p:sp>
            <p:nvSpPr>
              <p:cNvPr id="40" name="TextBox 39">
                <a:extLst>
                  <a:ext uri="{FF2B5EF4-FFF2-40B4-BE49-F238E27FC236}">
                    <a16:creationId xmlns:a16="http://schemas.microsoft.com/office/drawing/2014/main" id="{0CC6FC91-EA8F-7161-E974-FC69C25A8FFA}"/>
                  </a:ext>
                </a:extLst>
              </p:cNvPr>
              <p:cNvSpPr txBox="1">
                <a:spLocks noRot="1" noChangeAspect="1" noMove="1" noResize="1" noEditPoints="1" noAdjustHandles="1" noChangeArrowheads="1" noChangeShapeType="1" noTextEdit="1"/>
              </p:cNvSpPr>
              <p:nvPr/>
            </p:nvSpPr>
            <p:spPr>
              <a:xfrm>
                <a:off x="7146151" y="5860838"/>
                <a:ext cx="664369" cy="523220"/>
              </a:xfrm>
              <a:prstGeom prst="rect">
                <a:avLst/>
              </a:prstGeom>
              <a:blipFill>
                <a:blip r:embed="rId13"/>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DFAD38AA-DE98-C928-738E-83DBE4BB2051}"/>
                  </a:ext>
                </a:extLst>
              </p:cNvPr>
              <p:cNvSpPr txBox="1"/>
              <p:nvPr/>
            </p:nvSpPr>
            <p:spPr>
              <a:xfrm>
                <a:off x="9741057" y="5860838"/>
                <a:ext cx="664369"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𝑁</m:t>
                          </m:r>
                        </m:e>
                        <m:sub>
                          <m:r>
                            <a:rPr lang="en-US" altLang="ko-KR" sz="2800" b="0" i="1" smtClean="0">
                              <a:latin typeface="Cambria Math" panose="02040503050406030204" pitchFamily="18" charset="0"/>
                            </a:rPr>
                            <m:t>𝑡</m:t>
                          </m:r>
                        </m:sub>
                      </m:sSub>
                    </m:oMath>
                  </m:oMathPara>
                </a14:m>
                <a:endParaRPr lang="ko-KR" altLang="en-US" sz="2800" dirty="0"/>
              </a:p>
            </p:txBody>
          </p:sp>
        </mc:Choice>
        <mc:Fallback xmlns="">
          <p:sp>
            <p:nvSpPr>
              <p:cNvPr id="41" name="TextBox 40">
                <a:extLst>
                  <a:ext uri="{FF2B5EF4-FFF2-40B4-BE49-F238E27FC236}">
                    <a16:creationId xmlns:a16="http://schemas.microsoft.com/office/drawing/2014/main" id="{DFAD38AA-DE98-C928-738E-83DBE4BB2051}"/>
                  </a:ext>
                </a:extLst>
              </p:cNvPr>
              <p:cNvSpPr txBox="1">
                <a:spLocks noRot="1" noChangeAspect="1" noMove="1" noResize="1" noEditPoints="1" noAdjustHandles="1" noChangeArrowheads="1" noChangeShapeType="1" noTextEdit="1"/>
              </p:cNvSpPr>
              <p:nvPr/>
            </p:nvSpPr>
            <p:spPr>
              <a:xfrm>
                <a:off x="9741057" y="5860838"/>
                <a:ext cx="664369" cy="523220"/>
              </a:xfrm>
              <a:prstGeom prst="rect">
                <a:avLst/>
              </a:prstGeom>
              <a:blipFill>
                <a:blip r:embed="rId14"/>
                <a:stretch>
                  <a:fillRect/>
                </a:stretch>
              </a:blipFill>
            </p:spPr>
            <p:txBody>
              <a:bodyPr/>
              <a:lstStyle/>
              <a:p>
                <a:r>
                  <a:rPr lang="ko-KR" altLang="en-US">
                    <a:noFill/>
                  </a:rPr>
                  <a:t> </a:t>
                </a:r>
              </a:p>
            </p:txBody>
          </p:sp>
        </mc:Fallback>
      </mc:AlternateContent>
      <p:sp>
        <p:nvSpPr>
          <p:cNvPr id="46" name="TextBox 45">
            <a:extLst>
              <a:ext uri="{FF2B5EF4-FFF2-40B4-BE49-F238E27FC236}">
                <a16:creationId xmlns:a16="http://schemas.microsoft.com/office/drawing/2014/main" id="{F710CA93-23AB-F7DB-950C-CECB685C57D2}"/>
              </a:ext>
            </a:extLst>
          </p:cNvPr>
          <p:cNvSpPr txBox="1"/>
          <p:nvPr/>
        </p:nvSpPr>
        <p:spPr>
          <a:xfrm rot="16200000">
            <a:off x="1181154" y="3107979"/>
            <a:ext cx="1361636"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RMSE</a:t>
            </a:r>
            <a:endParaRPr lang="ko-KR" altLang="en-US" cap="small" dirty="0">
              <a:latin typeface="+mj-lt"/>
              <a:cs typeface="Linux Biolinum" panose="02000503000000000000" pitchFamily="2" charset="0"/>
            </a:endParaRPr>
          </a:p>
        </p:txBody>
      </p:sp>
      <p:sp>
        <p:nvSpPr>
          <p:cNvPr id="49" name="TextBox 48">
            <a:extLst>
              <a:ext uri="{FF2B5EF4-FFF2-40B4-BE49-F238E27FC236}">
                <a16:creationId xmlns:a16="http://schemas.microsoft.com/office/drawing/2014/main" id="{F3DC6B93-D41A-64D7-9A97-642BB3D93051}"/>
              </a:ext>
            </a:extLst>
          </p:cNvPr>
          <p:cNvSpPr txBox="1"/>
          <p:nvPr/>
        </p:nvSpPr>
        <p:spPr>
          <a:xfrm rot="16200000">
            <a:off x="1181154" y="5148854"/>
            <a:ext cx="1361636" cy="369332"/>
          </a:xfrm>
          <a:prstGeom prst="rect">
            <a:avLst/>
          </a:prstGeom>
          <a:noFill/>
        </p:spPr>
        <p:txBody>
          <a:bodyPr wrap="square" rtlCol="0">
            <a:spAutoFit/>
          </a:bodyPr>
          <a:lstStyle/>
          <a:p>
            <a:pPr algn="ctr"/>
            <a:r>
              <a:rPr lang="en-US" altLang="ko-KR" cap="small" dirty="0">
                <a:latin typeface="+mj-lt"/>
                <a:cs typeface="Linux Biolinum" panose="02000503000000000000" pitchFamily="2" charset="0"/>
              </a:rPr>
              <a:t>RMSE</a:t>
            </a:r>
            <a:endParaRPr lang="ko-KR" altLang="en-US" cap="small" dirty="0">
              <a:latin typeface="+mj-lt"/>
              <a:cs typeface="Linux Biolinum" panose="02000503000000000000" pitchFamily="2" charset="0"/>
            </a:endParaRPr>
          </a:p>
        </p:txBody>
      </p:sp>
      <p:sp>
        <p:nvSpPr>
          <p:cNvPr id="2" name="TextBox 1">
            <a:extLst>
              <a:ext uri="{FF2B5EF4-FFF2-40B4-BE49-F238E27FC236}">
                <a16:creationId xmlns:a16="http://schemas.microsoft.com/office/drawing/2014/main" id="{7346F999-48A4-9D84-2DF4-0461F5193696}"/>
              </a:ext>
            </a:extLst>
          </p:cNvPr>
          <p:cNvSpPr txBox="1"/>
          <p:nvPr/>
        </p:nvSpPr>
        <p:spPr>
          <a:xfrm>
            <a:off x="10146772" y="4897283"/>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3" name="TextBox 2">
            <a:extLst>
              <a:ext uri="{FF2B5EF4-FFF2-40B4-BE49-F238E27FC236}">
                <a16:creationId xmlns:a16="http://schemas.microsoft.com/office/drawing/2014/main" id="{B3A6721E-6940-3502-54F3-EB13BDD6A2A7}"/>
              </a:ext>
            </a:extLst>
          </p:cNvPr>
          <p:cNvSpPr txBox="1"/>
          <p:nvPr/>
        </p:nvSpPr>
        <p:spPr>
          <a:xfrm>
            <a:off x="-109600" y="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16" name="슬라이드 번호 개체 틀 3">
            <a:extLst>
              <a:ext uri="{FF2B5EF4-FFF2-40B4-BE49-F238E27FC236}">
                <a16:creationId xmlns:a16="http://schemas.microsoft.com/office/drawing/2014/main" id="{D7FFB908-2EED-E600-1B3A-6FA3FD4C43A1}"/>
              </a:ext>
            </a:extLst>
          </p:cNvPr>
          <p:cNvSpPr>
            <a:spLocks noGrp="1"/>
          </p:cNvSpPr>
          <p:nvPr>
            <p:ph type="sldNum" sz="quarter" idx="12"/>
          </p:nvPr>
        </p:nvSpPr>
        <p:spPr>
          <a:xfrm>
            <a:off x="9164320" y="6344759"/>
            <a:ext cx="2743200" cy="365125"/>
          </a:xfrm>
        </p:spPr>
        <p:txBody>
          <a:bodyPr/>
          <a:lstStyle/>
          <a:p>
            <a:fld id="{8DF240CA-39A6-8942-A819-E48F9D8A9D50}" type="slidenum">
              <a:rPr lang="en-KR" smtClean="0"/>
              <a:t>49</a:t>
            </a:fld>
            <a:endParaRPr lang="en-KR"/>
          </a:p>
        </p:txBody>
      </p:sp>
    </p:spTree>
    <p:custDataLst>
      <p:tags r:id="rId1"/>
    </p:custDataLst>
    <p:extLst>
      <p:ext uri="{BB962C8B-B14F-4D97-AF65-F5344CB8AC3E}">
        <p14:creationId xmlns:p14="http://schemas.microsoft.com/office/powerpoint/2010/main" val="144877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1134F23-C77B-0B8D-CC70-4D4D2AC4C056}"/>
              </a:ext>
            </a:extLst>
          </p:cNvPr>
          <p:cNvSpPr>
            <a:spLocks noGrp="1"/>
          </p:cNvSpPr>
          <p:nvPr>
            <p:ph type="title"/>
          </p:nvPr>
        </p:nvSpPr>
        <p:spPr/>
        <p:txBody>
          <a:bodyPr>
            <a:normAutofit/>
          </a:bodyPr>
          <a:lstStyle/>
          <a:p>
            <a:r>
              <a:rPr lang="en-US" altLang="ko-KR" dirty="0"/>
              <a:t>Result 2 : Comparison of Number of Time-Samples</a:t>
            </a:r>
            <a:endParaRPr lang="ko-KR" altLang="en-US" dirty="0"/>
          </a:p>
        </p:txBody>
      </p:sp>
      <p:sp>
        <p:nvSpPr>
          <p:cNvPr id="4" name="슬라이드 번호 개체 틀 3">
            <a:extLst>
              <a:ext uri="{FF2B5EF4-FFF2-40B4-BE49-F238E27FC236}">
                <a16:creationId xmlns:a16="http://schemas.microsoft.com/office/drawing/2014/main" id="{320FB3B2-AD7C-BA9B-62D4-45A00533F3A8}"/>
              </a:ext>
            </a:extLst>
          </p:cNvPr>
          <p:cNvSpPr>
            <a:spLocks noGrp="1"/>
          </p:cNvSpPr>
          <p:nvPr>
            <p:ph type="sldNum" sz="quarter" idx="12"/>
          </p:nvPr>
        </p:nvSpPr>
        <p:spPr/>
        <p:txBody>
          <a:bodyPr/>
          <a:lstStyle/>
          <a:p>
            <a:fld id="{8DF240CA-39A6-8942-A819-E48F9D8A9D50}" type="slidenum">
              <a:rPr lang="en-KR" smtClean="0"/>
              <a:pPr/>
              <a:t>50</a:t>
            </a:fld>
            <a:endParaRPr lang="en-KR"/>
          </a:p>
        </p:txBody>
      </p:sp>
      <p:pic>
        <p:nvPicPr>
          <p:cNvPr id="5" name="그림 4" descr="스케치, 디자인, 큐브이(가) 표시된 사진&#10;&#10;자동 생성된 설명">
            <a:extLst>
              <a:ext uri="{FF2B5EF4-FFF2-40B4-BE49-F238E27FC236}">
                <a16:creationId xmlns:a16="http://schemas.microsoft.com/office/drawing/2014/main" id="{FCFAA97B-469B-7372-3041-1EA4D1AC21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5023" y="1685068"/>
            <a:ext cx="4425343" cy="4320000"/>
          </a:xfrm>
          <a:prstGeom prst="rect">
            <a:avLst/>
          </a:prstGeom>
        </p:spPr>
      </p:pic>
      <p:sp>
        <p:nvSpPr>
          <p:cNvPr id="6" name="TextBox 5">
            <a:extLst>
              <a:ext uri="{FF2B5EF4-FFF2-40B4-BE49-F238E27FC236}">
                <a16:creationId xmlns:a16="http://schemas.microsoft.com/office/drawing/2014/main" id="{DBE67270-B376-5606-9608-948E782F6A56}"/>
              </a:ext>
            </a:extLst>
          </p:cNvPr>
          <p:cNvSpPr txBox="1"/>
          <p:nvPr/>
        </p:nvSpPr>
        <p:spPr>
          <a:xfrm rot="1059885">
            <a:off x="1574860" y="5308385"/>
            <a:ext cx="1686560" cy="369332"/>
          </a:xfrm>
          <a:prstGeom prst="rect">
            <a:avLst/>
          </a:prstGeom>
          <a:noFill/>
        </p:spPr>
        <p:txBody>
          <a:bodyPr wrap="square" rtlCol="0">
            <a:spAutoFit/>
          </a:bodyPr>
          <a:lstStyle/>
          <a:p>
            <a:pPr algn="ctr"/>
            <a:r>
              <a:rPr lang="en-US" altLang="ko-KR" dirty="0">
                <a:solidFill>
                  <a:prstClr val="black"/>
                </a:solidFill>
                <a:latin typeface="Arial"/>
              </a:rPr>
              <a:t>Path Space</a:t>
            </a:r>
            <a:endParaRPr lang="ko-KR" altLang="en-US" dirty="0">
              <a:solidFill>
                <a:prstClr val="black"/>
              </a:solidFill>
              <a:latin typeface="Arial"/>
            </a:endParaRPr>
          </a:p>
        </p:txBody>
      </p:sp>
      <p:sp>
        <p:nvSpPr>
          <p:cNvPr id="7" name="TextBox 6">
            <a:extLst>
              <a:ext uri="{FF2B5EF4-FFF2-40B4-BE49-F238E27FC236}">
                <a16:creationId xmlns:a16="http://schemas.microsoft.com/office/drawing/2014/main" id="{B71EA0E7-ED27-FA89-85D0-BCE31C61AFC5}"/>
              </a:ext>
            </a:extLst>
          </p:cNvPr>
          <p:cNvSpPr txBox="1"/>
          <p:nvPr/>
        </p:nvSpPr>
        <p:spPr>
          <a:xfrm rot="18822649">
            <a:off x="3930880" y="5003072"/>
            <a:ext cx="1686560" cy="369332"/>
          </a:xfrm>
          <a:prstGeom prst="rect">
            <a:avLst/>
          </a:prstGeom>
          <a:noFill/>
        </p:spPr>
        <p:txBody>
          <a:bodyPr wrap="square" rtlCol="0">
            <a:spAutoFit/>
          </a:bodyPr>
          <a:lstStyle/>
          <a:p>
            <a:pPr algn="ctr"/>
            <a:r>
              <a:rPr lang="en-US" altLang="ko-KR" dirty="0">
                <a:solidFill>
                  <a:prstClr val="black"/>
                </a:solidFill>
                <a:latin typeface="Arial"/>
              </a:rPr>
              <a:t>Time Space</a:t>
            </a:r>
            <a:endParaRPr lang="ko-KR" altLang="en-US" dirty="0">
              <a:solidFill>
                <a:prstClr val="black"/>
              </a:solidFill>
              <a:latin typeface="Arial"/>
            </a:endParaRPr>
          </a:p>
        </p:txBody>
      </p:sp>
      <p:sp>
        <p:nvSpPr>
          <p:cNvPr id="8" name="TextBox 7">
            <a:extLst>
              <a:ext uri="{FF2B5EF4-FFF2-40B4-BE49-F238E27FC236}">
                <a16:creationId xmlns:a16="http://schemas.microsoft.com/office/drawing/2014/main" id="{BFA4DE52-A524-E423-ECF5-4FB2FBC63D8B}"/>
              </a:ext>
            </a:extLst>
          </p:cNvPr>
          <p:cNvSpPr txBox="1"/>
          <p:nvPr/>
        </p:nvSpPr>
        <p:spPr>
          <a:xfrm rot="16200000">
            <a:off x="4514928" y="3422630"/>
            <a:ext cx="1686560" cy="369332"/>
          </a:xfrm>
          <a:prstGeom prst="rect">
            <a:avLst/>
          </a:prstGeom>
          <a:noFill/>
        </p:spPr>
        <p:txBody>
          <a:bodyPr wrap="square" rtlCol="0">
            <a:spAutoFit/>
          </a:bodyPr>
          <a:lstStyle/>
          <a:p>
            <a:pPr algn="ctr"/>
            <a:r>
              <a:rPr lang="en-US" altLang="ko-KR" dirty="0">
                <a:solidFill>
                  <a:prstClr val="black"/>
                </a:solidFill>
                <a:latin typeface="Arial"/>
              </a:rPr>
              <a:t>Integrand</a:t>
            </a:r>
            <a:endParaRPr lang="ko-KR" altLang="en-US" dirty="0">
              <a:solidFill>
                <a:prstClr val="black"/>
              </a:solidFill>
              <a:latin typeface="Arial"/>
            </a:endParaRPr>
          </a:p>
        </p:txBody>
      </p:sp>
      <p:cxnSp>
        <p:nvCxnSpPr>
          <p:cNvPr id="9" name="직선 연결선 8">
            <a:extLst>
              <a:ext uri="{FF2B5EF4-FFF2-40B4-BE49-F238E27FC236}">
                <a16:creationId xmlns:a16="http://schemas.microsoft.com/office/drawing/2014/main" id="{2BE25C46-0E27-9D77-CCB3-FDD4768937C4}"/>
              </a:ext>
            </a:extLst>
          </p:cNvPr>
          <p:cNvCxnSpPr/>
          <p:nvPr/>
        </p:nvCxnSpPr>
        <p:spPr>
          <a:xfrm>
            <a:off x="1740310" y="3553883"/>
            <a:ext cx="1976284" cy="19172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자유형: 도형 9">
            <a:extLst>
              <a:ext uri="{FF2B5EF4-FFF2-40B4-BE49-F238E27FC236}">
                <a16:creationId xmlns:a16="http://schemas.microsoft.com/office/drawing/2014/main" id="{04E2AC02-D3FA-9C53-3DE9-8DFF66B7AFD3}"/>
              </a:ext>
            </a:extLst>
          </p:cNvPr>
          <p:cNvSpPr/>
          <p:nvPr/>
        </p:nvSpPr>
        <p:spPr>
          <a:xfrm>
            <a:off x="3754197" y="2778551"/>
            <a:ext cx="1088020" cy="2133034"/>
          </a:xfrm>
          <a:custGeom>
            <a:avLst/>
            <a:gdLst>
              <a:gd name="connsiteX0" fmla="*/ 0 w 1088020"/>
              <a:gd name="connsiteY0" fmla="*/ 960699 h 2133034"/>
              <a:gd name="connsiteX1" fmla="*/ 162046 w 1088020"/>
              <a:gd name="connsiteY1" fmla="*/ 1041721 h 2133034"/>
              <a:gd name="connsiteX2" fmla="*/ 428263 w 1088020"/>
              <a:gd name="connsiteY2" fmla="*/ 2129742 h 2133034"/>
              <a:gd name="connsiteX3" fmla="*/ 763929 w 1088020"/>
              <a:gd name="connsiteY3" fmla="*/ 1331088 h 2133034"/>
              <a:gd name="connsiteX4" fmla="*/ 1088020 w 1088020"/>
              <a:gd name="connsiteY4" fmla="*/ 0 h 2133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020" h="2133034">
                <a:moveTo>
                  <a:pt x="0" y="960699"/>
                </a:moveTo>
                <a:cubicBezTo>
                  <a:pt x="45334" y="903790"/>
                  <a:pt x="90669" y="846881"/>
                  <a:pt x="162046" y="1041721"/>
                </a:cubicBezTo>
                <a:cubicBezTo>
                  <a:pt x="233423" y="1236561"/>
                  <a:pt x="327949" y="2081514"/>
                  <a:pt x="428263" y="2129742"/>
                </a:cubicBezTo>
                <a:cubicBezTo>
                  <a:pt x="528577" y="2177970"/>
                  <a:pt x="653969" y="1686045"/>
                  <a:pt x="763929" y="1331088"/>
                </a:cubicBezTo>
                <a:cubicBezTo>
                  <a:pt x="873889" y="976131"/>
                  <a:pt x="980954" y="488065"/>
                  <a:pt x="1088020" y="0"/>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타원 10">
            <a:extLst>
              <a:ext uri="{FF2B5EF4-FFF2-40B4-BE49-F238E27FC236}">
                <a16:creationId xmlns:a16="http://schemas.microsoft.com/office/drawing/2014/main" id="{BC56820F-F83E-F173-3C55-39C9455850AE}"/>
              </a:ext>
            </a:extLst>
          </p:cNvPr>
          <p:cNvSpPr/>
          <p:nvPr/>
        </p:nvSpPr>
        <p:spPr>
          <a:xfrm>
            <a:off x="3920794" y="4513692"/>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타원 11">
            <a:extLst>
              <a:ext uri="{FF2B5EF4-FFF2-40B4-BE49-F238E27FC236}">
                <a16:creationId xmlns:a16="http://schemas.microsoft.com/office/drawing/2014/main" id="{ACCA948D-BE94-F3A3-BA99-3B2790B8B33C}"/>
              </a:ext>
            </a:extLst>
          </p:cNvPr>
          <p:cNvSpPr/>
          <p:nvPr/>
        </p:nvSpPr>
        <p:spPr>
          <a:xfrm>
            <a:off x="4544892" y="3340244"/>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그림 12" descr="스케치, 그림, 예술, 디자인이(가) 표시된 사진&#10;&#10;자동 생성된 설명">
            <a:extLst>
              <a:ext uri="{FF2B5EF4-FFF2-40B4-BE49-F238E27FC236}">
                <a16:creationId xmlns:a16="http://schemas.microsoft.com/office/drawing/2014/main" id="{8C2F7EC4-7283-5211-A931-C10D705A2BD0}"/>
              </a:ext>
            </a:extLst>
          </p:cNvPr>
          <p:cNvPicPr>
            <a:picLocks noChangeAspect="1"/>
          </p:cNvPicPr>
          <p:nvPr/>
        </p:nvPicPr>
        <p:blipFill>
          <a:blip r:embed="rId5"/>
          <a:stretch>
            <a:fillRect/>
          </a:stretch>
        </p:blipFill>
        <p:spPr>
          <a:xfrm>
            <a:off x="5983929" y="1681320"/>
            <a:ext cx="4417951" cy="4320000"/>
          </a:xfrm>
          <a:prstGeom prst="rect">
            <a:avLst/>
          </a:prstGeom>
        </p:spPr>
      </p:pic>
      <p:sp>
        <p:nvSpPr>
          <p:cNvPr id="20" name="TextBox 19">
            <a:extLst>
              <a:ext uri="{FF2B5EF4-FFF2-40B4-BE49-F238E27FC236}">
                <a16:creationId xmlns:a16="http://schemas.microsoft.com/office/drawing/2014/main" id="{99970760-2910-2A41-0375-753FA2C5C75D}"/>
              </a:ext>
            </a:extLst>
          </p:cNvPr>
          <p:cNvSpPr txBox="1"/>
          <p:nvPr/>
        </p:nvSpPr>
        <p:spPr>
          <a:xfrm rot="1059885">
            <a:off x="6467642" y="5308385"/>
            <a:ext cx="1686560" cy="369332"/>
          </a:xfrm>
          <a:prstGeom prst="rect">
            <a:avLst/>
          </a:prstGeom>
          <a:noFill/>
        </p:spPr>
        <p:txBody>
          <a:bodyPr wrap="square" rtlCol="0">
            <a:spAutoFit/>
          </a:bodyPr>
          <a:lstStyle/>
          <a:p>
            <a:pPr algn="ctr"/>
            <a:r>
              <a:rPr lang="en-US" altLang="ko-KR" dirty="0">
                <a:solidFill>
                  <a:prstClr val="black"/>
                </a:solidFill>
                <a:latin typeface="Arial"/>
              </a:rPr>
              <a:t>Path Space</a:t>
            </a:r>
            <a:endParaRPr lang="ko-KR" altLang="en-US" dirty="0">
              <a:solidFill>
                <a:prstClr val="black"/>
              </a:solidFill>
              <a:latin typeface="Arial"/>
            </a:endParaRPr>
          </a:p>
        </p:txBody>
      </p:sp>
      <p:sp>
        <p:nvSpPr>
          <p:cNvPr id="21" name="TextBox 20">
            <a:extLst>
              <a:ext uri="{FF2B5EF4-FFF2-40B4-BE49-F238E27FC236}">
                <a16:creationId xmlns:a16="http://schemas.microsoft.com/office/drawing/2014/main" id="{25F9AD1B-C0F5-8115-915A-273F1A329D0F}"/>
              </a:ext>
            </a:extLst>
          </p:cNvPr>
          <p:cNvSpPr txBox="1"/>
          <p:nvPr/>
        </p:nvSpPr>
        <p:spPr>
          <a:xfrm rot="18822649">
            <a:off x="8823662" y="5003072"/>
            <a:ext cx="1686560" cy="369332"/>
          </a:xfrm>
          <a:prstGeom prst="rect">
            <a:avLst/>
          </a:prstGeom>
          <a:noFill/>
        </p:spPr>
        <p:txBody>
          <a:bodyPr wrap="square" rtlCol="0">
            <a:spAutoFit/>
          </a:bodyPr>
          <a:lstStyle/>
          <a:p>
            <a:pPr algn="ctr"/>
            <a:r>
              <a:rPr lang="en-US" altLang="ko-KR" dirty="0">
                <a:solidFill>
                  <a:prstClr val="black"/>
                </a:solidFill>
                <a:latin typeface="Arial"/>
              </a:rPr>
              <a:t>Time Space</a:t>
            </a:r>
            <a:endParaRPr lang="ko-KR" altLang="en-US" dirty="0">
              <a:solidFill>
                <a:prstClr val="black"/>
              </a:solidFill>
              <a:latin typeface="Arial"/>
            </a:endParaRPr>
          </a:p>
        </p:txBody>
      </p:sp>
      <p:sp>
        <p:nvSpPr>
          <p:cNvPr id="22" name="TextBox 21">
            <a:extLst>
              <a:ext uri="{FF2B5EF4-FFF2-40B4-BE49-F238E27FC236}">
                <a16:creationId xmlns:a16="http://schemas.microsoft.com/office/drawing/2014/main" id="{1851631F-1263-99D7-2597-51E10F813D3A}"/>
              </a:ext>
            </a:extLst>
          </p:cNvPr>
          <p:cNvSpPr txBox="1"/>
          <p:nvPr/>
        </p:nvSpPr>
        <p:spPr>
          <a:xfrm rot="16200000">
            <a:off x="9383300" y="3422630"/>
            <a:ext cx="1686560" cy="369332"/>
          </a:xfrm>
          <a:prstGeom prst="rect">
            <a:avLst/>
          </a:prstGeom>
          <a:noFill/>
        </p:spPr>
        <p:txBody>
          <a:bodyPr wrap="square" rtlCol="0">
            <a:spAutoFit/>
          </a:bodyPr>
          <a:lstStyle/>
          <a:p>
            <a:pPr algn="ctr"/>
            <a:r>
              <a:rPr lang="en-US" altLang="ko-KR" dirty="0">
                <a:solidFill>
                  <a:prstClr val="black"/>
                </a:solidFill>
                <a:latin typeface="Arial"/>
              </a:rPr>
              <a:t>Integrand</a:t>
            </a:r>
            <a:endParaRPr lang="ko-KR" altLang="en-US" dirty="0">
              <a:solidFill>
                <a:prstClr val="black"/>
              </a:solidFill>
              <a:latin typeface="Arial"/>
            </a:endParaRPr>
          </a:p>
        </p:txBody>
      </p:sp>
      <p:sp>
        <p:nvSpPr>
          <p:cNvPr id="23" name="자유형: 도형 22">
            <a:extLst>
              <a:ext uri="{FF2B5EF4-FFF2-40B4-BE49-F238E27FC236}">
                <a16:creationId xmlns:a16="http://schemas.microsoft.com/office/drawing/2014/main" id="{553BB248-9473-830A-0AC2-A32FD3614FEF}"/>
              </a:ext>
            </a:extLst>
          </p:cNvPr>
          <p:cNvSpPr/>
          <p:nvPr/>
        </p:nvSpPr>
        <p:spPr>
          <a:xfrm>
            <a:off x="6595872" y="3511708"/>
            <a:ext cx="2054352" cy="1029270"/>
          </a:xfrm>
          <a:custGeom>
            <a:avLst/>
            <a:gdLst>
              <a:gd name="connsiteX0" fmla="*/ 0 w 2054352"/>
              <a:gd name="connsiteY0" fmla="*/ 9572 h 1029270"/>
              <a:gd name="connsiteX1" fmla="*/ 512064 w 2054352"/>
              <a:gd name="connsiteY1" fmla="*/ 70532 h 1029270"/>
              <a:gd name="connsiteX2" fmla="*/ 1005840 w 2054352"/>
              <a:gd name="connsiteY2" fmla="*/ 533828 h 1029270"/>
              <a:gd name="connsiteX3" fmla="*/ 1237488 w 2054352"/>
              <a:gd name="connsiteY3" fmla="*/ 546020 h 1029270"/>
              <a:gd name="connsiteX4" fmla="*/ 1420368 w 2054352"/>
              <a:gd name="connsiteY4" fmla="*/ 192452 h 1029270"/>
              <a:gd name="connsiteX5" fmla="*/ 1524000 w 2054352"/>
              <a:gd name="connsiteY5" fmla="*/ 70532 h 1029270"/>
              <a:gd name="connsiteX6" fmla="*/ 1700784 w 2054352"/>
              <a:gd name="connsiteY6" fmla="*/ 503348 h 1029270"/>
              <a:gd name="connsiteX7" fmla="*/ 1877568 w 2054352"/>
              <a:gd name="connsiteY7" fmla="*/ 1027604 h 1029270"/>
              <a:gd name="connsiteX8" fmla="*/ 2054352 w 2054352"/>
              <a:gd name="connsiteY8" fmla="*/ 637460 h 1029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4352" h="1029270">
                <a:moveTo>
                  <a:pt x="0" y="9572"/>
                </a:moveTo>
                <a:cubicBezTo>
                  <a:pt x="172212" y="-3636"/>
                  <a:pt x="344424" y="-16844"/>
                  <a:pt x="512064" y="70532"/>
                </a:cubicBezTo>
                <a:cubicBezTo>
                  <a:pt x="679704" y="157908"/>
                  <a:pt x="884936" y="454580"/>
                  <a:pt x="1005840" y="533828"/>
                </a:cubicBezTo>
                <a:cubicBezTo>
                  <a:pt x="1126744" y="613076"/>
                  <a:pt x="1168400" y="602916"/>
                  <a:pt x="1237488" y="546020"/>
                </a:cubicBezTo>
                <a:cubicBezTo>
                  <a:pt x="1306576" y="489124"/>
                  <a:pt x="1372616" y="271700"/>
                  <a:pt x="1420368" y="192452"/>
                </a:cubicBezTo>
                <a:cubicBezTo>
                  <a:pt x="1468120" y="113204"/>
                  <a:pt x="1477264" y="18716"/>
                  <a:pt x="1524000" y="70532"/>
                </a:cubicBezTo>
                <a:cubicBezTo>
                  <a:pt x="1570736" y="122348"/>
                  <a:pt x="1641856" y="343836"/>
                  <a:pt x="1700784" y="503348"/>
                </a:cubicBezTo>
                <a:cubicBezTo>
                  <a:pt x="1759712" y="662860"/>
                  <a:pt x="1818640" y="1005252"/>
                  <a:pt x="1877568" y="1027604"/>
                </a:cubicBezTo>
                <a:cubicBezTo>
                  <a:pt x="1936496" y="1049956"/>
                  <a:pt x="1995424" y="843708"/>
                  <a:pt x="2054352" y="637460"/>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자유형: 도형 23">
            <a:extLst>
              <a:ext uri="{FF2B5EF4-FFF2-40B4-BE49-F238E27FC236}">
                <a16:creationId xmlns:a16="http://schemas.microsoft.com/office/drawing/2014/main" id="{2A637F0D-9A9E-6FD3-427B-4A33FBC61FBD}"/>
              </a:ext>
            </a:extLst>
          </p:cNvPr>
          <p:cNvSpPr/>
          <p:nvPr/>
        </p:nvSpPr>
        <p:spPr>
          <a:xfrm>
            <a:off x="8668512" y="3143328"/>
            <a:ext cx="1078992" cy="1416655"/>
          </a:xfrm>
          <a:custGeom>
            <a:avLst/>
            <a:gdLst>
              <a:gd name="connsiteX0" fmla="*/ 0 w 1078992"/>
              <a:gd name="connsiteY0" fmla="*/ 975360 h 1416655"/>
              <a:gd name="connsiteX1" fmla="*/ 103632 w 1078992"/>
              <a:gd name="connsiteY1" fmla="*/ 969264 h 1416655"/>
              <a:gd name="connsiteX2" fmla="*/ 438912 w 1078992"/>
              <a:gd name="connsiteY2" fmla="*/ 1402080 h 1416655"/>
              <a:gd name="connsiteX3" fmla="*/ 664464 w 1078992"/>
              <a:gd name="connsiteY3" fmla="*/ 1213104 h 1416655"/>
              <a:gd name="connsiteX4" fmla="*/ 944880 w 1078992"/>
              <a:gd name="connsiteY4" fmla="*/ 256032 h 1416655"/>
              <a:gd name="connsiteX5" fmla="*/ 1078992 w 1078992"/>
              <a:gd name="connsiteY5" fmla="*/ 0 h 141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8992" h="1416655">
                <a:moveTo>
                  <a:pt x="0" y="975360"/>
                </a:moveTo>
                <a:cubicBezTo>
                  <a:pt x="15240" y="936752"/>
                  <a:pt x="30480" y="898144"/>
                  <a:pt x="103632" y="969264"/>
                </a:cubicBezTo>
                <a:cubicBezTo>
                  <a:pt x="176784" y="1040384"/>
                  <a:pt x="345440" y="1361440"/>
                  <a:pt x="438912" y="1402080"/>
                </a:cubicBezTo>
                <a:cubicBezTo>
                  <a:pt x="532384" y="1442720"/>
                  <a:pt x="580136" y="1404112"/>
                  <a:pt x="664464" y="1213104"/>
                </a:cubicBezTo>
                <a:cubicBezTo>
                  <a:pt x="748792" y="1022096"/>
                  <a:pt x="875792" y="458216"/>
                  <a:pt x="944880" y="256032"/>
                </a:cubicBezTo>
                <a:cubicBezTo>
                  <a:pt x="1013968" y="53848"/>
                  <a:pt x="1046480" y="26924"/>
                  <a:pt x="1078992" y="0"/>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5" name="그림 24">
            <a:extLst>
              <a:ext uri="{FF2B5EF4-FFF2-40B4-BE49-F238E27FC236}">
                <a16:creationId xmlns:a16="http://schemas.microsoft.com/office/drawing/2014/main" id="{37FD0EBE-C658-790C-9B9E-1A9211737258}"/>
              </a:ext>
            </a:extLst>
          </p:cNvPr>
          <p:cNvPicPr>
            <a:picLocks noChangeAspect="1"/>
          </p:cNvPicPr>
          <p:nvPr/>
        </p:nvPicPr>
        <p:blipFill>
          <a:blip r:embed="rId6"/>
          <a:stretch>
            <a:fillRect/>
          </a:stretch>
        </p:blipFill>
        <p:spPr>
          <a:xfrm>
            <a:off x="3754197" y="933100"/>
            <a:ext cx="1235814" cy="1235814"/>
          </a:xfrm>
          <a:prstGeom prst="rect">
            <a:avLst/>
          </a:prstGeom>
        </p:spPr>
      </p:pic>
      <p:pic>
        <p:nvPicPr>
          <p:cNvPr id="26" name="그림 25" descr="벽, 실내, 서랍, 수납장이(가) 표시된 사진&#10;&#10;자동 생성된 설명">
            <a:extLst>
              <a:ext uri="{FF2B5EF4-FFF2-40B4-BE49-F238E27FC236}">
                <a16:creationId xmlns:a16="http://schemas.microsoft.com/office/drawing/2014/main" id="{C358BFF9-38F0-8BBA-6B13-D9D6BB71DB77}"/>
              </a:ext>
            </a:extLst>
          </p:cNvPr>
          <p:cNvPicPr>
            <a:picLocks noChangeAspect="1"/>
          </p:cNvPicPr>
          <p:nvPr/>
        </p:nvPicPr>
        <p:blipFill>
          <a:blip r:embed="rId7"/>
          <a:stretch>
            <a:fillRect/>
          </a:stretch>
        </p:blipFill>
        <p:spPr>
          <a:xfrm>
            <a:off x="9380300" y="976675"/>
            <a:ext cx="2015498" cy="1133717"/>
          </a:xfrm>
          <a:prstGeom prst="rect">
            <a:avLst/>
          </a:prstGeom>
        </p:spPr>
      </p:pic>
      <p:sp>
        <p:nvSpPr>
          <p:cNvPr id="27" name="타원 26">
            <a:extLst>
              <a:ext uri="{FF2B5EF4-FFF2-40B4-BE49-F238E27FC236}">
                <a16:creationId xmlns:a16="http://schemas.microsoft.com/office/drawing/2014/main" id="{36026F83-ACFF-E681-2AB8-44B9CB675163}"/>
              </a:ext>
            </a:extLst>
          </p:cNvPr>
          <p:cNvSpPr/>
          <p:nvPr/>
        </p:nvSpPr>
        <p:spPr>
          <a:xfrm>
            <a:off x="3801442" y="3887058"/>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타원 27">
            <a:extLst>
              <a:ext uri="{FF2B5EF4-FFF2-40B4-BE49-F238E27FC236}">
                <a16:creationId xmlns:a16="http://schemas.microsoft.com/office/drawing/2014/main" id="{B84AE04C-866E-1F62-D211-8D5C58BEDF40}"/>
              </a:ext>
            </a:extLst>
          </p:cNvPr>
          <p:cNvSpPr/>
          <p:nvPr/>
        </p:nvSpPr>
        <p:spPr>
          <a:xfrm>
            <a:off x="4292560" y="4266658"/>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타원 28">
            <a:extLst>
              <a:ext uri="{FF2B5EF4-FFF2-40B4-BE49-F238E27FC236}">
                <a16:creationId xmlns:a16="http://schemas.microsoft.com/office/drawing/2014/main" id="{6E6F7CA4-79CE-5DBD-49AC-8E98793220B1}"/>
              </a:ext>
            </a:extLst>
          </p:cNvPr>
          <p:cNvSpPr/>
          <p:nvPr/>
        </p:nvSpPr>
        <p:spPr>
          <a:xfrm>
            <a:off x="8941412" y="4285663"/>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타원 29">
            <a:extLst>
              <a:ext uri="{FF2B5EF4-FFF2-40B4-BE49-F238E27FC236}">
                <a16:creationId xmlns:a16="http://schemas.microsoft.com/office/drawing/2014/main" id="{089CB851-2BA8-68C4-6EF2-424F43717F0A}"/>
              </a:ext>
            </a:extLst>
          </p:cNvPr>
          <p:cNvSpPr/>
          <p:nvPr/>
        </p:nvSpPr>
        <p:spPr>
          <a:xfrm>
            <a:off x="7078775" y="3495296"/>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타원 30">
            <a:extLst>
              <a:ext uri="{FF2B5EF4-FFF2-40B4-BE49-F238E27FC236}">
                <a16:creationId xmlns:a16="http://schemas.microsoft.com/office/drawing/2014/main" id="{B791C006-299C-CA2E-55F7-0C5F3893F5E3}"/>
              </a:ext>
            </a:extLst>
          </p:cNvPr>
          <p:cNvSpPr/>
          <p:nvPr/>
        </p:nvSpPr>
        <p:spPr>
          <a:xfrm>
            <a:off x="8184281" y="3888026"/>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타원 31">
            <a:extLst>
              <a:ext uri="{FF2B5EF4-FFF2-40B4-BE49-F238E27FC236}">
                <a16:creationId xmlns:a16="http://schemas.microsoft.com/office/drawing/2014/main" id="{94F4B4DB-84EC-82A3-6FE3-86734C783229}"/>
              </a:ext>
            </a:extLst>
          </p:cNvPr>
          <p:cNvSpPr/>
          <p:nvPr/>
        </p:nvSpPr>
        <p:spPr>
          <a:xfrm>
            <a:off x="9377073" y="3811480"/>
            <a:ext cx="274320" cy="2743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TextBox 36">
            <a:extLst>
              <a:ext uri="{FF2B5EF4-FFF2-40B4-BE49-F238E27FC236}">
                <a16:creationId xmlns:a16="http://schemas.microsoft.com/office/drawing/2014/main" id="{E87DFEAE-9C12-B5B6-95A3-4E9F820CF133}"/>
              </a:ext>
            </a:extLst>
          </p:cNvPr>
          <p:cNvSpPr txBox="1"/>
          <p:nvPr/>
        </p:nvSpPr>
        <p:spPr>
          <a:xfrm>
            <a:off x="676866" y="6188986"/>
            <a:ext cx="4866008" cy="461665"/>
          </a:xfrm>
          <a:prstGeom prst="rect">
            <a:avLst/>
          </a:prstGeom>
          <a:noFill/>
        </p:spPr>
        <p:txBody>
          <a:bodyPr wrap="square" rtlCol="0">
            <a:spAutoFit/>
          </a:bodyPr>
          <a:lstStyle/>
          <a:p>
            <a:pPr algn="ctr"/>
            <a:r>
              <a:rPr lang="en-US" altLang="ko-KR" sz="2400" b="1" dirty="0">
                <a:latin typeface="+mj-lt"/>
                <a:cs typeface="Linux Biolinum" panose="02000503000000000000" pitchFamily="2" charset="0"/>
              </a:rPr>
              <a:t>Can use </a:t>
            </a:r>
            <a:r>
              <a:rPr lang="en-US" altLang="ko-KR" sz="2400" b="1" dirty="0">
                <a:solidFill>
                  <a:srgbClr val="FF0000"/>
                </a:solidFill>
                <a:latin typeface="+mj-lt"/>
                <a:cs typeface="Linux Biolinum" panose="02000503000000000000" pitchFamily="2" charset="0"/>
              </a:rPr>
              <a:t>more time samples</a:t>
            </a:r>
            <a:endParaRPr lang="ko-KR" altLang="en-US" sz="2400" b="1" dirty="0">
              <a:solidFill>
                <a:srgbClr val="FF0000"/>
              </a:solidFill>
              <a:latin typeface="+mj-lt"/>
              <a:cs typeface="Linux Biolinum" panose="02000503000000000000" pitchFamily="2" charset="0"/>
            </a:endParaRPr>
          </a:p>
        </p:txBody>
      </p:sp>
      <p:sp>
        <p:nvSpPr>
          <p:cNvPr id="38" name="TextBox 37">
            <a:extLst>
              <a:ext uri="{FF2B5EF4-FFF2-40B4-BE49-F238E27FC236}">
                <a16:creationId xmlns:a16="http://schemas.microsoft.com/office/drawing/2014/main" id="{EC7772C5-5E39-9DAF-B44A-D5968997DE27}"/>
              </a:ext>
            </a:extLst>
          </p:cNvPr>
          <p:cNvSpPr txBox="1"/>
          <p:nvPr/>
        </p:nvSpPr>
        <p:spPr>
          <a:xfrm>
            <a:off x="809477" y="1328000"/>
            <a:ext cx="3083034" cy="461665"/>
          </a:xfrm>
          <a:prstGeom prst="rect">
            <a:avLst/>
          </a:prstGeom>
          <a:noFill/>
        </p:spPr>
        <p:txBody>
          <a:bodyPr wrap="square" rtlCol="0">
            <a:spAutoFit/>
          </a:bodyPr>
          <a:lstStyle/>
          <a:p>
            <a:pPr algn="ctr"/>
            <a:r>
              <a:rPr lang="en-US" altLang="ko-KR" sz="2400" dirty="0">
                <a:latin typeface="Arial"/>
              </a:rPr>
              <a:t>Simple scene</a:t>
            </a:r>
            <a:endParaRPr lang="ko-KR" altLang="en-US" sz="2400" dirty="0">
              <a:latin typeface="Arial"/>
            </a:endParaRPr>
          </a:p>
        </p:txBody>
      </p:sp>
      <p:sp>
        <p:nvSpPr>
          <p:cNvPr id="39" name="TextBox 38">
            <a:extLst>
              <a:ext uri="{FF2B5EF4-FFF2-40B4-BE49-F238E27FC236}">
                <a16:creationId xmlns:a16="http://schemas.microsoft.com/office/drawing/2014/main" id="{2B4D7D67-73EE-AB6D-6084-2500BAA6E942}"/>
              </a:ext>
            </a:extLst>
          </p:cNvPr>
          <p:cNvSpPr txBox="1"/>
          <p:nvPr/>
        </p:nvSpPr>
        <p:spPr>
          <a:xfrm>
            <a:off x="6581685" y="1328000"/>
            <a:ext cx="2795214" cy="461665"/>
          </a:xfrm>
          <a:prstGeom prst="rect">
            <a:avLst/>
          </a:prstGeom>
          <a:noFill/>
        </p:spPr>
        <p:txBody>
          <a:bodyPr wrap="square" rtlCol="0">
            <a:spAutoFit/>
          </a:bodyPr>
          <a:lstStyle/>
          <a:p>
            <a:pPr algn="ctr"/>
            <a:r>
              <a:rPr lang="en-US" altLang="ko-KR" sz="2400" dirty="0">
                <a:latin typeface="Arial"/>
              </a:rPr>
              <a:t>Complex scene</a:t>
            </a:r>
            <a:endParaRPr lang="ko-KR" altLang="en-US" sz="2400" dirty="0">
              <a:latin typeface="Arial"/>
            </a:endParaRPr>
          </a:p>
        </p:txBody>
      </p:sp>
      <p:sp>
        <p:nvSpPr>
          <p:cNvPr id="67" name="TextBox 66">
            <a:extLst>
              <a:ext uri="{FF2B5EF4-FFF2-40B4-BE49-F238E27FC236}">
                <a16:creationId xmlns:a16="http://schemas.microsoft.com/office/drawing/2014/main" id="{AB479DE2-AFA4-A1BC-0B12-6EE12DECFC3E}"/>
              </a:ext>
            </a:extLst>
          </p:cNvPr>
          <p:cNvSpPr txBox="1"/>
          <p:nvPr/>
        </p:nvSpPr>
        <p:spPr>
          <a:xfrm>
            <a:off x="5983929" y="6188986"/>
            <a:ext cx="4866008" cy="461665"/>
          </a:xfrm>
          <a:prstGeom prst="rect">
            <a:avLst/>
          </a:prstGeom>
          <a:noFill/>
        </p:spPr>
        <p:txBody>
          <a:bodyPr wrap="square" rtlCol="0">
            <a:spAutoFit/>
          </a:bodyPr>
          <a:lstStyle/>
          <a:p>
            <a:pPr algn="ctr"/>
            <a:r>
              <a:rPr lang="en-US" altLang="ko-KR" sz="2400" b="1" dirty="0">
                <a:latin typeface="+mj-lt"/>
                <a:cs typeface="Linux Biolinum" panose="02000503000000000000" pitchFamily="2" charset="0"/>
              </a:rPr>
              <a:t>Need to consider </a:t>
            </a:r>
            <a:r>
              <a:rPr lang="en-US" altLang="ko-KR" sz="2400" b="1" dirty="0">
                <a:solidFill>
                  <a:srgbClr val="FF0000"/>
                </a:solidFill>
                <a:latin typeface="+mj-lt"/>
                <a:cs typeface="Linux Biolinum" panose="02000503000000000000" pitchFamily="2" charset="0"/>
              </a:rPr>
              <a:t>path space</a:t>
            </a:r>
            <a:r>
              <a:rPr lang="en-US" altLang="ko-KR" sz="2400" b="1" dirty="0">
                <a:latin typeface="+mj-lt"/>
                <a:cs typeface="Linux Biolinum" panose="02000503000000000000" pitchFamily="2" charset="0"/>
              </a:rPr>
              <a:t>!</a:t>
            </a:r>
            <a:endParaRPr lang="ko-KR" altLang="en-US" sz="2400" b="1" dirty="0">
              <a:latin typeface="+mj-lt"/>
              <a:cs typeface="Linux Biolinum" panose="02000503000000000000" pitchFamily="2" charset="0"/>
            </a:endParaRPr>
          </a:p>
        </p:txBody>
      </p:sp>
    </p:spTree>
    <p:custDataLst>
      <p:tags r:id="rId1"/>
    </p:custDataLst>
    <p:extLst>
      <p:ext uri="{BB962C8B-B14F-4D97-AF65-F5344CB8AC3E}">
        <p14:creationId xmlns:p14="http://schemas.microsoft.com/office/powerpoint/2010/main" val="121937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7" grpId="0" animBg="1"/>
      <p:bldP spid="28" grpId="0" animBg="1"/>
      <p:bldP spid="29" grpId="0" animBg="1"/>
      <p:bldP spid="30" grpId="0" animBg="1"/>
      <p:bldP spid="31" grpId="0" animBg="1"/>
      <p:bldP spid="3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105286B-A0CF-B355-4049-5B260FFB89BB}"/>
              </a:ext>
            </a:extLst>
          </p:cNvPr>
          <p:cNvSpPr>
            <a:spLocks noGrp="1"/>
          </p:cNvSpPr>
          <p:nvPr>
            <p:ph type="title"/>
          </p:nvPr>
        </p:nvSpPr>
        <p:spPr/>
        <p:txBody>
          <a:bodyPr/>
          <a:lstStyle/>
          <a:p>
            <a:r>
              <a:rPr lang="en-US" altLang="ko-KR" dirty="0"/>
              <a:t>Result 2 : Comparison of Path Correlation Strength</a:t>
            </a:r>
            <a:endParaRPr lang="ko-KR" altLang="en-US" dirty="0"/>
          </a:p>
        </p:txBody>
      </p:sp>
      <p:sp>
        <p:nvSpPr>
          <p:cNvPr id="4" name="슬라이드 번호 개체 틀 3">
            <a:extLst>
              <a:ext uri="{FF2B5EF4-FFF2-40B4-BE49-F238E27FC236}">
                <a16:creationId xmlns:a16="http://schemas.microsoft.com/office/drawing/2014/main" id="{69E2DA55-D98D-E8AF-E101-7E0C0A4D262E}"/>
              </a:ext>
            </a:extLst>
          </p:cNvPr>
          <p:cNvSpPr>
            <a:spLocks noGrp="1"/>
          </p:cNvSpPr>
          <p:nvPr>
            <p:ph type="sldNum" sz="quarter" idx="12"/>
          </p:nvPr>
        </p:nvSpPr>
        <p:spPr/>
        <p:txBody>
          <a:bodyPr/>
          <a:lstStyle/>
          <a:p>
            <a:fld id="{8DF240CA-39A6-8942-A819-E48F9D8A9D50}" type="slidenum">
              <a:rPr lang="en-KR" smtClean="0"/>
              <a:pPr/>
              <a:t>51</a:t>
            </a:fld>
            <a:endParaRPr lang="en-KR"/>
          </a:p>
        </p:txBody>
      </p:sp>
      <p:cxnSp>
        <p:nvCxnSpPr>
          <p:cNvPr id="3" name="직선 연결선 2">
            <a:extLst>
              <a:ext uri="{FF2B5EF4-FFF2-40B4-BE49-F238E27FC236}">
                <a16:creationId xmlns:a16="http://schemas.microsoft.com/office/drawing/2014/main" id="{EAA1D6AC-B3F3-2AFF-324F-873EEBF06E67}"/>
              </a:ext>
            </a:extLst>
          </p:cNvPr>
          <p:cNvCxnSpPr>
            <a:cxnSpLocks/>
          </p:cNvCxnSpPr>
          <p:nvPr/>
        </p:nvCxnSpPr>
        <p:spPr>
          <a:xfrm>
            <a:off x="1904113" y="1358275"/>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5" name="직선 연결선 4">
            <a:extLst>
              <a:ext uri="{FF2B5EF4-FFF2-40B4-BE49-F238E27FC236}">
                <a16:creationId xmlns:a16="http://schemas.microsoft.com/office/drawing/2014/main" id="{996663D2-05A8-CC27-FEB4-6A036C6B4300}"/>
              </a:ext>
            </a:extLst>
          </p:cNvPr>
          <p:cNvCxnSpPr>
            <a:cxnSpLocks/>
          </p:cNvCxnSpPr>
          <p:nvPr/>
        </p:nvCxnSpPr>
        <p:spPr>
          <a:xfrm>
            <a:off x="2119543" y="137614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 name="직선 연결선 5">
            <a:extLst>
              <a:ext uri="{FF2B5EF4-FFF2-40B4-BE49-F238E27FC236}">
                <a16:creationId xmlns:a16="http://schemas.microsoft.com/office/drawing/2014/main" id="{19C61845-F8B3-B38D-9684-8A81AAF4A263}"/>
              </a:ext>
            </a:extLst>
          </p:cNvPr>
          <p:cNvCxnSpPr>
            <a:cxnSpLocks/>
          </p:cNvCxnSpPr>
          <p:nvPr/>
        </p:nvCxnSpPr>
        <p:spPr>
          <a:xfrm>
            <a:off x="2256703" y="137614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 name="직선 연결선 6">
            <a:extLst>
              <a:ext uri="{FF2B5EF4-FFF2-40B4-BE49-F238E27FC236}">
                <a16:creationId xmlns:a16="http://schemas.microsoft.com/office/drawing/2014/main" id="{7689F801-5603-7E58-8797-F7FA5731FEF2}"/>
              </a:ext>
            </a:extLst>
          </p:cNvPr>
          <p:cNvCxnSpPr>
            <a:cxnSpLocks/>
          </p:cNvCxnSpPr>
          <p:nvPr/>
        </p:nvCxnSpPr>
        <p:spPr>
          <a:xfrm>
            <a:off x="2581426" y="137614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8" name="직사각형 7">
            <a:extLst>
              <a:ext uri="{FF2B5EF4-FFF2-40B4-BE49-F238E27FC236}">
                <a16:creationId xmlns:a16="http://schemas.microsoft.com/office/drawing/2014/main" id="{92F5A425-7639-E0AB-6679-F0D63B8EEAF1}"/>
              </a:ext>
            </a:extLst>
          </p:cNvPr>
          <p:cNvSpPr/>
          <p:nvPr/>
        </p:nvSpPr>
        <p:spPr>
          <a:xfrm>
            <a:off x="733597" y="1358345"/>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9" name="TextBox 8">
            <a:extLst>
              <a:ext uri="{FF2B5EF4-FFF2-40B4-BE49-F238E27FC236}">
                <a16:creationId xmlns:a16="http://schemas.microsoft.com/office/drawing/2014/main" id="{191A48CB-FB6E-FEB5-9378-F18DBE494C5C}"/>
              </a:ext>
            </a:extLst>
          </p:cNvPr>
          <p:cNvSpPr txBox="1"/>
          <p:nvPr/>
        </p:nvSpPr>
        <p:spPr>
          <a:xfrm rot="16200000">
            <a:off x="-820712" y="2332657"/>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10" name="TextBox 9">
            <a:extLst>
              <a:ext uri="{FF2B5EF4-FFF2-40B4-BE49-F238E27FC236}">
                <a16:creationId xmlns:a16="http://schemas.microsoft.com/office/drawing/2014/main" id="{72A84574-3EAE-DFCB-8B9B-DD8F4EA04B2F}"/>
              </a:ext>
            </a:extLst>
          </p:cNvPr>
          <p:cNvSpPr txBox="1"/>
          <p:nvPr/>
        </p:nvSpPr>
        <p:spPr>
          <a:xfrm>
            <a:off x="648541" y="3688608"/>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11" name="타원 10">
            <a:extLst>
              <a:ext uri="{FF2B5EF4-FFF2-40B4-BE49-F238E27FC236}">
                <a16:creationId xmlns:a16="http://schemas.microsoft.com/office/drawing/2014/main" id="{04607F33-549B-AFF0-AA73-2B693E7EF549}"/>
              </a:ext>
            </a:extLst>
          </p:cNvPr>
          <p:cNvSpPr/>
          <p:nvPr/>
        </p:nvSpPr>
        <p:spPr>
          <a:xfrm>
            <a:off x="874410" y="2115813"/>
            <a:ext cx="83585"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12" name="타원 11">
            <a:extLst>
              <a:ext uri="{FF2B5EF4-FFF2-40B4-BE49-F238E27FC236}">
                <a16:creationId xmlns:a16="http://schemas.microsoft.com/office/drawing/2014/main" id="{3EFC7414-691E-29B8-6D21-33542C4A4657}"/>
              </a:ext>
            </a:extLst>
          </p:cNvPr>
          <p:cNvSpPr/>
          <p:nvPr/>
        </p:nvSpPr>
        <p:spPr>
          <a:xfrm>
            <a:off x="1106182" y="222998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13" name="타원 12">
            <a:extLst>
              <a:ext uri="{FF2B5EF4-FFF2-40B4-BE49-F238E27FC236}">
                <a16:creationId xmlns:a16="http://schemas.microsoft.com/office/drawing/2014/main" id="{30DA01D3-A40D-4895-1CAF-76415018C3BD}"/>
              </a:ext>
            </a:extLst>
          </p:cNvPr>
          <p:cNvSpPr/>
          <p:nvPr/>
        </p:nvSpPr>
        <p:spPr>
          <a:xfrm>
            <a:off x="1543869" y="2456168"/>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14" name="타원 13">
            <a:extLst>
              <a:ext uri="{FF2B5EF4-FFF2-40B4-BE49-F238E27FC236}">
                <a16:creationId xmlns:a16="http://schemas.microsoft.com/office/drawing/2014/main" id="{222A5AF9-EA2D-5C07-6D6D-C9411E035AC2}"/>
              </a:ext>
            </a:extLst>
          </p:cNvPr>
          <p:cNvSpPr/>
          <p:nvPr/>
        </p:nvSpPr>
        <p:spPr>
          <a:xfrm>
            <a:off x="1238904" y="3210102"/>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15" name="직선 연결선 14">
            <a:extLst>
              <a:ext uri="{FF2B5EF4-FFF2-40B4-BE49-F238E27FC236}">
                <a16:creationId xmlns:a16="http://schemas.microsoft.com/office/drawing/2014/main" id="{CD9019E3-892C-7E0B-C393-445DD15E9F67}"/>
              </a:ext>
            </a:extLst>
          </p:cNvPr>
          <p:cNvCxnSpPr>
            <a:cxnSpLocks/>
          </p:cNvCxnSpPr>
          <p:nvPr/>
        </p:nvCxnSpPr>
        <p:spPr>
          <a:xfrm>
            <a:off x="923538" y="1358275"/>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8A625F0B-F363-4F1B-BD4F-B2D913A7F3EF}"/>
              </a:ext>
            </a:extLst>
          </p:cNvPr>
          <p:cNvCxnSpPr>
            <a:cxnSpLocks/>
          </p:cNvCxnSpPr>
          <p:nvPr/>
        </p:nvCxnSpPr>
        <p:spPr>
          <a:xfrm>
            <a:off x="1138968" y="137614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17" name="타원 16">
            <a:extLst>
              <a:ext uri="{FF2B5EF4-FFF2-40B4-BE49-F238E27FC236}">
                <a16:creationId xmlns:a16="http://schemas.microsoft.com/office/drawing/2014/main" id="{7D109082-6014-9C42-6CC6-C1A1BC749EA9}"/>
              </a:ext>
            </a:extLst>
          </p:cNvPr>
          <p:cNvSpPr/>
          <p:nvPr/>
        </p:nvSpPr>
        <p:spPr>
          <a:xfrm>
            <a:off x="1859610" y="1727643"/>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18" name="타원 17">
            <a:extLst>
              <a:ext uri="{FF2B5EF4-FFF2-40B4-BE49-F238E27FC236}">
                <a16:creationId xmlns:a16="http://schemas.microsoft.com/office/drawing/2014/main" id="{9E4C89A7-DAAD-A0FF-44CD-6C0556E03611}"/>
              </a:ext>
            </a:extLst>
          </p:cNvPr>
          <p:cNvSpPr/>
          <p:nvPr/>
        </p:nvSpPr>
        <p:spPr>
          <a:xfrm>
            <a:off x="2091382" y="2549474"/>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19" name="타원 18">
            <a:extLst>
              <a:ext uri="{FF2B5EF4-FFF2-40B4-BE49-F238E27FC236}">
                <a16:creationId xmlns:a16="http://schemas.microsoft.com/office/drawing/2014/main" id="{506C8B83-BDBA-B417-69D0-EFDBD0B19E2A}"/>
              </a:ext>
            </a:extLst>
          </p:cNvPr>
          <p:cNvSpPr/>
          <p:nvPr/>
        </p:nvSpPr>
        <p:spPr>
          <a:xfrm>
            <a:off x="2529069" y="2830912"/>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0" name="타원 19">
            <a:extLst>
              <a:ext uri="{FF2B5EF4-FFF2-40B4-BE49-F238E27FC236}">
                <a16:creationId xmlns:a16="http://schemas.microsoft.com/office/drawing/2014/main" id="{97A02693-A823-0D84-7D53-98365CFDC224}"/>
              </a:ext>
            </a:extLst>
          </p:cNvPr>
          <p:cNvSpPr/>
          <p:nvPr/>
        </p:nvSpPr>
        <p:spPr>
          <a:xfrm>
            <a:off x="2224104" y="298493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1" name="직선 연결선 20">
            <a:extLst>
              <a:ext uri="{FF2B5EF4-FFF2-40B4-BE49-F238E27FC236}">
                <a16:creationId xmlns:a16="http://schemas.microsoft.com/office/drawing/2014/main" id="{F1C3D8AD-BD10-3202-E0C0-5944089D2758}"/>
              </a:ext>
            </a:extLst>
          </p:cNvPr>
          <p:cNvCxnSpPr>
            <a:cxnSpLocks/>
          </p:cNvCxnSpPr>
          <p:nvPr/>
        </p:nvCxnSpPr>
        <p:spPr>
          <a:xfrm>
            <a:off x="1276128" y="137614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586441C8-D374-E5AB-051A-0C88946711E4}"/>
              </a:ext>
            </a:extLst>
          </p:cNvPr>
          <p:cNvCxnSpPr>
            <a:cxnSpLocks/>
          </p:cNvCxnSpPr>
          <p:nvPr/>
        </p:nvCxnSpPr>
        <p:spPr>
          <a:xfrm>
            <a:off x="1600851" y="137614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5FBE1CD2-4848-EB11-B8E4-7DEB364BF62A}"/>
              </a:ext>
            </a:extLst>
          </p:cNvPr>
          <p:cNvCxnSpPr>
            <a:cxnSpLocks/>
          </p:cNvCxnSpPr>
          <p:nvPr/>
        </p:nvCxnSpPr>
        <p:spPr>
          <a:xfrm>
            <a:off x="4843095" y="1355338"/>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4" name="직선 연결선 23">
            <a:extLst>
              <a:ext uri="{FF2B5EF4-FFF2-40B4-BE49-F238E27FC236}">
                <a16:creationId xmlns:a16="http://schemas.microsoft.com/office/drawing/2014/main" id="{38B47760-34A7-6E96-62B5-B302E38FB4D7}"/>
              </a:ext>
            </a:extLst>
          </p:cNvPr>
          <p:cNvCxnSpPr>
            <a:cxnSpLocks/>
          </p:cNvCxnSpPr>
          <p:nvPr/>
        </p:nvCxnSpPr>
        <p:spPr>
          <a:xfrm>
            <a:off x="5058525" y="137321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75004EAF-FD82-42B2-550D-84A4CC44E978}"/>
              </a:ext>
            </a:extLst>
          </p:cNvPr>
          <p:cNvCxnSpPr>
            <a:cxnSpLocks/>
          </p:cNvCxnSpPr>
          <p:nvPr/>
        </p:nvCxnSpPr>
        <p:spPr>
          <a:xfrm>
            <a:off x="5195685" y="137321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6" name="직선 연결선 25">
            <a:extLst>
              <a:ext uri="{FF2B5EF4-FFF2-40B4-BE49-F238E27FC236}">
                <a16:creationId xmlns:a16="http://schemas.microsoft.com/office/drawing/2014/main" id="{C4DD1629-417A-E470-F4EC-356325C20C63}"/>
              </a:ext>
            </a:extLst>
          </p:cNvPr>
          <p:cNvCxnSpPr>
            <a:cxnSpLocks/>
          </p:cNvCxnSpPr>
          <p:nvPr/>
        </p:nvCxnSpPr>
        <p:spPr>
          <a:xfrm>
            <a:off x="5520408" y="137321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7" name="직사각형 26">
            <a:extLst>
              <a:ext uri="{FF2B5EF4-FFF2-40B4-BE49-F238E27FC236}">
                <a16:creationId xmlns:a16="http://schemas.microsoft.com/office/drawing/2014/main" id="{C5D775F3-1DD5-571E-DC5E-E891004B69FA}"/>
              </a:ext>
            </a:extLst>
          </p:cNvPr>
          <p:cNvSpPr/>
          <p:nvPr/>
        </p:nvSpPr>
        <p:spPr>
          <a:xfrm>
            <a:off x="3672579" y="1355408"/>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28" name="TextBox 27">
            <a:extLst>
              <a:ext uri="{FF2B5EF4-FFF2-40B4-BE49-F238E27FC236}">
                <a16:creationId xmlns:a16="http://schemas.microsoft.com/office/drawing/2014/main" id="{002E35AB-307C-20FD-AE3E-AEAF5910DCD9}"/>
              </a:ext>
            </a:extLst>
          </p:cNvPr>
          <p:cNvSpPr txBox="1"/>
          <p:nvPr/>
        </p:nvSpPr>
        <p:spPr>
          <a:xfrm rot="16200000">
            <a:off x="2118270" y="2329720"/>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29" name="TextBox 28">
            <a:extLst>
              <a:ext uri="{FF2B5EF4-FFF2-40B4-BE49-F238E27FC236}">
                <a16:creationId xmlns:a16="http://schemas.microsoft.com/office/drawing/2014/main" id="{7880B822-DDBE-0983-61F0-259817352F93}"/>
              </a:ext>
            </a:extLst>
          </p:cNvPr>
          <p:cNvSpPr txBox="1"/>
          <p:nvPr/>
        </p:nvSpPr>
        <p:spPr>
          <a:xfrm>
            <a:off x="3587523" y="3685671"/>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30" name="타원 29">
            <a:extLst>
              <a:ext uri="{FF2B5EF4-FFF2-40B4-BE49-F238E27FC236}">
                <a16:creationId xmlns:a16="http://schemas.microsoft.com/office/drawing/2014/main" id="{E3D2C0FF-96E4-CE65-3F8E-B096575DE4C2}"/>
              </a:ext>
            </a:extLst>
          </p:cNvPr>
          <p:cNvSpPr/>
          <p:nvPr/>
        </p:nvSpPr>
        <p:spPr>
          <a:xfrm>
            <a:off x="3813392" y="1724706"/>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1" name="타원 30">
            <a:extLst>
              <a:ext uri="{FF2B5EF4-FFF2-40B4-BE49-F238E27FC236}">
                <a16:creationId xmlns:a16="http://schemas.microsoft.com/office/drawing/2014/main" id="{69A2DF74-5B8E-E240-D2BF-49E0103AE1DD}"/>
              </a:ext>
            </a:extLst>
          </p:cNvPr>
          <p:cNvSpPr/>
          <p:nvPr/>
        </p:nvSpPr>
        <p:spPr>
          <a:xfrm>
            <a:off x="4045164" y="2149419"/>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2" name="타원 31">
            <a:extLst>
              <a:ext uri="{FF2B5EF4-FFF2-40B4-BE49-F238E27FC236}">
                <a16:creationId xmlns:a16="http://schemas.microsoft.com/office/drawing/2014/main" id="{92414AF5-A183-56DA-C87C-2435D7B32DEA}"/>
              </a:ext>
            </a:extLst>
          </p:cNvPr>
          <p:cNvSpPr/>
          <p:nvPr/>
        </p:nvSpPr>
        <p:spPr>
          <a:xfrm>
            <a:off x="4482851" y="276632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3" name="타원 32">
            <a:extLst>
              <a:ext uri="{FF2B5EF4-FFF2-40B4-BE49-F238E27FC236}">
                <a16:creationId xmlns:a16="http://schemas.microsoft.com/office/drawing/2014/main" id="{089C36F7-D3C4-45C7-47F1-23DDA9BB9FAC}"/>
              </a:ext>
            </a:extLst>
          </p:cNvPr>
          <p:cNvSpPr/>
          <p:nvPr/>
        </p:nvSpPr>
        <p:spPr>
          <a:xfrm>
            <a:off x="4177886" y="3295503"/>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34" name="직선 연결선 33">
            <a:extLst>
              <a:ext uri="{FF2B5EF4-FFF2-40B4-BE49-F238E27FC236}">
                <a16:creationId xmlns:a16="http://schemas.microsoft.com/office/drawing/2014/main" id="{19595E69-817C-8260-007C-3AC87C8D892E}"/>
              </a:ext>
            </a:extLst>
          </p:cNvPr>
          <p:cNvCxnSpPr>
            <a:cxnSpLocks/>
          </p:cNvCxnSpPr>
          <p:nvPr/>
        </p:nvCxnSpPr>
        <p:spPr>
          <a:xfrm>
            <a:off x="3862520" y="1355338"/>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35" name="직선 연결선 34">
            <a:extLst>
              <a:ext uri="{FF2B5EF4-FFF2-40B4-BE49-F238E27FC236}">
                <a16:creationId xmlns:a16="http://schemas.microsoft.com/office/drawing/2014/main" id="{4179A553-E3F4-AAE1-DE32-4219F859080A}"/>
              </a:ext>
            </a:extLst>
          </p:cNvPr>
          <p:cNvCxnSpPr>
            <a:cxnSpLocks/>
          </p:cNvCxnSpPr>
          <p:nvPr/>
        </p:nvCxnSpPr>
        <p:spPr>
          <a:xfrm>
            <a:off x="4077950" y="137321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6" name="타원 35">
            <a:extLst>
              <a:ext uri="{FF2B5EF4-FFF2-40B4-BE49-F238E27FC236}">
                <a16:creationId xmlns:a16="http://schemas.microsoft.com/office/drawing/2014/main" id="{12EFAE42-9108-6E5E-083A-B13D48CD7154}"/>
              </a:ext>
            </a:extLst>
          </p:cNvPr>
          <p:cNvSpPr/>
          <p:nvPr/>
        </p:nvSpPr>
        <p:spPr>
          <a:xfrm>
            <a:off x="4798592" y="181732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7" name="타원 36">
            <a:extLst>
              <a:ext uri="{FF2B5EF4-FFF2-40B4-BE49-F238E27FC236}">
                <a16:creationId xmlns:a16="http://schemas.microsoft.com/office/drawing/2014/main" id="{A018FE95-53E4-8156-FDCB-64C849D9D66F}"/>
              </a:ext>
            </a:extLst>
          </p:cNvPr>
          <p:cNvSpPr/>
          <p:nvPr/>
        </p:nvSpPr>
        <p:spPr>
          <a:xfrm>
            <a:off x="5030364" y="2344985"/>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8" name="타원 37">
            <a:extLst>
              <a:ext uri="{FF2B5EF4-FFF2-40B4-BE49-F238E27FC236}">
                <a16:creationId xmlns:a16="http://schemas.microsoft.com/office/drawing/2014/main" id="{C4E90C38-6FDB-31AB-F708-4D5B88BF159C}"/>
              </a:ext>
            </a:extLst>
          </p:cNvPr>
          <p:cNvSpPr/>
          <p:nvPr/>
        </p:nvSpPr>
        <p:spPr>
          <a:xfrm>
            <a:off x="5468051" y="2737263"/>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9" name="타원 38">
            <a:extLst>
              <a:ext uri="{FF2B5EF4-FFF2-40B4-BE49-F238E27FC236}">
                <a16:creationId xmlns:a16="http://schemas.microsoft.com/office/drawing/2014/main" id="{2FDC3394-92B7-2023-D776-E5BEB27BE914}"/>
              </a:ext>
            </a:extLst>
          </p:cNvPr>
          <p:cNvSpPr/>
          <p:nvPr/>
        </p:nvSpPr>
        <p:spPr>
          <a:xfrm>
            <a:off x="5163086" y="3295503"/>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40" name="직선 연결선 39">
            <a:extLst>
              <a:ext uri="{FF2B5EF4-FFF2-40B4-BE49-F238E27FC236}">
                <a16:creationId xmlns:a16="http://schemas.microsoft.com/office/drawing/2014/main" id="{EA01DC65-DA78-8C63-B367-EFDE87321055}"/>
              </a:ext>
            </a:extLst>
          </p:cNvPr>
          <p:cNvCxnSpPr>
            <a:cxnSpLocks/>
          </p:cNvCxnSpPr>
          <p:nvPr/>
        </p:nvCxnSpPr>
        <p:spPr>
          <a:xfrm>
            <a:off x="4215110" y="137321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41" name="직선 연결선 40">
            <a:extLst>
              <a:ext uri="{FF2B5EF4-FFF2-40B4-BE49-F238E27FC236}">
                <a16:creationId xmlns:a16="http://schemas.microsoft.com/office/drawing/2014/main" id="{DE8646C7-848B-B013-A73C-9A346EBFD17E}"/>
              </a:ext>
            </a:extLst>
          </p:cNvPr>
          <p:cNvCxnSpPr>
            <a:cxnSpLocks/>
          </p:cNvCxnSpPr>
          <p:nvPr/>
        </p:nvCxnSpPr>
        <p:spPr>
          <a:xfrm>
            <a:off x="4539833" y="137321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2" name="사각형: 둥근 모서리 41">
            <a:extLst>
              <a:ext uri="{FF2B5EF4-FFF2-40B4-BE49-F238E27FC236}">
                <a16:creationId xmlns:a16="http://schemas.microsoft.com/office/drawing/2014/main" id="{E352EEF4-C01D-F862-1DFF-65FD3941DBE4}"/>
              </a:ext>
            </a:extLst>
          </p:cNvPr>
          <p:cNvSpPr/>
          <p:nvPr/>
        </p:nvSpPr>
        <p:spPr>
          <a:xfrm>
            <a:off x="3670187" y="1616349"/>
            <a:ext cx="2162442" cy="328790"/>
          </a:xfrm>
          <a:prstGeom prst="roundRect">
            <a:avLst>
              <a:gd name="adj" fmla="val 50000"/>
            </a:avLst>
          </a:prstGeom>
          <a:noFill/>
          <a:ln>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43" name="사각형: 둥근 모서리 42">
            <a:extLst>
              <a:ext uri="{FF2B5EF4-FFF2-40B4-BE49-F238E27FC236}">
                <a16:creationId xmlns:a16="http://schemas.microsoft.com/office/drawing/2014/main" id="{E8FA47BF-5EBB-ACDC-0169-C63275C51041}"/>
              </a:ext>
            </a:extLst>
          </p:cNvPr>
          <p:cNvSpPr/>
          <p:nvPr/>
        </p:nvSpPr>
        <p:spPr>
          <a:xfrm>
            <a:off x="3670187" y="2114605"/>
            <a:ext cx="2162442" cy="328790"/>
          </a:xfrm>
          <a:prstGeom prst="roundRect">
            <a:avLst>
              <a:gd name="adj" fmla="val 50000"/>
            </a:avLst>
          </a:prstGeom>
          <a:noFill/>
          <a:ln>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44" name="사각형: 둥근 모서리 43">
            <a:extLst>
              <a:ext uri="{FF2B5EF4-FFF2-40B4-BE49-F238E27FC236}">
                <a16:creationId xmlns:a16="http://schemas.microsoft.com/office/drawing/2014/main" id="{F18A97C0-1760-18BF-D993-80C004CD43D8}"/>
              </a:ext>
            </a:extLst>
          </p:cNvPr>
          <p:cNvSpPr/>
          <p:nvPr/>
        </p:nvSpPr>
        <p:spPr>
          <a:xfrm>
            <a:off x="3670187" y="2706130"/>
            <a:ext cx="2162442" cy="328790"/>
          </a:xfrm>
          <a:prstGeom prst="roundRect">
            <a:avLst>
              <a:gd name="adj" fmla="val 50000"/>
            </a:avLst>
          </a:prstGeom>
          <a:noFill/>
          <a:ln>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45" name="사각형: 둥근 모서리 44">
            <a:extLst>
              <a:ext uri="{FF2B5EF4-FFF2-40B4-BE49-F238E27FC236}">
                <a16:creationId xmlns:a16="http://schemas.microsoft.com/office/drawing/2014/main" id="{C1FAE71B-D492-B1C8-1185-AD3F73958CA8}"/>
              </a:ext>
            </a:extLst>
          </p:cNvPr>
          <p:cNvSpPr/>
          <p:nvPr/>
        </p:nvSpPr>
        <p:spPr>
          <a:xfrm>
            <a:off x="3670187" y="3089544"/>
            <a:ext cx="2162442" cy="328790"/>
          </a:xfrm>
          <a:prstGeom prst="roundRect">
            <a:avLst>
              <a:gd name="adj" fmla="val 50000"/>
            </a:avLst>
          </a:prstGeom>
          <a:noFill/>
          <a:ln>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cxnSp>
        <p:nvCxnSpPr>
          <p:cNvPr id="46" name="직선 연결선 45">
            <a:extLst>
              <a:ext uri="{FF2B5EF4-FFF2-40B4-BE49-F238E27FC236}">
                <a16:creationId xmlns:a16="http://schemas.microsoft.com/office/drawing/2014/main" id="{43770E6A-94F2-32BC-F839-A5745428D0D8}"/>
              </a:ext>
            </a:extLst>
          </p:cNvPr>
          <p:cNvCxnSpPr>
            <a:cxnSpLocks/>
          </p:cNvCxnSpPr>
          <p:nvPr/>
        </p:nvCxnSpPr>
        <p:spPr>
          <a:xfrm>
            <a:off x="7880328" y="1358205"/>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7" name="직선 연결선 46">
            <a:extLst>
              <a:ext uri="{FF2B5EF4-FFF2-40B4-BE49-F238E27FC236}">
                <a16:creationId xmlns:a16="http://schemas.microsoft.com/office/drawing/2014/main" id="{02CB6B31-9AEE-291B-A722-11C743D2FD73}"/>
              </a:ext>
            </a:extLst>
          </p:cNvPr>
          <p:cNvCxnSpPr>
            <a:cxnSpLocks/>
          </p:cNvCxnSpPr>
          <p:nvPr/>
        </p:nvCxnSpPr>
        <p:spPr>
          <a:xfrm>
            <a:off x="8095758" y="137607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8" name="직선 연결선 47">
            <a:extLst>
              <a:ext uri="{FF2B5EF4-FFF2-40B4-BE49-F238E27FC236}">
                <a16:creationId xmlns:a16="http://schemas.microsoft.com/office/drawing/2014/main" id="{82AB7207-B152-7824-A3AC-B9D5924A3B25}"/>
              </a:ext>
            </a:extLst>
          </p:cNvPr>
          <p:cNvCxnSpPr>
            <a:cxnSpLocks/>
          </p:cNvCxnSpPr>
          <p:nvPr/>
        </p:nvCxnSpPr>
        <p:spPr>
          <a:xfrm>
            <a:off x="8232918" y="137607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9" name="직선 연결선 48">
            <a:extLst>
              <a:ext uri="{FF2B5EF4-FFF2-40B4-BE49-F238E27FC236}">
                <a16:creationId xmlns:a16="http://schemas.microsoft.com/office/drawing/2014/main" id="{BDE9D4C3-3CE9-DF90-B18F-B6C65892BF8B}"/>
              </a:ext>
            </a:extLst>
          </p:cNvPr>
          <p:cNvCxnSpPr>
            <a:cxnSpLocks/>
          </p:cNvCxnSpPr>
          <p:nvPr/>
        </p:nvCxnSpPr>
        <p:spPr>
          <a:xfrm>
            <a:off x="8557641" y="137607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50" name="직선 연결선 49">
            <a:extLst>
              <a:ext uri="{FF2B5EF4-FFF2-40B4-BE49-F238E27FC236}">
                <a16:creationId xmlns:a16="http://schemas.microsoft.com/office/drawing/2014/main" id="{4A255F59-5BF7-0282-E157-E9A6DB66CC2C}"/>
              </a:ext>
            </a:extLst>
          </p:cNvPr>
          <p:cNvCxnSpPr>
            <a:cxnSpLocks/>
          </p:cNvCxnSpPr>
          <p:nvPr/>
        </p:nvCxnSpPr>
        <p:spPr>
          <a:xfrm>
            <a:off x="6709810" y="2257036"/>
            <a:ext cx="2162448" cy="0"/>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sp>
        <p:nvSpPr>
          <p:cNvPr id="51" name="직사각형 50">
            <a:extLst>
              <a:ext uri="{FF2B5EF4-FFF2-40B4-BE49-F238E27FC236}">
                <a16:creationId xmlns:a16="http://schemas.microsoft.com/office/drawing/2014/main" id="{EE2B3FB6-A9A0-ACDF-2EEC-FBECCA033376}"/>
              </a:ext>
            </a:extLst>
          </p:cNvPr>
          <p:cNvSpPr/>
          <p:nvPr/>
        </p:nvSpPr>
        <p:spPr>
          <a:xfrm>
            <a:off x="6709812" y="1358275"/>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52" name="TextBox 51">
            <a:extLst>
              <a:ext uri="{FF2B5EF4-FFF2-40B4-BE49-F238E27FC236}">
                <a16:creationId xmlns:a16="http://schemas.microsoft.com/office/drawing/2014/main" id="{BDFBA445-F823-23DB-9705-456B8DA108CB}"/>
              </a:ext>
            </a:extLst>
          </p:cNvPr>
          <p:cNvSpPr txBox="1"/>
          <p:nvPr/>
        </p:nvSpPr>
        <p:spPr>
          <a:xfrm rot="16200000">
            <a:off x="5155503" y="2332587"/>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53" name="TextBox 52">
            <a:extLst>
              <a:ext uri="{FF2B5EF4-FFF2-40B4-BE49-F238E27FC236}">
                <a16:creationId xmlns:a16="http://schemas.microsoft.com/office/drawing/2014/main" id="{118E3372-556C-FC8A-B58B-56F631879E09}"/>
              </a:ext>
            </a:extLst>
          </p:cNvPr>
          <p:cNvSpPr txBox="1"/>
          <p:nvPr/>
        </p:nvSpPr>
        <p:spPr>
          <a:xfrm>
            <a:off x="6624756" y="3688538"/>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54" name="타원 53">
            <a:extLst>
              <a:ext uri="{FF2B5EF4-FFF2-40B4-BE49-F238E27FC236}">
                <a16:creationId xmlns:a16="http://schemas.microsoft.com/office/drawing/2014/main" id="{B727B229-34EA-EF0D-243C-93A32D794F1F}"/>
              </a:ext>
            </a:extLst>
          </p:cNvPr>
          <p:cNvSpPr/>
          <p:nvPr/>
        </p:nvSpPr>
        <p:spPr>
          <a:xfrm>
            <a:off x="6850625" y="1727573"/>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55" name="타원 54">
            <a:extLst>
              <a:ext uri="{FF2B5EF4-FFF2-40B4-BE49-F238E27FC236}">
                <a16:creationId xmlns:a16="http://schemas.microsoft.com/office/drawing/2014/main" id="{36D3B475-E0EE-8628-12C5-718CE71036F8}"/>
              </a:ext>
            </a:extLst>
          </p:cNvPr>
          <p:cNvSpPr/>
          <p:nvPr/>
        </p:nvSpPr>
        <p:spPr>
          <a:xfrm>
            <a:off x="7082397" y="2219476"/>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56" name="타원 55">
            <a:extLst>
              <a:ext uri="{FF2B5EF4-FFF2-40B4-BE49-F238E27FC236}">
                <a16:creationId xmlns:a16="http://schemas.microsoft.com/office/drawing/2014/main" id="{2CD71AC3-5817-7FF9-3E05-C2C2491F4B02}"/>
              </a:ext>
            </a:extLst>
          </p:cNvPr>
          <p:cNvSpPr/>
          <p:nvPr/>
        </p:nvSpPr>
        <p:spPr>
          <a:xfrm>
            <a:off x="7520084" y="2830842"/>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57" name="직선 연결선 56">
            <a:extLst>
              <a:ext uri="{FF2B5EF4-FFF2-40B4-BE49-F238E27FC236}">
                <a16:creationId xmlns:a16="http://schemas.microsoft.com/office/drawing/2014/main" id="{26C18306-B69E-B868-3245-ADC8A8D6C9A9}"/>
              </a:ext>
            </a:extLst>
          </p:cNvPr>
          <p:cNvCxnSpPr>
            <a:cxnSpLocks/>
          </p:cNvCxnSpPr>
          <p:nvPr/>
        </p:nvCxnSpPr>
        <p:spPr>
          <a:xfrm>
            <a:off x="6709811" y="2869831"/>
            <a:ext cx="2162447" cy="7664"/>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58" name="직선 연결선 57">
            <a:extLst>
              <a:ext uri="{FF2B5EF4-FFF2-40B4-BE49-F238E27FC236}">
                <a16:creationId xmlns:a16="http://schemas.microsoft.com/office/drawing/2014/main" id="{2EF87DE6-0245-E96B-23A1-9146B619EDC4}"/>
              </a:ext>
            </a:extLst>
          </p:cNvPr>
          <p:cNvCxnSpPr>
            <a:cxnSpLocks/>
          </p:cNvCxnSpPr>
          <p:nvPr/>
        </p:nvCxnSpPr>
        <p:spPr>
          <a:xfrm>
            <a:off x="6709810" y="1781086"/>
            <a:ext cx="2162448" cy="0"/>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sp>
        <p:nvSpPr>
          <p:cNvPr id="59" name="타원 58">
            <a:extLst>
              <a:ext uri="{FF2B5EF4-FFF2-40B4-BE49-F238E27FC236}">
                <a16:creationId xmlns:a16="http://schemas.microsoft.com/office/drawing/2014/main" id="{CB8CA67B-2E5C-3184-A2CC-66BC78D5AE46}"/>
              </a:ext>
            </a:extLst>
          </p:cNvPr>
          <p:cNvSpPr/>
          <p:nvPr/>
        </p:nvSpPr>
        <p:spPr>
          <a:xfrm>
            <a:off x="7215119" y="3210032"/>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60" name="직선 연결선 59">
            <a:extLst>
              <a:ext uri="{FF2B5EF4-FFF2-40B4-BE49-F238E27FC236}">
                <a16:creationId xmlns:a16="http://schemas.microsoft.com/office/drawing/2014/main" id="{7C4CEE44-B0B5-5524-ADA2-91DEC9D19261}"/>
              </a:ext>
            </a:extLst>
          </p:cNvPr>
          <p:cNvCxnSpPr>
            <a:cxnSpLocks/>
          </p:cNvCxnSpPr>
          <p:nvPr/>
        </p:nvCxnSpPr>
        <p:spPr>
          <a:xfrm>
            <a:off x="6709811" y="3249021"/>
            <a:ext cx="2162447" cy="7664"/>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61" name="직선 연결선 60">
            <a:extLst>
              <a:ext uri="{FF2B5EF4-FFF2-40B4-BE49-F238E27FC236}">
                <a16:creationId xmlns:a16="http://schemas.microsoft.com/office/drawing/2014/main" id="{421017BB-30F5-5ACD-0632-89AD15664A41}"/>
              </a:ext>
            </a:extLst>
          </p:cNvPr>
          <p:cNvCxnSpPr>
            <a:cxnSpLocks/>
          </p:cNvCxnSpPr>
          <p:nvPr/>
        </p:nvCxnSpPr>
        <p:spPr>
          <a:xfrm>
            <a:off x="6899753" y="1358205"/>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62" name="직선 연결선 61">
            <a:extLst>
              <a:ext uri="{FF2B5EF4-FFF2-40B4-BE49-F238E27FC236}">
                <a16:creationId xmlns:a16="http://schemas.microsoft.com/office/drawing/2014/main" id="{93A3FBD3-69B2-AEAD-E799-7A15BC872166}"/>
              </a:ext>
            </a:extLst>
          </p:cNvPr>
          <p:cNvCxnSpPr>
            <a:cxnSpLocks/>
          </p:cNvCxnSpPr>
          <p:nvPr/>
        </p:nvCxnSpPr>
        <p:spPr>
          <a:xfrm>
            <a:off x="7115183" y="137607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63" name="타원 62">
            <a:extLst>
              <a:ext uri="{FF2B5EF4-FFF2-40B4-BE49-F238E27FC236}">
                <a16:creationId xmlns:a16="http://schemas.microsoft.com/office/drawing/2014/main" id="{EA9FB6A9-63A5-6FE7-CD9F-07E70AD363F5}"/>
              </a:ext>
            </a:extLst>
          </p:cNvPr>
          <p:cNvSpPr/>
          <p:nvPr/>
        </p:nvSpPr>
        <p:spPr>
          <a:xfrm>
            <a:off x="7835825" y="1727573"/>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56" name="타원 255">
            <a:extLst>
              <a:ext uri="{FF2B5EF4-FFF2-40B4-BE49-F238E27FC236}">
                <a16:creationId xmlns:a16="http://schemas.microsoft.com/office/drawing/2014/main" id="{4316F841-D296-FA99-26AE-053B715B3687}"/>
              </a:ext>
            </a:extLst>
          </p:cNvPr>
          <p:cNvSpPr/>
          <p:nvPr/>
        </p:nvSpPr>
        <p:spPr>
          <a:xfrm>
            <a:off x="8067597" y="2219476"/>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57" name="타원 256">
            <a:extLst>
              <a:ext uri="{FF2B5EF4-FFF2-40B4-BE49-F238E27FC236}">
                <a16:creationId xmlns:a16="http://schemas.microsoft.com/office/drawing/2014/main" id="{A5EE6489-452E-66CA-9067-F9B73493AAA0}"/>
              </a:ext>
            </a:extLst>
          </p:cNvPr>
          <p:cNvSpPr/>
          <p:nvPr/>
        </p:nvSpPr>
        <p:spPr>
          <a:xfrm>
            <a:off x="8505284" y="2830842"/>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58" name="타원 257">
            <a:extLst>
              <a:ext uri="{FF2B5EF4-FFF2-40B4-BE49-F238E27FC236}">
                <a16:creationId xmlns:a16="http://schemas.microsoft.com/office/drawing/2014/main" id="{6D1C43FB-9C66-B308-B5E8-36DC1E5AFE08}"/>
              </a:ext>
            </a:extLst>
          </p:cNvPr>
          <p:cNvSpPr/>
          <p:nvPr/>
        </p:nvSpPr>
        <p:spPr>
          <a:xfrm>
            <a:off x="8200319" y="3210032"/>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59" name="직선 연결선 258">
            <a:extLst>
              <a:ext uri="{FF2B5EF4-FFF2-40B4-BE49-F238E27FC236}">
                <a16:creationId xmlns:a16="http://schemas.microsoft.com/office/drawing/2014/main" id="{4557FFCA-67E5-6285-6BED-F7851A71E3BA}"/>
              </a:ext>
            </a:extLst>
          </p:cNvPr>
          <p:cNvCxnSpPr>
            <a:cxnSpLocks/>
          </p:cNvCxnSpPr>
          <p:nvPr/>
        </p:nvCxnSpPr>
        <p:spPr>
          <a:xfrm>
            <a:off x="7252343" y="137607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60" name="직선 연결선 259">
            <a:extLst>
              <a:ext uri="{FF2B5EF4-FFF2-40B4-BE49-F238E27FC236}">
                <a16:creationId xmlns:a16="http://schemas.microsoft.com/office/drawing/2014/main" id="{77BB3AAC-067D-9550-7A3E-8789BCC1DDEA}"/>
              </a:ext>
            </a:extLst>
          </p:cNvPr>
          <p:cNvCxnSpPr>
            <a:cxnSpLocks/>
          </p:cNvCxnSpPr>
          <p:nvPr/>
        </p:nvCxnSpPr>
        <p:spPr>
          <a:xfrm>
            <a:off x="7577066" y="137607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61" name="직선 연결선 260">
            <a:extLst>
              <a:ext uri="{FF2B5EF4-FFF2-40B4-BE49-F238E27FC236}">
                <a16:creationId xmlns:a16="http://schemas.microsoft.com/office/drawing/2014/main" id="{ECB42E17-9674-2476-7652-693061BE5740}"/>
              </a:ext>
            </a:extLst>
          </p:cNvPr>
          <p:cNvCxnSpPr>
            <a:cxnSpLocks/>
          </p:cNvCxnSpPr>
          <p:nvPr/>
        </p:nvCxnSpPr>
        <p:spPr>
          <a:xfrm>
            <a:off x="10803450" y="1373140"/>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62" name="직선 연결선 261">
            <a:extLst>
              <a:ext uri="{FF2B5EF4-FFF2-40B4-BE49-F238E27FC236}">
                <a16:creationId xmlns:a16="http://schemas.microsoft.com/office/drawing/2014/main" id="{77E74527-550F-4AE3-0316-B91534F78FA3}"/>
              </a:ext>
            </a:extLst>
          </p:cNvPr>
          <p:cNvCxnSpPr>
            <a:cxnSpLocks/>
          </p:cNvCxnSpPr>
          <p:nvPr/>
        </p:nvCxnSpPr>
        <p:spPr>
          <a:xfrm>
            <a:off x="11292646" y="1391012"/>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63" name="직사각형 262">
            <a:extLst>
              <a:ext uri="{FF2B5EF4-FFF2-40B4-BE49-F238E27FC236}">
                <a16:creationId xmlns:a16="http://schemas.microsoft.com/office/drawing/2014/main" id="{E5B53925-7D65-409E-91CF-2C086A572F3E}"/>
              </a:ext>
            </a:extLst>
          </p:cNvPr>
          <p:cNvSpPr/>
          <p:nvPr/>
        </p:nvSpPr>
        <p:spPr>
          <a:xfrm>
            <a:off x="9632934" y="1373210"/>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264" name="TextBox 263">
            <a:extLst>
              <a:ext uri="{FF2B5EF4-FFF2-40B4-BE49-F238E27FC236}">
                <a16:creationId xmlns:a16="http://schemas.microsoft.com/office/drawing/2014/main" id="{46248518-73FA-775F-72F4-78E0477FE44D}"/>
              </a:ext>
            </a:extLst>
          </p:cNvPr>
          <p:cNvSpPr txBox="1"/>
          <p:nvPr/>
        </p:nvSpPr>
        <p:spPr>
          <a:xfrm rot="16200000">
            <a:off x="8078625" y="2347522"/>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265" name="TextBox 264">
            <a:extLst>
              <a:ext uri="{FF2B5EF4-FFF2-40B4-BE49-F238E27FC236}">
                <a16:creationId xmlns:a16="http://schemas.microsoft.com/office/drawing/2014/main" id="{9AA44BDD-09D4-D928-3D62-5ED552BE314B}"/>
              </a:ext>
            </a:extLst>
          </p:cNvPr>
          <p:cNvSpPr txBox="1"/>
          <p:nvPr/>
        </p:nvSpPr>
        <p:spPr>
          <a:xfrm>
            <a:off x="9547878" y="3703473"/>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266" name="타원 265">
            <a:extLst>
              <a:ext uri="{FF2B5EF4-FFF2-40B4-BE49-F238E27FC236}">
                <a16:creationId xmlns:a16="http://schemas.microsoft.com/office/drawing/2014/main" id="{46D60816-CFD0-659B-8CA7-24909FC4691C}"/>
              </a:ext>
            </a:extLst>
          </p:cNvPr>
          <p:cNvSpPr/>
          <p:nvPr/>
        </p:nvSpPr>
        <p:spPr>
          <a:xfrm>
            <a:off x="9773747" y="1742508"/>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67" name="타원 266">
            <a:extLst>
              <a:ext uri="{FF2B5EF4-FFF2-40B4-BE49-F238E27FC236}">
                <a16:creationId xmlns:a16="http://schemas.microsoft.com/office/drawing/2014/main" id="{033561E9-E432-4E33-C706-DB360E871AB7}"/>
              </a:ext>
            </a:extLst>
          </p:cNvPr>
          <p:cNvSpPr/>
          <p:nvPr/>
        </p:nvSpPr>
        <p:spPr>
          <a:xfrm>
            <a:off x="10020808" y="285411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68" name="직선 연결선 267">
            <a:extLst>
              <a:ext uri="{FF2B5EF4-FFF2-40B4-BE49-F238E27FC236}">
                <a16:creationId xmlns:a16="http://schemas.microsoft.com/office/drawing/2014/main" id="{FE5721A4-DED0-0783-6745-576F33243A7A}"/>
              </a:ext>
            </a:extLst>
          </p:cNvPr>
          <p:cNvCxnSpPr>
            <a:cxnSpLocks/>
          </p:cNvCxnSpPr>
          <p:nvPr/>
        </p:nvCxnSpPr>
        <p:spPr>
          <a:xfrm>
            <a:off x="9632933" y="2884766"/>
            <a:ext cx="2162447" cy="7664"/>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269" name="직선 연결선 268">
            <a:extLst>
              <a:ext uri="{FF2B5EF4-FFF2-40B4-BE49-F238E27FC236}">
                <a16:creationId xmlns:a16="http://schemas.microsoft.com/office/drawing/2014/main" id="{65E64D52-CCF7-69A8-3311-5A74D4F6B90F}"/>
              </a:ext>
            </a:extLst>
          </p:cNvPr>
          <p:cNvCxnSpPr>
            <a:cxnSpLocks/>
          </p:cNvCxnSpPr>
          <p:nvPr/>
        </p:nvCxnSpPr>
        <p:spPr>
          <a:xfrm>
            <a:off x="9632932" y="1796021"/>
            <a:ext cx="2162448" cy="0"/>
          </a:xfrm>
          <a:prstGeom prst="line">
            <a:avLst/>
          </a:prstGeom>
          <a:ln w="12700">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270" name="직선 연결선 269">
            <a:extLst>
              <a:ext uri="{FF2B5EF4-FFF2-40B4-BE49-F238E27FC236}">
                <a16:creationId xmlns:a16="http://schemas.microsoft.com/office/drawing/2014/main" id="{4A50ADD0-2A33-7C1B-58F6-BBBF348BAABE}"/>
              </a:ext>
            </a:extLst>
          </p:cNvPr>
          <p:cNvCxnSpPr>
            <a:cxnSpLocks/>
          </p:cNvCxnSpPr>
          <p:nvPr/>
        </p:nvCxnSpPr>
        <p:spPr>
          <a:xfrm>
            <a:off x="9822875" y="1373140"/>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71" name="타원 270">
            <a:extLst>
              <a:ext uri="{FF2B5EF4-FFF2-40B4-BE49-F238E27FC236}">
                <a16:creationId xmlns:a16="http://schemas.microsoft.com/office/drawing/2014/main" id="{AD3A9F66-665C-3A03-E759-885071F020B0}"/>
              </a:ext>
            </a:extLst>
          </p:cNvPr>
          <p:cNvSpPr/>
          <p:nvPr/>
        </p:nvSpPr>
        <p:spPr>
          <a:xfrm>
            <a:off x="10758947" y="174250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72" name="타원 271">
            <a:extLst>
              <a:ext uri="{FF2B5EF4-FFF2-40B4-BE49-F238E27FC236}">
                <a16:creationId xmlns:a16="http://schemas.microsoft.com/office/drawing/2014/main" id="{A80E6AB7-FD61-2150-5F8D-BB531976C918}"/>
              </a:ext>
            </a:extLst>
          </p:cNvPr>
          <p:cNvSpPr/>
          <p:nvPr/>
        </p:nvSpPr>
        <p:spPr>
          <a:xfrm>
            <a:off x="11240289" y="175738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73" name="직선 연결선 272">
            <a:extLst>
              <a:ext uri="{FF2B5EF4-FFF2-40B4-BE49-F238E27FC236}">
                <a16:creationId xmlns:a16="http://schemas.microsoft.com/office/drawing/2014/main" id="{89AB305F-3E17-C726-9AB4-AC170EB0757D}"/>
              </a:ext>
            </a:extLst>
          </p:cNvPr>
          <p:cNvCxnSpPr>
            <a:cxnSpLocks/>
          </p:cNvCxnSpPr>
          <p:nvPr/>
        </p:nvCxnSpPr>
        <p:spPr>
          <a:xfrm>
            <a:off x="10286285" y="1373140"/>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74" name="타원 273">
            <a:extLst>
              <a:ext uri="{FF2B5EF4-FFF2-40B4-BE49-F238E27FC236}">
                <a16:creationId xmlns:a16="http://schemas.microsoft.com/office/drawing/2014/main" id="{FD6CE655-D999-D426-8588-4633FA9AEE3E}"/>
              </a:ext>
            </a:extLst>
          </p:cNvPr>
          <p:cNvSpPr/>
          <p:nvPr/>
        </p:nvSpPr>
        <p:spPr>
          <a:xfrm>
            <a:off x="10241782" y="174250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75" name="직선 연결선 274">
            <a:extLst>
              <a:ext uri="{FF2B5EF4-FFF2-40B4-BE49-F238E27FC236}">
                <a16:creationId xmlns:a16="http://schemas.microsoft.com/office/drawing/2014/main" id="{EF0501C5-09AB-AB61-3103-B32A421E5036}"/>
              </a:ext>
            </a:extLst>
          </p:cNvPr>
          <p:cNvCxnSpPr>
            <a:cxnSpLocks/>
          </p:cNvCxnSpPr>
          <p:nvPr/>
        </p:nvCxnSpPr>
        <p:spPr>
          <a:xfrm>
            <a:off x="10065319" y="1373140"/>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76" name="직선 연결선 275">
            <a:extLst>
              <a:ext uri="{FF2B5EF4-FFF2-40B4-BE49-F238E27FC236}">
                <a16:creationId xmlns:a16="http://schemas.microsoft.com/office/drawing/2014/main" id="{2C79D9FB-3883-ED03-5274-1E615F7EC9BE}"/>
              </a:ext>
            </a:extLst>
          </p:cNvPr>
          <p:cNvCxnSpPr>
            <a:cxnSpLocks/>
          </p:cNvCxnSpPr>
          <p:nvPr/>
        </p:nvCxnSpPr>
        <p:spPr>
          <a:xfrm>
            <a:off x="10992771" y="1373140"/>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77" name="직선 연결선 276">
            <a:extLst>
              <a:ext uri="{FF2B5EF4-FFF2-40B4-BE49-F238E27FC236}">
                <a16:creationId xmlns:a16="http://schemas.microsoft.com/office/drawing/2014/main" id="{DDF5F270-C3FC-E389-78C5-7321A5F42D49}"/>
              </a:ext>
            </a:extLst>
          </p:cNvPr>
          <p:cNvCxnSpPr>
            <a:cxnSpLocks/>
          </p:cNvCxnSpPr>
          <p:nvPr/>
        </p:nvCxnSpPr>
        <p:spPr>
          <a:xfrm>
            <a:off x="11481967" y="1391012"/>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78" name="타원 277">
            <a:extLst>
              <a:ext uri="{FF2B5EF4-FFF2-40B4-BE49-F238E27FC236}">
                <a16:creationId xmlns:a16="http://schemas.microsoft.com/office/drawing/2014/main" id="{BEE81218-412A-D4F9-CEED-BBA452B27F87}"/>
              </a:ext>
            </a:extLst>
          </p:cNvPr>
          <p:cNvSpPr/>
          <p:nvPr/>
        </p:nvSpPr>
        <p:spPr>
          <a:xfrm>
            <a:off x="10948268" y="2844696"/>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79" name="타원 278">
            <a:extLst>
              <a:ext uri="{FF2B5EF4-FFF2-40B4-BE49-F238E27FC236}">
                <a16:creationId xmlns:a16="http://schemas.microsoft.com/office/drawing/2014/main" id="{9C8E5C38-FB90-4D2B-D506-32DC323420C1}"/>
              </a:ext>
            </a:extLst>
          </p:cNvPr>
          <p:cNvSpPr/>
          <p:nvPr/>
        </p:nvSpPr>
        <p:spPr>
          <a:xfrm>
            <a:off x="11429610" y="2854909"/>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280" name="직선 연결선 279">
            <a:extLst>
              <a:ext uri="{FF2B5EF4-FFF2-40B4-BE49-F238E27FC236}">
                <a16:creationId xmlns:a16="http://schemas.microsoft.com/office/drawing/2014/main" id="{F02BE5CB-93FA-FA8A-C722-4590F4EB1ECF}"/>
              </a:ext>
            </a:extLst>
          </p:cNvPr>
          <p:cNvCxnSpPr>
            <a:cxnSpLocks/>
          </p:cNvCxnSpPr>
          <p:nvPr/>
        </p:nvCxnSpPr>
        <p:spPr>
          <a:xfrm>
            <a:off x="10475606" y="1373140"/>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81" name="타원 280">
            <a:extLst>
              <a:ext uri="{FF2B5EF4-FFF2-40B4-BE49-F238E27FC236}">
                <a16:creationId xmlns:a16="http://schemas.microsoft.com/office/drawing/2014/main" id="{FDDD832F-3B91-46D3-DF12-891FF3432C2F}"/>
              </a:ext>
            </a:extLst>
          </p:cNvPr>
          <p:cNvSpPr/>
          <p:nvPr/>
        </p:nvSpPr>
        <p:spPr>
          <a:xfrm>
            <a:off x="10431103" y="2840029"/>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282" name="TextBox 281">
            <a:extLst>
              <a:ext uri="{FF2B5EF4-FFF2-40B4-BE49-F238E27FC236}">
                <a16:creationId xmlns:a16="http://schemas.microsoft.com/office/drawing/2014/main" id="{FE673942-F55A-79A4-74D2-77F3C276CBDD}"/>
              </a:ext>
            </a:extLst>
          </p:cNvPr>
          <p:cNvSpPr txBox="1"/>
          <p:nvPr/>
        </p:nvSpPr>
        <p:spPr>
          <a:xfrm>
            <a:off x="9028783" y="4806063"/>
            <a:ext cx="3036084" cy="461665"/>
          </a:xfrm>
          <a:prstGeom prst="rect">
            <a:avLst/>
          </a:prstGeom>
          <a:noFill/>
        </p:spPr>
        <p:txBody>
          <a:bodyPr wrap="square" rtlCol="0">
            <a:spAutoFit/>
          </a:bodyPr>
          <a:lstStyle/>
          <a:p>
            <a:pPr algn="ctr"/>
            <a:r>
              <a:rPr lang="en-US" altLang="ko-KR" sz="2400" dirty="0">
                <a:latin typeface="+mj-lt"/>
                <a:cs typeface="Linux Biolinum" panose="02000503000000000000" pitchFamily="2" charset="0"/>
              </a:rPr>
              <a:t>More correlation</a:t>
            </a:r>
            <a:endParaRPr lang="ko-KR" altLang="en-US" sz="2400" dirty="0">
              <a:latin typeface="+mj-lt"/>
              <a:cs typeface="Linux Biolinum" panose="02000503000000000000" pitchFamily="2" charset="0"/>
            </a:endParaRPr>
          </a:p>
        </p:txBody>
      </p:sp>
      <p:sp>
        <p:nvSpPr>
          <p:cNvPr id="283" name="TextBox 282">
            <a:extLst>
              <a:ext uri="{FF2B5EF4-FFF2-40B4-BE49-F238E27FC236}">
                <a16:creationId xmlns:a16="http://schemas.microsoft.com/office/drawing/2014/main" id="{92150470-E422-A6E1-1C69-A57DD004FB9D}"/>
              </a:ext>
            </a:extLst>
          </p:cNvPr>
          <p:cNvSpPr txBox="1"/>
          <p:nvPr/>
        </p:nvSpPr>
        <p:spPr>
          <a:xfrm>
            <a:off x="99867" y="4806063"/>
            <a:ext cx="3036084" cy="461665"/>
          </a:xfrm>
          <a:prstGeom prst="rect">
            <a:avLst/>
          </a:prstGeom>
          <a:noFill/>
        </p:spPr>
        <p:txBody>
          <a:bodyPr wrap="square" rtlCol="0">
            <a:spAutoFit/>
          </a:bodyPr>
          <a:lstStyle/>
          <a:p>
            <a:pPr algn="ctr"/>
            <a:r>
              <a:rPr lang="en-US" altLang="ko-KR" sz="2400" dirty="0">
                <a:latin typeface="+mj-lt"/>
                <a:cs typeface="Linux Biolinum" panose="02000503000000000000" pitchFamily="2" charset="0"/>
              </a:rPr>
              <a:t>Less correlation</a:t>
            </a:r>
            <a:endParaRPr lang="ko-KR" altLang="en-US" sz="2400" dirty="0">
              <a:latin typeface="+mj-lt"/>
              <a:cs typeface="Linux Biolinum" panose="02000503000000000000" pitchFamily="2" charset="0"/>
            </a:endParaRPr>
          </a:p>
        </p:txBody>
      </p:sp>
      <p:sp>
        <p:nvSpPr>
          <p:cNvPr id="284" name="TextBox 283">
            <a:extLst>
              <a:ext uri="{FF2B5EF4-FFF2-40B4-BE49-F238E27FC236}">
                <a16:creationId xmlns:a16="http://schemas.microsoft.com/office/drawing/2014/main" id="{8FCCFF8A-E24F-5ED1-8EEC-450DAEA88E9D}"/>
              </a:ext>
            </a:extLst>
          </p:cNvPr>
          <p:cNvSpPr txBox="1"/>
          <p:nvPr/>
        </p:nvSpPr>
        <p:spPr>
          <a:xfrm>
            <a:off x="3540575" y="4347512"/>
            <a:ext cx="5243708" cy="461665"/>
          </a:xfrm>
          <a:prstGeom prst="rect">
            <a:avLst/>
          </a:prstGeom>
          <a:noFill/>
        </p:spPr>
        <p:txBody>
          <a:bodyPr wrap="square" rtlCol="0">
            <a:spAutoFit/>
          </a:bodyPr>
          <a:lstStyle/>
          <a:p>
            <a:pPr algn="ctr"/>
            <a:r>
              <a:rPr lang="en-US" altLang="ko-KR" sz="2400" dirty="0">
                <a:latin typeface="+mj-lt"/>
                <a:cs typeface="Linux Biolinum" panose="02000503000000000000" pitchFamily="2" charset="0"/>
              </a:rPr>
              <a:t>Variance in time space </a:t>
            </a:r>
            <a:r>
              <a:rPr lang="en-US" altLang="ko-KR" sz="2400" dirty="0">
                <a:solidFill>
                  <a:srgbClr val="00B050"/>
                </a:solidFill>
                <a:latin typeface="+mj-lt"/>
                <a:cs typeface="Linux Biolinum" panose="02000503000000000000" pitchFamily="2" charset="0"/>
              </a:rPr>
              <a:t>decreases </a:t>
            </a:r>
            <a:r>
              <a:rPr lang="en-US" altLang="ko-KR" sz="2400" dirty="0">
                <a:solidFill>
                  <a:srgbClr val="42AC73"/>
                </a:solidFill>
                <a:latin typeface="Calibri Light" panose="020F0302020204030204" pitchFamily="34" charset="0"/>
                <a:cs typeface="Calibri Light" panose="020F0302020204030204" pitchFamily="34" charset="0"/>
                <a:sym typeface="Wingdings" panose="05000000000000000000" pitchFamily="2" charset="2"/>
              </a:rPr>
              <a:t> </a:t>
            </a:r>
            <a:endParaRPr lang="ko-KR" altLang="en-US" sz="2400" dirty="0">
              <a:solidFill>
                <a:srgbClr val="00B050"/>
              </a:solidFill>
              <a:latin typeface="+mj-lt"/>
              <a:cs typeface="Linux Biolinum" panose="02000503000000000000" pitchFamily="2" charset="0"/>
            </a:endParaRPr>
          </a:p>
        </p:txBody>
      </p:sp>
      <p:cxnSp>
        <p:nvCxnSpPr>
          <p:cNvPr id="285" name="직선 화살표 연결선 284">
            <a:extLst>
              <a:ext uri="{FF2B5EF4-FFF2-40B4-BE49-F238E27FC236}">
                <a16:creationId xmlns:a16="http://schemas.microsoft.com/office/drawing/2014/main" id="{0F494007-CB7F-A4EA-721F-009D9A8F127D}"/>
              </a:ext>
            </a:extLst>
          </p:cNvPr>
          <p:cNvCxnSpPr>
            <a:cxnSpLocks/>
          </p:cNvCxnSpPr>
          <p:nvPr/>
        </p:nvCxnSpPr>
        <p:spPr>
          <a:xfrm>
            <a:off x="3092808" y="4902331"/>
            <a:ext cx="589283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86" name="TextBox 285">
            <a:extLst>
              <a:ext uri="{FF2B5EF4-FFF2-40B4-BE49-F238E27FC236}">
                <a16:creationId xmlns:a16="http://schemas.microsoft.com/office/drawing/2014/main" id="{35E87FBD-1EE2-9908-A87B-68DA7DFC6435}"/>
              </a:ext>
            </a:extLst>
          </p:cNvPr>
          <p:cNvSpPr txBox="1"/>
          <p:nvPr/>
        </p:nvSpPr>
        <p:spPr>
          <a:xfrm>
            <a:off x="3540575" y="5049035"/>
            <a:ext cx="5243708" cy="461665"/>
          </a:xfrm>
          <a:prstGeom prst="rect">
            <a:avLst/>
          </a:prstGeom>
          <a:noFill/>
        </p:spPr>
        <p:txBody>
          <a:bodyPr wrap="square" rtlCol="0">
            <a:spAutoFit/>
          </a:bodyPr>
          <a:lstStyle/>
          <a:p>
            <a:pPr algn="ctr"/>
            <a:r>
              <a:rPr lang="en-US" altLang="ko-KR" sz="2400" dirty="0">
                <a:latin typeface="+mj-lt"/>
                <a:cs typeface="Linux Biolinum" panose="02000503000000000000" pitchFamily="2" charset="0"/>
              </a:rPr>
              <a:t>Variance in path space </a:t>
            </a:r>
            <a:r>
              <a:rPr lang="en-US" altLang="ko-KR" sz="2400" dirty="0">
                <a:solidFill>
                  <a:srgbClr val="FF0000"/>
                </a:solidFill>
                <a:latin typeface="+mj-lt"/>
                <a:cs typeface="Linux Biolinum" panose="02000503000000000000" pitchFamily="2" charset="0"/>
              </a:rPr>
              <a:t>increases </a:t>
            </a:r>
            <a:r>
              <a:rPr lang="en-US" altLang="ko-KR" sz="2400" dirty="0">
                <a:solidFill>
                  <a:srgbClr val="FF0000"/>
                </a:solidFill>
                <a:latin typeface="Calibri Light" panose="020F0302020204030204" pitchFamily="34" charset="0"/>
                <a:cs typeface="Calibri Light" panose="020F0302020204030204" pitchFamily="34" charset="0"/>
                <a:sym typeface="Wingdings" panose="05000000000000000000" pitchFamily="2" charset="2"/>
              </a:rPr>
              <a:t></a:t>
            </a:r>
            <a:endParaRPr lang="ko-KR" altLang="en-US" sz="2400" dirty="0">
              <a:solidFill>
                <a:srgbClr val="FF0000"/>
              </a:solidFill>
              <a:latin typeface="+mj-lt"/>
              <a:cs typeface="Linux Biolinum" panose="02000503000000000000" pitchFamily="2" charset="0"/>
            </a:endParaRPr>
          </a:p>
        </p:txBody>
      </p:sp>
      <p:sp>
        <p:nvSpPr>
          <p:cNvPr id="287" name="TextBox 286">
            <a:extLst>
              <a:ext uri="{FF2B5EF4-FFF2-40B4-BE49-F238E27FC236}">
                <a16:creationId xmlns:a16="http://schemas.microsoft.com/office/drawing/2014/main" id="{D07661A6-8033-1FCE-40BB-E8F9AFAA704A}"/>
              </a:ext>
            </a:extLst>
          </p:cNvPr>
          <p:cNvSpPr txBox="1"/>
          <p:nvPr/>
        </p:nvSpPr>
        <p:spPr>
          <a:xfrm>
            <a:off x="2058341" y="5970990"/>
            <a:ext cx="8227944" cy="461665"/>
          </a:xfrm>
          <a:prstGeom prst="rect">
            <a:avLst/>
          </a:prstGeom>
          <a:noFill/>
        </p:spPr>
        <p:txBody>
          <a:bodyPr wrap="square" rtlCol="0">
            <a:spAutoFit/>
          </a:bodyPr>
          <a:lstStyle/>
          <a:p>
            <a:pPr algn="ctr"/>
            <a:r>
              <a:rPr lang="en-US" altLang="ko-KR" sz="2400" b="1" dirty="0">
                <a:latin typeface="+mj-lt"/>
                <a:cs typeface="Linux Biolinum" panose="02000503000000000000" pitchFamily="2" charset="0"/>
              </a:rPr>
              <a:t>More result &amp; discussion in main paper</a:t>
            </a:r>
            <a:endParaRPr lang="ko-KR" altLang="en-US" sz="2400" b="1" dirty="0">
              <a:latin typeface="+mj-lt"/>
              <a:cs typeface="Linux Biolinum" panose="02000503000000000000" pitchFamily="2" charset="0"/>
            </a:endParaRPr>
          </a:p>
        </p:txBody>
      </p:sp>
      <p:sp>
        <p:nvSpPr>
          <p:cNvPr id="289" name="직사각형 288">
            <a:extLst>
              <a:ext uri="{FF2B5EF4-FFF2-40B4-BE49-F238E27FC236}">
                <a16:creationId xmlns:a16="http://schemas.microsoft.com/office/drawing/2014/main" id="{13CFDF7E-620E-5135-87EC-553F78762435}"/>
              </a:ext>
            </a:extLst>
          </p:cNvPr>
          <p:cNvSpPr/>
          <p:nvPr/>
        </p:nvSpPr>
        <p:spPr>
          <a:xfrm>
            <a:off x="6149293" y="1216654"/>
            <a:ext cx="2870974" cy="285615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88797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40FB54A-9485-DEE7-976E-A80A18F1C3DC}"/>
              </a:ext>
            </a:extLst>
          </p:cNvPr>
          <p:cNvSpPr>
            <a:spLocks noGrp="1"/>
          </p:cNvSpPr>
          <p:nvPr>
            <p:ph type="title"/>
          </p:nvPr>
        </p:nvSpPr>
        <p:spPr/>
        <p:txBody>
          <a:bodyPr/>
          <a:lstStyle/>
          <a:p>
            <a:r>
              <a:rPr lang="en-US" altLang="ko-KR" dirty="0"/>
              <a:t>Result 3 : Comparison of Shift Mapping Methods</a:t>
            </a:r>
            <a:endParaRPr lang="ko-KR" altLang="en-US" dirty="0"/>
          </a:p>
        </p:txBody>
      </p:sp>
      <p:sp>
        <p:nvSpPr>
          <p:cNvPr id="4" name="슬라이드 번호 개체 틀 3">
            <a:extLst>
              <a:ext uri="{FF2B5EF4-FFF2-40B4-BE49-F238E27FC236}">
                <a16:creationId xmlns:a16="http://schemas.microsoft.com/office/drawing/2014/main" id="{ADEDF28B-6397-8371-8D66-288FFEF857F2}"/>
              </a:ext>
            </a:extLst>
          </p:cNvPr>
          <p:cNvSpPr>
            <a:spLocks noGrp="1"/>
          </p:cNvSpPr>
          <p:nvPr>
            <p:ph type="sldNum" sz="quarter" idx="12"/>
          </p:nvPr>
        </p:nvSpPr>
        <p:spPr/>
        <p:txBody>
          <a:bodyPr/>
          <a:lstStyle/>
          <a:p>
            <a:fld id="{8DF240CA-39A6-8942-A819-E48F9D8A9D50}" type="slidenum">
              <a:rPr lang="en-KR" smtClean="0"/>
              <a:pPr/>
              <a:t>52</a:t>
            </a:fld>
            <a:endParaRPr lang="en-KR"/>
          </a:p>
        </p:txBody>
      </p:sp>
      <p:pic>
        <p:nvPicPr>
          <p:cNvPr id="5" name="그림 4">
            <a:extLst>
              <a:ext uri="{FF2B5EF4-FFF2-40B4-BE49-F238E27FC236}">
                <a16:creationId xmlns:a16="http://schemas.microsoft.com/office/drawing/2014/main" id="{23279619-D0C2-41BF-0BA9-0166A24C3C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016" y="1937418"/>
            <a:ext cx="3762582" cy="1620000"/>
          </a:xfrm>
          <a:prstGeom prst="rect">
            <a:avLst/>
          </a:prstGeom>
        </p:spPr>
      </p:pic>
      <p:pic>
        <p:nvPicPr>
          <p:cNvPr id="6" name="그림 5">
            <a:extLst>
              <a:ext uri="{FF2B5EF4-FFF2-40B4-BE49-F238E27FC236}">
                <a16:creationId xmlns:a16="http://schemas.microsoft.com/office/drawing/2014/main" id="{40F48EE0-D43E-4F36-91D4-F1DD405CB4C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431" y="4184759"/>
            <a:ext cx="3762583" cy="1620000"/>
          </a:xfrm>
          <a:prstGeom prst="rect">
            <a:avLst/>
          </a:prstGeom>
        </p:spPr>
      </p:pic>
      <p:pic>
        <p:nvPicPr>
          <p:cNvPr id="7" name="그림 6">
            <a:extLst>
              <a:ext uri="{FF2B5EF4-FFF2-40B4-BE49-F238E27FC236}">
                <a16:creationId xmlns:a16="http://schemas.microsoft.com/office/drawing/2014/main" id="{FE473DF7-78FF-F36F-B745-C7FE9A7FA75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113247" y="1937418"/>
            <a:ext cx="3762583" cy="1620000"/>
          </a:xfrm>
          <a:prstGeom prst="rect">
            <a:avLst/>
          </a:prstGeom>
        </p:spPr>
      </p:pic>
      <p:pic>
        <p:nvPicPr>
          <p:cNvPr id="8" name="그림 7">
            <a:extLst>
              <a:ext uri="{FF2B5EF4-FFF2-40B4-BE49-F238E27FC236}">
                <a16:creationId xmlns:a16="http://schemas.microsoft.com/office/drawing/2014/main" id="{B370D789-90DA-06E9-C3DD-6ADA33A9BB2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35398" y="4184759"/>
            <a:ext cx="3762583" cy="1620000"/>
          </a:xfrm>
          <a:prstGeom prst="rect">
            <a:avLst/>
          </a:prstGeom>
        </p:spPr>
      </p:pic>
      <p:pic>
        <p:nvPicPr>
          <p:cNvPr id="9" name="그림 8">
            <a:extLst>
              <a:ext uri="{FF2B5EF4-FFF2-40B4-BE49-F238E27FC236}">
                <a16:creationId xmlns:a16="http://schemas.microsoft.com/office/drawing/2014/main" id="{0E37FBB4-36D5-EB5A-15DF-63C3DE18163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177364" y="1948886"/>
            <a:ext cx="3762582" cy="1620000"/>
          </a:xfrm>
          <a:prstGeom prst="rect">
            <a:avLst/>
          </a:prstGeom>
        </p:spPr>
      </p:pic>
      <p:sp>
        <p:nvSpPr>
          <p:cNvPr id="10" name="TextBox 9">
            <a:extLst>
              <a:ext uri="{FF2B5EF4-FFF2-40B4-BE49-F238E27FC236}">
                <a16:creationId xmlns:a16="http://schemas.microsoft.com/office/drawing/2014/main" id="{A5F2AB72-C20E-EF93-4B3C-4217DDB19E20}"/>
              </a:ext>
            </a:extLst>
          </p:cNvPr>
          <p:cNvSpPr txBox="1"/>
          <p:nvPr/>
        </p:nvSpPr>
        <p:spPr>
          <a:xfrm>
            <a:off x="218272" y="1506532"/>
            <a:ext cx="3682586"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Path Reconnection</a:t>
            </a:r>
            <a:endParaRPr lang="ko-KR" altLang="en-US" sz="2000" dirty="0">
              <a:latin typeface="+mj-lt"/>
              <a:cs typeface="Linux Biolinum" panose="02000503000000000000" pitchFamily="2" charset="0"/>
            </a:endParaRPr>
          </a:p>
        </p:txBody>
      </p:sp>
      <p:sp>
        <p:nvSpPr>
          <p:cNvPr id="11" name="TextBox 10">
            <a:extLst>
              <a:ext uri="{FF2B5EF4-FFF2-40B4-BE49-F238E27FC236}">
                <a16:creationId xmlns:a16="http://schemas.microsoft.com/office/drawing/2014/main" id="{9EEA907E-6EC0-34A5-C81E-134D53E44726}"/>
              </a:ext>
            </a:extLst>
          </p:cNvPr>
          <p:cNvSpPr txBox="1"/>
          <p:nvPr/>
        </p:nvSpPr>
        <p:spPr>
          <a:xfrm>
            <a:off x="337446" y="3730040"/>
            <a:ext cx="3269478"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Random Replay</a:t>
            </a:r>
            <a:endParaRPr lang="ko-KR" altLang="en-US" sz="2000" dirty="0">
              <a:latin typeface="+mj-lt"/>
              <a:cs typeface="Linux Biolinum" panose="02000503000000000000" pitchFamily="2" charset="0"/>
            </a:endParaRPr>
          </a:p>
        </p:txBody>
      </p:sp>
      <p:sp>
        <p:nvSpPr>
          <p:cNvPr id="12" name="TextBox 11">
            <a:extLst>
              <a:ext uri="{FF2B5EF4-FFF2-40B4-BE49-F238E27FC236}">
                <a16:creationId xmlns:a16="http://schemas.microsoft.com/office/drawing/2014/main" id="{F7A938D5-346B-169E-1E7E-378B2FE01A7E}"/>
              </a:ext>
            </a:extLst>
          </p:cNvPr>
          <p:cNvSpPr txBox="1"/>
          <p:nvPr/>
        </p:nvSpPr>
        <p:spPr>
          <a:xfrm>
            <a:off x="4282963" y="3730040"/>
            <a:ext cx="3456980"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Adaptive (analytic)</a:t>
            </a:r>
            <a:endParaRPr lang="ko-KR" altLang="en-US" sz="2000" dirty="0">
              <a:latin typeface="+mj-lt"/>
              <a:cs typeface="Linux Biolinum" panose="02000503000000000000" pitchFamily="2" charset="0"/>
            </a:endParaRPr>
          </a:p>
        </p:txBody>
      </p:sp>
      <p:sp>
        <p:nvSpPr>
          <p:cNvPr id="13" name="TextBox 12">
            <a:extLst>
              <a:ext uri="{FF2B5EF4-FFF2-40B4-BE49-F238E27FC236}">
                <a16:creationId xmlns:a16="http://schemas.microsoft.com/office/drawing/2014/main" id="{14AC2548-7F55-8D6D-2A87-33335E68ED91}"/>
              </a:ext>
            </a:extLst>
          </p:cNvPr>
          <p:cNvSpPr txBox="1"/>
          <p:nvPr/>
        </p:nvSpPr>
        <p:spPr>
          <a:xfrm>
            <a:off x="4263548" y="1467053"/>
            <a:ext cx="3456980"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Adaptive</a:t>
            </a:r>
            <a:endParaRPr lang="ko-KR" altLang="en-US" sz="2000" dirty="0">
              <a:latin typeface="+mj-lt"/>
              <a:cs typeface="Linux Biolinum" panose="02000503000000000000" pitchFamily="2" charset="0"/>
            </a:endParaRPr>
          </a:p>
        </p:txBody>
      </p:sp>
      <p:pic>
        <p:nvPicPr>
          <p:cNvPr id="15" name="그림 14" descr="정물 사진, 피처, 도자기, 찻주전자이(가) 표시된 사진&#10;&#10;자동 생성된 설명">
            <a:extLst>
              <a:ext uri="{FF2B5EF4-FFF2-40B4-BE49-F238E27FC236}">
                <a16:creationId xmlns:a16="http://schemas.microsoft.com/office/drawing/2014/main" id="{2EE5A170-06A1-CA11-628F-67D7C87140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77365" y="4184759"/>
            <a:ext cx="3762581" cy="1620000"/>
          </a:xfrm>
          <a:prstGeom prst="rect">
            <a:avLst/>
          </a:prstGeom>
        </p:spPr>
      </p:pic>
      <p:sp>
        <p:nvSpPr>
          <p:cNvPr id="16" name="TextBox 15">
            <a:extLst>
              <a:ext uri="{FF2B5EF4-FFF2-40B4-BE49-F238E27FC236}">
                <a16:creationId xmlns:a16="http://schemas.microsoft.com/office/drawing/2014/main" id="{40D3DFF9-9FD5-83C0-DB41-61850B7D706B}"/>
              </a:ext>
            </a:extLst>
          </p:cNvPr>
          <p:cNvSpPr txBox="1"/>
          <p:nvPr/>
        </p:nvSpPr>
        <p:spPr>
          <a:xfrm>
            <a:off x="8413672" y="1500840"/>
            <a:ext cx="3456980"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Reference</a:t>
            </a:r>
            <a:endParaRPr lang="ko-KR" altLang="en-US" sz="2000" dirty="0">
              <a:latin typeface="+mj-lt"/>
              <a:cs typeface="Linux Biolinum" panose="02000503000000000000" pitchFamily="2" charset="0"/>
            </a:endParaRPr>
          </a:p>
        </p:txBody>
      </p:sp>
      <p:sp>
        <p:nvSpPr>
          <p:cNvPr id="17" name="TextBox 16">
            <a:extLst>
              <a:ext uri="{FF2B5EF4-FFF2-40B4-BE49-F238E27FC236}">
                <a16:creationId xmlns:a16="http://schemas.microsoft.com/office/drawing/2014/main" id="{A3129906-FC8C-1114-AD53-DCF4BE3AF612}"/>
              </a:ext>
            </a:extLst>
          </p:cNvPr>
          <p:cNvSpPr txBox="1"/>
          <p:nvPr/>
        </p:nvSpPr>
        <p:spPr>
          <a:xfrm>
            <a:off x="7927606" y="3730040"/>
            <a:ext cx="4345674" cy="400110"/>
          </a:xfrm>
          <a:prstGeom prst="rect">
            <a:avLst/>
          </a:prstGeom>
          <a:noFill/>
        </p:spPr>
        <p:txBody>
          <a:bodyPr wrap="square" rtlCol="0">
            <a:spAutoFit/>
          </a:bodyPr>
          <a:lstStyle/>
          <a:p>
            <a:pPr algn="ctr"/>
            <a:r>
              <a:rPr lang="en-US" altLang="ko-KR" sz="2000" dirty="0">
                <a:latin typeface="+mj-lt"/>
                <a:cs typeface="Linux Biolinum" panose="02000503000000000000" pitchFamily="2" charset="0"/>
              </a:rPr>
              <a:t>Adaptive (analytic by [Heide 2015])</a:t>
            </a:r>
            <a:endParaRPr lang="ko-KR" altLang="en-US" sz="2000" dirty="0">
              <a:latin typeface="+mj-lt"/>
              <a:cs typeface="Linux Biolinum" panose="02000503000000000000" pitchFamily="2" charset="0"/>
            </a:endParaRPr>
          </a:p>
        </p:txBody>
      </p:sp>
      <p:sp>
        <p:nvSpPr>
          <p:cNvPr id="22" name="직사각형 21">
            <a:extLst>
              <a:ext uri="{FF2B5EF4-FFF2-40B4-BE49-F238E27FC236}">
                <a16:creationId xmlns:a16="http://schemas.microsoft.com/office/drawing/2014/main" id="{F94307C3-D452-1DAF-CE99-C8F523FE7390}"/>
              </a:ext>
            </a:extLst>
          </p:cNvPr>
          <p:cNvSpPr/>
          <p:nvPr/>
        </p:nvSpPr>
        <p:spPr>
          <a:xfrm>
            <a:off x="1318037" y="4327998"/>
            <a:ext cx="1274539" cy="13335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23" name="직사각형 22">
            <a:extLst>
              <a:ext uri="{FF2B5EF4-FFF2-40B4-BE49-F238E27FC236}">
                <a16:creationId xmlns:a16="http://schemas.microsoft.com/office/drawing/2014/main" id="{458986B4-EFE2-132F-D73E-89752977C8C8}"/>
              </a:ext>
            </a:extLst>
          </p:cNvPr>
          <p:cNvSpPr/>
          <p:nvPr/>
        </p:nvSpPr>
        <p:spPr>
          <a:xfrm>
            <a:off x="2470976" y="2049881"/>
            <a:ext cx="1274539" cy="13335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3" name="TextBox 2">
            <a:extLst>
              <a:ext uri="{FF2B5EF4-FFF2-40B4-BE49-F238E27FC236}">
                <a16:creationId xmlns:a16="http://schemas.microsoft.com/office/drawing/2014/main" id="{0521DBFB-BEE1-06CC-2A81-16D51D166AB2}"/>
              </a:ext>
            </a:extLst>
          </p:cNvPr>
          <p:cNvSpPr txBox="1"/>
          <p:nvPr/>
        </p:nvSpPr>
        <p:spPr>
          <a:xfrm>
            <a:off x="2498676" y="2963119"/>
            <a:ext cx="1219137" cy="338554"/>
          </a:xfrm>
          <a:prstGeom prst="rect">
            <a:avLst/>
          </a:prstGeom>
          <a:noFill/>
        </p:spPr>
        <p:txBody>
          <a:bodyPr wrap="square" rtlCol="0">
            <a:spAutoFit/>
          </a:bodyPr>
          <a:lstStyle/>
          <a:p>
            <a:pPr algn="ctr"/>
            <a:r>
              <a:rPr lang="en-US" altLang="ko-KR" sz="1600" b="1" dirty="0">
                <a:solidFill>
                  <a:srgbClr val="FF0000"/>
                </a:solidFill>
              </a:rPr>
              <a:t>Mirror-like</a:t>
            </a:r>
            <a:endParaRPr lang="ko-KR" altLang="en-US" sz="1600" b="1" dirty="0">
              <a:solidFill>
                <a:srgbClr val="FF0000"/>
              </a:solidFill>
            </a:endParaRPr>
          </a:p>
        </p:txBody>
      </p:sp>
      <p:sp>
        <p:nvSpPr>
          <p:cNvPr id="14" name="TextBox 13">
            <a:extLst>
              <a:ext uri="{FF2B5EF4-FFF2-40B4-BE49-F238E27FC236}">
                <a16:creationId xmlns:a16="http://schemas.microsoft.com/office/drawing/2014/main" id="{E061BCA7-AAD0-0591-16A0-DD4F27ABBC67}"/>
              </a:ext>
            </a:extLst>
          </p:cNvPr>
          <p:cNvSpPr txBox="1"/>
          <p:nvPr/>
        </p:nvSpPr>
        <p:spPr>
          <a:xfrm>
            <a:off x="1358854" y="5292187"/>
            <a:ext cx="1219137" cy="338554"/>
          </a:xfrm>
          <a:prstGeom prst="rect">
            <a:avLst/>
          </a:prstGeom>
          <a:noFill/>
        </p:spPr>
        <p:txBody>
          <a:bodyPr wrap="square" rtlCol="0">
            <a:spAutoFit/>
          </a:bodyPr>
          <a:lstStyle/>
          <a:p>
            <a:pPr algn="ctr"/>
            <a:r>
              <a:rPr lang="en-US" altLang="ko-KR" sz="1600" b="1" dirty="0">
                <a:solidFill>
                  <a:srgbClr val="FF0000"/>
                </a:solidFill>
              </a:rPr>
              <a:t>Diffuse</a:t>
            </a:r>
            <a:endParaRPr lang="ko-KR" altLang="en-US" sz="1600" b="1" dirty="0">
              <a:solidFill>
                <a:srgbClr val="FF0000"/>
              </a:solidFill>
            </a:endParaRPr>
          </a:p>
        </p:txBody>
      </p:sp>
      <p:sp>
        <p:nvSpPr>
          <p:cNvPr id="19" name="TextBox 18">
            <a:extLst>
              <a:ext uri="{FF2B5EF4-FFF2-40B4-BE49-F238E27FC236}">
                <a16:creationId xmlns:a16="http://schemas.microsoft.com/office/drawing/2014/main" id="{1D058E43-7858-0C46-C000-4208569D4DE2}"/>
              </a:ext>
            </a:extLst>
          </p:cNvPr>
          <p:cNvSpPr txBox="1"/>
          <p:nvPr/>
        </p:nvSpPr>
        <p:spPr>
          <a:xfrm>
            <a:off x="4075532" y="5820374"/>
            <a:ext cx="4101834" cy="646331"/>
          </a:xfrm>
          <a:prstGeom prst="rect">
            <a:avLst/>
          </a:prstGeom>
          <a:noFill/>
        </p:spPr>
        <p:txBody>
          <a:bodyPr wrap="square" rtlCol="0">
            <a:spAutoFit/>
          </a:bodyPr>
          <a:lstStyle/>
          <a:p>
            <a:pPr algn="ctr"/>
            <a:r>
              <a:rPr lang="en-US" altLang="ko-KR" b="1" dirty="0">
                <a:solidFill>
                  <a:srgbClr val="FF0000"/>
                </a:solidFill>
              </a:rPr>
              <a:t>Considering Path Evolution </a:t>
            </a:r>
          </a:p>
          <a:p>
            <a:pPr algn="ctr"/>
            <a:r>
              <a:rPr lang="en-US" altLang="ko-KR" b="1" dirty="0">
                <a:solidFill>
                  <a:srgbClr val="FF0000"/>
                </a:solidFill>
              </a:rPr>
              <a:t>(1</a:t>
            </a:r>
            <a:r>
              <a:rPr lang="en-US" altLang="ko-KR" b="1" baseline="30000" dirty="0">
                <a:solidFill>
                  <a:srgbClr val="FF0000"/>
                </a:solidFill>
              </a:rPr>
              <a:t>st</a:t>
            </a:r>
            <a:r>
              <a:rPr lang="en-US" altLang="ko-KR" b="1" dirty="0">
                <a:solidFill>
                  <a:srgbClr val="FF0000"/>
                </a:solidFill>
              </a:rPr>
              <a:t> Taylor Approximation)</a:t>
            </a:r>
            <a:endParaRPr lang="ko-KR" altLang="en-US" b="1" dirty="0">
              <a:solidFill>
                <a:srgbClr val="FF0000"/>
              </a:solidFill>
            </a:endParaRPr>
          </a:p>
        </p:txBody>
      </p:sp>
      <p:sp>
        <p:nvSpPr>
          <p:cNvPr id="20" name="TextBox 19">
            <a:extLst>
              <a:ext uri="{FF2B5EF4-FFF2-40B4-BE49-F238E27FC236}">
                <a16:creationId xmlns:a16="http://schemas.microsoft.com/office/drawing/2014/main" id="{5FFC372E-E38E-B297-771D-216870716B49}"/>
              </a:ext>
            </a:extLst>
          </p:cNvPr>
          <p:cNvSpPr txBox="1"/>
          <p:nvPr/>
        </p:nvSpPr>
        <p:spPr>
          <a:xfrm>
            <a:off x="8209771" y="5820374"/>
            <a:ext cx="3862624" cy="646331"/>
          </a:xfrm>
          <a:prstGeom prst="rect">
            <a:avLst/>
          </a:prstGeom>
          <a:noFill/>
        </p:spPr>
        <p:txBody>
          <a:bodyPr wrap="square" rtlCol="0">
            <a:spAutoFit/>
          </a:bodyPr>
          <a:lstStyle/>
          <a:p>
            <a:pPr algn="ctr"/>
            <a:r>
              <a:rPr lang="en-US" altLang="ko-KR" b="1" dirty="0">
                <a:solidFill>
                  <a:srgbClr val="FF0000"/>
                </a:solidFill>
              </a:rPr>
              <a:t>Not Considering Path Evolution </a:t>
            </a:r>
          </a:p>
          <a:p>
            <a:pPr algn="ctr"/>
            <a:r>
              <a:rPr lang="en-US" altLang="ko-KR" b="1" dirty="0">
                <a:solidFill>
                  <a:srgbClr val="FF0000"/>
                </a:solidFill>
              </a:rPr>
              <a:t>(0</a:t>
            </a:r>
            <a:r>
              <a:rPr lang="en-US" altLang="ko-KR" b="1" baseline="30000" dirty="0">
                <a:solidFill>
                  <a:srgbClr val="FF0000"/>
                </a:solidFill>
              </a:rPr>
              <a:t>th</a:t>
            </a:r>
            <a:r>
              <a:rPr lang="en-US" altLang="ko-KR" b="1" dirty="0">
                <a:solidFill>
                  <a:srgbClr val="FF0000"/>
                </a:solidFill>
              </a:rPr>
              <a:t> Taylor Approximation)</a:t>
            </a:r>
            <a:endParaRPr lang="ko-KR" altLang="en-US" b="1" dirty="0">
              <a:solidFill>
                <a:srgbClr val="FF0000"/>
              </a:solidFill>
            </a:endParaRPr>
          </a:p>
        </p:txBody>
      </p:sp>
      <p:sp>
        <p:nvSpPr>
          <p:cNvPr id="18" name="TextBox 17">
            <a:extLst>
              <a:ext uri="{FF2B5EF4-FFF2-40B4-BE49-F238E27FC236}">
                <a16:creationId xmlns:a16="http://schemas.microsoft.com/office/drawing/2014/main" id="{DB31685B-63DD-94B2-6A8A-96068E887422}"/>
              </a:ext>
            </a:extLst>
          </p:cNvPr>
          <p:cNvSpPr txBox="1"/>
          <p:nvPr/>
        </p:nvSpPr>
        <p:spPr>
          <a:xfrm>
            <a:off x="0" y="953007"/>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8192</a:t>
            </a:r>
            <a:endParaRPr lang="ko-KR" altLang="en-US" sz="2000" dirty="0"/>
          </a:p>
        </p:txBody>
      </p:sp>
      <p:sp>
        <p:nvSpPr>
          <p:cNvPr id="31" name="직사각형 30">
            <a:extLst>
              <a:ext uri="{FF2B5EF4-FFF2-40B4-BE49-F238E27FC236}">
                <a16:creationId xmlns:a16="http://schemas.microsoft.com/office/drawing/2014/main" id="{BB1CFF33-37CA-9A2B-0DFD-010E5DACDB14}"/>
              </a:ext>
            </a:extLst>
          </p:cNvPr>
          <p:cNvSpPr/>
          <p:nvPr/>
        </p:nvSpPr>
        <p:spPr>
          <a:xfrm>
            <a:off x="4080000" y="2049881"/>
            <a:ext cx="3795830" cy="114756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32" name="직사각형 31">
            <a:extLst>
              <a:ext uri="{FF2B5EF4-FFF2-40B4-BE49-F238E27FC236}">
                <a16:creationId xmlns:a16="http://schemas.microsoft.com/office/drawing/2014/main" id="{F2C99BCF-E686-D324-3B37-95F584518D90}"/>
              </a:ext>
            </a:extLst>
          </p:cNvPr>
          <p:cNvSpPr/>
          <p:nvPr/>
        </p:nvSpPr>
        <p:spPr>
          <a:xfrm>
            <a:off x="4075531" y="4327998"/>
            <a:ext cx="7996863" cy="114756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EA639E8-AD03-2FB8-E897-75A4E8D44BD4}"/>
                  </a:ext>
                </a:extLst>
              </p:cNvPr>
              <p:cNvSpPr txBox="1"/>
              <p:nvPr/>
            </p:nvSpPr>
            <p:spPr>
              <a:xfrm>
                <a:off x="5753759" y="6487593"/>
                <a:ext cx="4577930" cy="369332"/>
              </a:xfrm>
              <a:prstGeom prst="rect">
                <a:avLst/>
              </a:prstGeom>
              <a:noFill/>
            </p:spPr>
            <p:txBody>
              <a:bodyPr wrap="square">
                <a:spAutoFit/>
              </a:bodyPr>
              <a:lstStyle/>
              <a:p>
                <a:pPr algn="ctr"/>
                <a:r>
                  <a:rPr lang="en-US" altLang="ko-KR" b="0" dirty="0">
                    <a:solidFill>
                      <a:srgbClr val="FF0000"/>
                    </a:solidFill>
                  </a:rPr>
                  <a:t>Path evolution : non-constant </a:t>
                </a:r>
                <a14:m>
                  <m:oMath xmlns:m="http://schemas.openxmlformats.org/officeDocument/2006/math">
                    <m:r>
                      <a:rPr lang="en-US" altLang="ko-KR" b="0" i="1" smtClean="0">
                        <a:solidFill>
                          <a:srgbClr val="FF0000"/>
                        </a:solidFill>
                        <a:latin typeface="Cambria Math" panose="02040503050406030204" pitchFamily="18" charset="0"/>
                      </a:rPr>
                      <m:t>𝑓</m:t>
                    </m:r>
                    <m:r>
                      <a:rPr lang="en-US" altLang="ko-KR" b="1" i="1">
                        <a:solidFill>
                          <a:srgbClr val="FF0000"/>
                        </a:solidFill>
                        <a:latin typeface="Cambria Math" panose="02040503050406030204" pitchFamily="18" charset="0"/>
                      </a:rPr>
                      <m:t>(</m:t>
                    </m:r>
                    <m:sSub>
                      <m:sSubPr>
                        <m:ctrlPr>
                          <a:rPr lang="en-US" altLang="ko-KR" i="1">
                            <a:solidFill>
                              <a:srgbClr val="FF0000"/>
                            </a:solidFill>
                            <a:latin typeface="Cambria Math" panose="02040503050406030204" pitchFamily="18" charset="0"/>
                          </a:rPr>
                        </m:ctrlPr>
                      </m:sSubPr>
                      <m:e>
                        <m:acc>
                          <m:accPr>
                            <m:chr m:val="̅"/>
                            <m:ctrlPr>
                              <a:rPr lang="en-US" altLang="ko-KR" b="1" i="1">
                                <a:solidFill>
                                  <a:srgbClr val="FF0000"/>
                                </a:solidFill>
                                <a:latin typeface="Cambria Math" panose="02040503050406030204" pitchFamily="18" charset="0"/>
                              </a:rPr>
                            </m:ctrlPr>
                          </m:accPr>
                          <m:e>
                            <m:r>
                              <a:rPr lang="en-US" altLang="ko-KR" b="1">
                                <a:solidFill>
                                  <a:srgbClr val="FF0000"/>
                                </a:solidFill>
                                <a:latin typeface="Cambria Math" panose="02040503050406030204" pitchFamily="18" charset="0"/>
                              </a:rPr>
                              <m:t>𝐱</m:t>
                            </m:r>
                          </m:e>
                        </m:acc>
                      </m:e>
                      <m:sub>
                        <m:r>
                          <a:rPr lang="en-US" altLang="ko-KR" i="1">
                            <a:solidFill>
                              <a:srgbClr val="FF0000"/>
                            </a:solidFill>
                            <a:latin typeface="Cambria Math" panose="02040503050406030204" pitchFamily="18" charset="0"/>
                          </a:rPr>
                          <m:t>𝑡</m:t>
                        </m:r>
                      </m:sub>
                    </m:sSub>
                    <m:r>
                      <a:rPr lang="en-US" altLang="ko-KR" b="1" i="1">
                        <a:solidFill>
                          <a:srgbClr val="FF0000"/>
                        </a:solidFill>
                        <a:latin typeface="Cambria Math" panose="02040503050406030204" pitchFamily="18" charset="0"/>
                      </a:rPr>
                      <m:t>)</m:t>
                    </m:r>
                  </m:oMath>
                </a14:m>
                <a:endParaRPr lang="ko-KR" altLang="en-US" dirty="0">
                  <a:solidFill>
                    <a:srgbClr val="FF0000"/>
                  </a:solidFill>
                </a:endParaRPr>
              </a:p>
            </p:txBody>
          </p:sp>
        </mc:Choice>
        <mc:Fallback xmlns="">
          <p:sp>
            <p:nvSpPr>
              <p:cNvPr id="33" name="TextBox 32">
                <a:extLst>
                  <a:ext uri="{FF2B5EF4-FFF2-40B4-BE49-F238E27FC236}">
                    <a16:creationId xmlns:a16="http://schemas.microsoft.com/office/drawing/2014/main" id="{BEA639E8-AD03-2FB8-E897-75A4E8D44BD4}"/>
                  </a:ext>
                </a:extLst>
              </p:cNvPr>
              <p:cNvSpPr txBox="1">
                <a:spLocks noRot="1" noChangeAspect="1" noMove="1" noResize="1" noEditPoints="1" noAdjustHandles="1" noChangeArrowheads="1" noChangeShapeType="1" noTextEdit="1"/>
              </p:cNvSpPr>
              <p:nvPr/>
            </p:nvSpPr>
            <p:spPr>
              <a:xfrm>
                <a:off x="5753759" y="6487593"/>
                <a:ext cx="4577930" cy="369332"/>
              </a:xfrm>
              <a:prstGeom prst="rect">
                <a:avLst/>
              </a:prstGeom>
              <a:blipFill>
                <a:blip r:embed="rId13"/>
                <a:stretch>
                  <a:fillRect t="-8197" b="-24590"/>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196266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23"/>
                                        </p:tgtEl>
                                      </p:cBhvr>
                                    </p:animEffect>
                                    <p:set>
                                      <p:cBhvr>
                                        <p:cTn id="23" dur="1" fill="hold">
                                          <p:stCondLst>
                                            <p:cond delay="499"/>
                                          </p:stCondLst>
                                        </p:cTn>
                                        <p:tgtEl>
                                          <p:spTgt spid="23"/>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3"/>
                                        </p:tgtEl>
                                      </p:cBhvr>
                                    </p:animEffect>
                                    <p:set>
                                      <p:cBhvr>
                                        <p:cTn id="26" dur="1" fill="hold">
                                          <p:stCondLst>
                                            <p:cond delay="499"/>
                                          </p:stCondLst>
                                        </p:cTn>
                                        <p:tgtEl>
                                          <p:spTgt spid="3"/>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22"/>
                                        </p:tgtEl>
                                      </p:cBhvr>
                                    </p:animEffect>
                                    <p:set>
                                      <p:cBhvr>
                                        <p:cTn id="29" dur="1" fill="hold">
                                          <p:stCondLst>
                                            <p:cond delay="499"/>
                                          </p:stCondLst>
                                        </p:cTn>
                                        <p:tgtEl>
                                          <p:spTgt spid="22"/>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31"/>
                                        </p:tgtEl>
                                      </p:cBhvr>
                                    </p:animEffect>
                                    <p:set>
                                      <p:cBhvr>
                                        <p:cTn id="40" dur="1" fill="hold">
                                          <p:stCondLst>
                                            <p:cond delay="499"/>
                                          </p:stCondLst>
                                        </p:cTn>
                                        <p:tgtEl>
                                          <p:spTgt spid="31"/>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3" grpId="0"/>
      <p:bldP spid="3" grpId="1"/>
      <p:bldP spid="14" grpId="0"/>
      <p:bldP spid="14" grpId="1"/>
      <p:bldP spid="19" grpId="0"/>
      <p:bldP spid="20" grpId="0"/>
      <p:bldP spid="31" grpId="0" animBg="1"/>
      <p:bldP spid="31" grpId="1" animBg="1"/>
      <p:bldP spid="32" grpId="0" animBg="1"/>
      <p:bldP spid="3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FE4B1CD-AE23-1929-6FA5-462CAD240DDF}"/>
              </a:ext>
            </a:extLst>
          </p:cNvPr>
          <p:cNvSpPr>
            <a:spLocks noGrp="1"/>
          </p:cNvSpPr>
          <p:nvPr>
            <p:ph type="title"/>
          </p:nvPr>
        </p:nvSpPr>
        <p:spPr/>
        <p:txBody>
          <a:bodyPr/>
          <a:lstStyle/>
          <a:p>
            <a:pPr algn="ctr"/>
            <a:r>
              <a:rPr lang="en-US" altLang="ko-KR" dirty="0"/>
              <a:t>Applications of D-</a:t>
            </a:r>
            <a:r>
              <a:rPr lang="en-US" altLang="ko-KR" dirty="0" err="1"/>
              <a:t>ToF</a:t>
            </a:r>
            <a:r>
              <a:rPr lang="en-US" altLang="ko-KR" dirty="0"/>
              <a:t> Simulator</a:t>
            </a:r>
            <a:endParaRPr lang="ko-KR" altLang="en-US" dirty="0"/>
          </a:p>
        </p:txBody>
      </p:sp>
      <p:sp>
        <p:nvSpPr>
          <p:cNvPr id="4" name="슬라이드 번호 개체 틀 3">
            <a:extLst>
              <a:ext uri="{FF2B5EF4-FFF2-40B4-BE49-F238E27FC236}">
                <a16:creationId xmlns:a16="http://schemas.microsoft.com/office/drawing/2014/main" id="{158D61C6-9FED-7F99-CC2E-8869F18D53CB}"/>
              </a:ext>
            </a:extLst>
          </p:cNvPr>
          <p:cNvSpPr>
            <a:spLocks noGrp="1"/>
          </p:cNvSpPr>
          <p:nvPr>
            <p:ph type="sldNum" sz="quarter" idx="12"/>
          </p:nvPr>
        </p:nvSpPr>
        <p:spPr/>
        <p:txBody>
          <a:bodyPr/>
          <a:lstStyle/>
          <a:p>
            <a:fld id="{8DF240CA-39A6-8942-A819-E48F9D8A9D50}" type="slidenum">
              <a:rPr lang="en-KR" smtClean="0"/>
              <a:t>53</a:t>
            </a:fld>
            <a:endParaRPr lang="en-KR"/>
          </a:p>
        </p:txBody>
      </p:sp>
    </p:spTree>
    <p:extLst>
      <p:ext uri="{BB962C8B-B14F-4D97-AF65-F5344CB8AC3E}">
        <p14:creationId xmlns:p14="http://schemas.microsoft.com/office/powerpoint/2010/main" val="19486133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A21D219-F779-E151-ECC4-7AC67EB40C28}"/>
              </a:ext>
            </a:extLst>
          </p:cNvPr>
          <p:cNvSpPr>
            <a:spLocks noGrp="1"/>
          </p:cNvSpPr>
          <p:nvPr>
            <p:ph type="title"/>
          </p:nvPr>
        </p:nvSpPr>
        <p:spPr/>
        <p:txBody>
          <a:bodyPr/>
          <a:lstStyle/>
          <a:p>
            <a:r>
              <a:rPr lang="en-US" altLang="ko-KR" dirty="0"/>
              <a:t>Reproducing D-</a:t>
            </a:r>
            <a:r>
              <a:rPr lang="en-US" altLang="ko-KR" dirty="0" err="1"/>
              <a:t>ToF</a:t>
            </a:r>
            <a:r>
              <a:rPr lang="en-US" altLang="ko-KR" dirty="0"/>
              <a:t> Paper Results (Simulation)</a:t>
            </a:r>
            <a:endParaRPr lang="ko-KR" altLang="en-US" dirty="0"/>
          </a:p>
        </p:txBody>
      </p:sp>
      <p:sp>
        <p:nvSpPr>
          <p:cNvPr id="4" name="슬라이드 번호 개체 틀 3">
            <a:extLst>
              <a:ext uri="{FF2B5EF4-FFF2-40B4-BE49-F238E27FC236}">
                <a16:creationId xmlns:a16="http://schemas.microsoft.com/office/drawing/2014/main" id="{C85DD4B9-0146-5080-DB0B-85BC50F5D170}"/>
              </a:ext>
            </a:extLst>
          </p:cNvPr>
          <p:cNvSpPr>
            <a:spLocks noGrp="1"/>
          </p:cNvSpPr>
          <p:nvPr>
            <p:ph type="sldNum" sz="quarter" idx="12"/>
          </p:nvPr>
        </p:nvSpPr>
        <p:spPr/>
        <p:txBody>
          <a:bodyPr/>
          <a:lstStyle/>
          <a:p>
            <a:fld id="{8DF240CA-39A6-8942-A819-E48F9D8A9D50}" type="slidenum">
              <a:rPr lang="en-KR" smtClean="0"/>
              <a:pPr/>
              <a:t>54</a:t>
            </a:fld>
            <a:endParaRPr lang="en-KR"/>
          </a:p>
        </p:txBody>
      </p:sp>
      <p:sp>
        <p:nvSpPr>
          <p:cNvPr id="5" name="TextBox 4">
            <a:extLst>
              <a:ext uri="{FF2B5EF4-FFF2-40B4-BE49-F238E27FC236}">
                <a16:creationId xmlns:a16="http://schemas.microsoft.com/office/drawing/2014/main" id="{F93DC22C-9AB6-C6B6-1D5B-06B730E3E17C}"/>
              </a:ext>
            </a:extLst>
          </p:cNvPr>
          <p:cNvSpPr txBox="1"/>
          <p:nvPr/>
        </p:nvSpPr>
        <p:spPr>
          <a:xfrm>
            <a:off x="6781296" y="1365875"/>
            <a:ext cx="4342172" cy="492443"/>
          </a:xfrm>
          <a:prstGeom prst="rect">
            <a:avLst/>
          </a:prstGeom>
          <a:noFill/>
        </p:spPr>
        <p:txBody>
          <a:bodyPr wrap="square">
            <a:spAutoFit/>
          </a:bodyPr>
          <a:lstStyle/>
          <a:p>
            <a:pPr algn="ctr" defTabSz="914400" latinLnBrk="1"/>
            <a:r>
              <a:rPr lang="en-US" altLang="ko-KR" sz="2600" dirty="0">
                <a:solidFill>
                  <a:prstClr val="black"/>
                </a:solidFill>
                <a:latin typeface="+mj-lt"/>
              </a:rPr>
              <a:t>[Heide 2015] setup</a:t>
            </a:r>
            <a:endParaRPr lang="ko-KR" altLang="en-US" sz="2600" dirty="0">
              <a:solidFill>
                <a:prstClr val="black"/>
              </a:solidFill>
              <a:latin typeface="+mj-lt"/>
            </a:endParaRPr>
          </a:p>
        </p:txBody>
      </p:sp>
      <p:sp>
        <p:nvSpPr>
          <p:cNvPr id="6" name="TextBox 5">
            <a:extLst>
              <a:ext uri="{FF2B5EF4-FFF2-40B4-BE49-F238E27FC236}">
                <a16:creationId xmlns:a16="http://schemas.microsoft.com/office/drawing/2014/main" id="{CCAAF2C6-6176-B2B7-3C5E-17A7E9D9AC7E}"/>
              </a:ext>
            </a:extLst>
          </p:cNvPr>
          <p:cNvSpPr txBox="1"/>
          <p:nvPr/>
        </p:nvSpPr>
        <p:spPr>
          <a:xfrm>
            <a:off x="1535308" y="1391901"/>
            <a:ext cx="3644128" cy="492443"/>
          </a:xfrm>
          <a:prstGeom prst="rect">
            <a:avLst/>
          </a:prstGeom>
          <a:noFill/>
        </p:spPr>
        <p:txBody>
          <a:bodyPr wrap="square">
            <a:spAutoFit/>
          </a:bodyPr>
          <a:lstStyle/>
          <a:p>
            <a:pPr algn="ctr" defTabSz="914400" latinLnBrk="1"/>
            <a:r>
              <a:rPr lang="en-US" altLang="ko-KR" sz="2600" dirty="0">
                <a:solidFill>
                  <a:prstClr val="black"/>
                </a:solidFill>
                <a:latin typeface="+mj-lt"/>
              </a:rPr>
              <a:t>[Hu 2022] setup</a:t>
            </a:r>
            <a:endParaRPr lang="ko-KR" altLang="en-US" sz="2600" dirty="0">
              <a:solidFill>
                <a:prstClr val="black"/>
              </a:solidFill>
              <a:latin typeface="+mj-lt"/>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769E6CB-0E04-8B37-9F4E-4253DF5767A3}"/>
                  </a:ext>
                </a:extLst>
              </p:cNvPr>
              <p:cNvSpPr txBox="1"/>
              <p:nvPr/>
            </p:nvSpPr>
            <p:spPr>
              <a:xfrm>
                <a:off x="2073058" y="5497658"/>
                <a:ext cx="2980964" cy="461665"/>
              </a:xfrm>
              <a:prstGeom prst="rect">
                <a:avLst/>
              </a:prstGeom>
              <a:noFill/>
            </p:spPr>
            <p:txBody>
              <a:bodyPr wrap="square" rtlCol="0">
                <a:spAutoFit/>
              </a:bodyPr>
              <a:lstStyle/>
              <a:p>
                <a:pPr algn="ctr" defTabSz="914400" latinLnBrk="1"/>
                <a:r>
                  <a:rPr lang="en-US" altLang="ko-KR" sz="2400" dirty="0">
                    <a:solidFill>
                      <a:prstClr val="black"/>
                    </a:solidFill>
                    <a:latin typeface="+mj-lt"/>
                  </a:rPr>
                  <a:t>Phase offset </a:t>
                </a:r>
                <a14:m>
                  <m:oMath xmlns:m="http://schemas.openxmlformats.org/officeDocument/2006/math">
                    <m:r>
                      <a:rPr lang="en-US" altLang="ko-KR" sz="2400" b="0" i="1" smtClean="0">
                        <a:solidFill>
                          <a:prstClr val="black"/>
                        </a:solidFill>
                        <a:latin typeface="Cambria Math" panose="02040503050406030204" pitchFamily="18" charset="0"/>
                      </a:rPr>
                      <m:t>𝜓</m:t>
                    </m:r>
                  </m:oMath>
                </a14:m>
                <a:endParaRPr lang="ko-KR" altLang="en-US" sz="2400" dirty="0">
                  <a:solidFill>
                    <a:prstClr val="black"/>
                  </a:solidFill>
                  <a:latin typeface="+mj-lt"/>
                </a:endParaRPr>
              </a:p>
            </p:txBody>
          </p:sp>
        </mc:Choice>
        <mc:Fallback xmlns="">
          <p:sp>
            <p:nvSpPr>
              <p:cNvPr id="7" name="TextBox 6">
                <a:extLst>
                  <a:ext uri="{FF2B5EF4-FFF2-40B4-BE49-F238E27FC236}">
                    <a16:creationId xmlns:a16="http://schemas.microsoft.com/office/drawing/2014/main" id="{C769E6CB-0E04-8B37-9F4E-4253DF5767A3}"/>
                  </a:ext>
                </a:extLst>
              </p:cNvPr>
              <p:cNvSpPr txBox="1">
                <a:spLocks noRot="1" noChangeAspect="1" noMove="1" noResize="1" noEditPoints="1" noAdjustHandles="1" noChangeArrowheads="1" noChangeShapeType="1" noTextEdit="1"/>
              </p:cNvSpPr>
              <p:nvPr/>
            </p:nvSpPr>
            <p:spPr>
              <a:xfrm>
                <a:off x="2073058" y="5497658"/>
                <a:ext cx="2980964" cy="461665"/>
              </a:xfrm>
              <a:prstGeom prst="rect">
                <a:avLst/>
              </a:prstGeom>
              <a:blipFill>
                <a:blip r:embed="rId6"/>
                <a:stretch>
                  <a:fillRect t="-9211" b="-3026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ACCE844-171F-7D21-502D-5D9DABFF8E55}"/>
                  </a:ext>
                </a:extLst>
              </p:cNvPr>
              <p:cNvSpPr txBox="1"/>
              <p:nvPr/>
            </p:nvSpPr>
            <p:spPr>
              <a:xfrm rot="16200000">
                <a:off x="205745" y="3394989"/>
                <a:ext cx="1410033" cy="461665"/>
              </a:xfrm>
              <a:prstGeom prst="rect">
                <a:avLst/>
              </a:prstGeom>
              <a:noFill/>
            </p:spPr>
            <p:txBody>
              <a:bodyPr wrap="square" rtlCol="0">
                <a:spAutoFit/>
              </a:bodyPr>
              <a:lstStyle/>
              <a:p>
                <a:pPr algn="ctr" defTabSz="914400" latinLnBrk="1"/>
                <a:r>
                  <a:rPr lang="en-US" altLang="ko-KR" sz="2400" dirty="0">
                    <a:solidFill>
                      <a:prstClr val="black"/>
                    </a:solidFill>
                    <a:latin typeface="+mj-lt"/>
                  </a:rPr>
                  <a:t>Ratio (</a:t>
                </a:r>
                <a14:m>
                  <m:oMath xmlns:m="http://schemas.openxmlformats.org/officeDocument/2006/math">
                    <m:sSub>
                      <m:sSubPr>
                        <m:ctrlPr>
                          <a:rPr lang="en-US" altLang="ko-KR" sz="2400" b="0" i="1" smtClean="0">
                            <a:solidFill>
                              <a:prstClr val="black"/>
                            </a:solidFill>
                            <a:latin typeface="Cambria Math" panose="02040503050406030204" pitchFamily="18" charset="0"/>
                          </a:rPr>
                        </m:ctrlPr>
                      </m:sSubPr>
                      <m:e>
                        <m:r>
                          <a:rPr lang="en-US" altLang="ko-KR" sz="2400" b="0" i="1" smtClean="0">
                            <a:solidFill>
                              <a:prstClr val="black"/>
                            </a:solidFill>
                            <a:latin typeface="Cambria Math" panose="02040503050406030204" pitchFamily="18" charset="0"/>
                          </a:rPr>
                          <m:t>𝑟</m:t>
                        </m:r>
                      </m:e>
                      <m:sub>
                        <m:r>
                          <a:rPr lang="en-US" altLang="ko-KR" sz="2400" b="0" i="1" smtClean="0">
                            <a:solidFill>
                              <a:prstClr val="black"/>
                            </a:solidFill>
                            <a:latin typeface="Cambria Math" panose="02040503050406030204" pitchFamily="18" charset="0"/>
                          </a:rPr>
                          <m:t>2</m:t>
                        </m:r>
                      </m:sub>
                    </m:sSub>
                  </m:oMath>
                </a14:m>
                <a:r>
                  <a:rPr lang="en-US" altLang="ko-KR" sz="2400" dirty="0">
                    <a:solidFill>
                      <a:prstClr val="black"/>
                    </a:solidFill>
                    <a:latin typeface="+mj-lt"/>
                  </a:rPr>
                  <a:t>)</a:t>
                </a:r>
                <a:endParaRPr lang="ko-KR" altLang="en-US" sz="2400" dirty="0">
                  <a:solidFill>
                    <a:prstClr val="black"/>
                  </a:solidFill>
                  <a:latin typeface="+mj-lt"/>
                </a:endParaRPr>
              </a:p>
            </p:txBody>
          </p:sp>
        </mc:Choice>
        <mc:Fallback xmlns="">
          <p:sp>
            <p:nvSpPr>
              <p:cNvPr id="8" name="TextBox 7">
                <a:extLst>
                  <a:ext uri="{FF2B5EF4-FFF2-40B4-BE49-F238E27FC236}">
                    <a16:creationId xmlns:a16="http://schemas.microsoft.com/office/drawing/2014/main" id="{1ACCE844-171F-7D21-502D-5D9DABFF8E55}"/>
                  </a:ext>
                </a:extLst>
              </p:cNvPr>
              <p:cNvSpPr txBox="1">
                <a:spLocks noRot="1" noChangeAspect="1" noMove="1" noResize="1" noEditPoints="1" noAdjustHandles="1" noChangeArrowheads="1" noChangeShapeType="1" noTextEdit="1"/>
              </p:cNvSpPr>
              <p:nvPr/>
            </p:nvSpPr>
            <p:spPr>
              <a:xfrm rot="16200000">
                <a:off x="205745" y="3394989"/>
                <a:ext cx="1410033" cy="461665"/>
              </a:xfrm>
              <a:prstGeom prst="rect">
                <a:avLst/>
              </a:prstGeom>
              <a:blipFill>
                <a:blip r:embed="rId7"/>
                <a:stretch>
                  <a:fillRect l="-9333" t="-10390" r="-32000" b="-10390"/>
                </a:stretch>
              </a:blipFill>
            </p:spPr>
            <p:txBody>
              <a:bodyPr/>
              <a:lstStyle/>
              <a:p>
                <a:r>
                  <a:rPr lang="ko-KR" altLang="en-US">
                    <a:noFill/>
                  </a:rPr>
                  <a:t> </a:t>
                </a:r>
              </a:p>
            </p:txBody>
          </p:sp>
        </mc:Fallback>
      </mc:AlternateContent>
      <p:pic>
        <p:nvPicPr>
          <p:cNvPr id="9" name="그래픽 8">
            <a:extLst>
              <a:ext uri="{FF2B5EF4-FFF2-40B4-BE49-F238E27FC236}">
                <a16:creationId xmlns:a16="http://schemas.microsoft.com/office/drawing/2014/main" id="{8D90FBF3-B293-19FA-AAFB-F882B21FA5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2272" y="1857611"/>
            <a:ext cx="4762500" cy="3609975"/>
          </a:xfrm>
          <a:prstGeom prst="rect">
            <a:avLst/>
          </a:prstGeom>
        </p:spPr>
      </p:pic>
      <p:pic>
        <p:nvPicPr>
          <p:cNvPr id="10" name="그래픽 9">
            <a:extLst>
              <a:ext uri="{FF2B5EF4-FFF2-40B4-BE49-F238E27FC236}">
                <a16:creationId xmlns:a16="http://schemas.microsoft.com/office/drawing/2014/main" id="{49A4539A-4FB1-301F-DD59-8B57366F888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571132" y="1857611"/>
            <a:ext cx="4762500" cy="3609975"/>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75915C1-C12D-67CB-E097-6B5DA8D37C9A}"/>
                  </a:ext>
                </a:extLst>
              </p:cNvPr>
              <p:cNvSpPr txBox="1"/>
              <p:nvPr/>
            </p:nvSpPr>
            <p:spPr>
              <a:xfrm>
                <a:off x="6168321" y="1853566"/>
                <a:ext cx="492650" cy="373377"/>
              </a:xfrm>
              <a:prstGeom prst="rect">
                <a:avLst/>
              </a:prstGeom>
              <a:noFill/>
            </p:spPr>
            <p:txBody>
              <a:bodyPr wrap="squar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0.5</m:t>
                      </m:r>
                    </m:oMath>
                  </m:oMathPara>
                </a14:m>
                <a:endParaRPr lang="ko-KR" altLang="en-US" sz="2400" dirty="0">
                  <a:solidFill>
                    <a:prstClr val="black"/>
                  </a:solidFill>
                  <a:latin typeface="+mj-lt"/>
                </a:endParaRPr>
              </a:p>
            </p:txBody>
          </p:sp>
        </mc:Choice>
        <mc:Fallback xmlns="">
          <p:sp>
            <p:nvSpPr>
              <p:cNvPr id="11" name="TextBox 10">
                <a:extLst>
                  <a:ext uri="{FF2B5EF4-FFF2-40B4-BE49-F238E27FC236}">
                    <a16:creationId xmlns:a16="http://schemas.microsoft.com/office/drawing/2014/main" id="{975915C1-C12D-67CB-E097-6B5DA8D37C9A}"/>
                  </a:ext>
                </a:extLst>
              </p:cNvPr>
              <p:cNvSpPr txBox="1">
                <a:spLocks noRot="1" noChangeAspect="1" noMove="1" noResize="1" noEditPoints="1" noAdjustHandles="1" noChangeArrowheads="1" noChangeShapeType="1" noTextEdit="1"/>
              </p:cNvSpPr>
              <p:nvPr/>
            </p:nvSpPr>
            <p:spPr>
              <a:xfrm>
                <a:off x="6168321" y="1853566"/>
                <a:ext cx="492650" cy="373377"/>
              </a:xfrm>
              <a:prstGeom prst="rect">
                <a:avLst/>
              </a:prstGeom>
              <a:blipFill>
                <a:blip r:embed="rId12"/>
                <a:stretch>
                  <a:fillRect l="-12346" r="-13580" b="-1147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2F00A02-1B53-3B47-6D9A-01FB472B4EB3}"/>
                  </a:ext>
                </a:extLst>
              </p:cNvPr>
              <p:cNvSpPr txBox="1"/>
              <p:nvPr/>
            </p:nvSpPr>
            <p:spPr>
              <a:xfrm>
                <a:off x="5940810" y="5190587"/>
                <a:ext cx="716543" cy="369332"/>
              </a:xfrm>
              <a:prstGeom prst="rect">
                <a:avLst/>
              </a:prstGeom>
              <a:noFill/>
            </p:spPr>
            <p:txBody>
              <a:bodyPr wrap="non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−0.5</m:t>
                      </m:r>
                    </m:oMath>
                  </m:oMathPara>
                </a14:m>
                <a:endParaRPr lang="ko-KR" altLang="en-US" sz="2400" dirty="0">
                  <a:solidFill>
                    <a:prstClr val="black"/>
                  </a:solidFill>
                  <a:latin typeface="+mj-lt"/>
                </a:endParaRPr>
              </a:p>
            </p:txBody>
          </p:sp>
        </mc:Choice>
        <mc:Fallback xmlns="">
          <p:sp>
            <p:nvSpPr>
              <p:cNvPr id="12" name="TextBox 11">
                <a:extLst>
                  <a:ext uri="{FF2B5EF4-FFF2-40B4-BE49-F238E27FC236}">
                    <a16:creationId xmlns:a16="http://schemas.microsoft.com/office/drawing/2014/main" id="{12F00A02-1B53-3B47-6D9A-01FB472B4EB3}"/>
                  </a:ext>
                </a:extLst>
              </p:cNvPr>
              <p:cNvSpPr txBox="1">
                <a:spLocks noRot="1" noChangeAspect="1" noMove="1" noResize="1" noEditPoints="1" noAdjustHandles="1" noChangeArrowheads="1" noChangeShapeType="1" noTextEdit="1"/>
              </p:cNvSpPr>
              <p:nvPr/>
            </p:nvSpPr>
            <p:spPr>
              <a:xfrm>
                <a:off x="5940810" y="5190587"/>
                <a:ext cx="716543" cy="369332"/>
              </a:xfrm>
              <a:prstGeom prst="rect">
                <a:avLst/>
              </a:prstGeom>
              <a:blipFill>
                <a:blip r:embed="rId13"/>
                <a:stretch>
                  <a:fillRect l="-1709" r="-10256" b="-1147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9B2A876-E6D1-B77C-5154-989B6A20E8B8}"/>
                  </a:ext>
                </a:extLst>
              </p:cNvPr>
              <p:cNvSpPr txBox="1"/>
              <p:nvPr/>
            </p:nvSpPr>
            <p:spPr>
              <a:xfrm>
                <a:off x="559988" y="1857611"/>
                <a:ext cx="716543" cy="369332"/>
              </a:xfrm>
              <a:prstGeom prst="rect">
                <a:avLst/>
              </a:prstGeom>
              <a:noFill/>
            </p:spPr>
            <p:txBody>
              <a:bodyPr wrap="non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−0.5</m:t>
                      </m:r>
                    </m:oMath>
                  </m:oMathPara>
                </a14:m>
                <a:endParaRPr lang="ko-KR" altLang="en-US" sz="2400" dirty="0">
                  <a:solidFill>
                    <a:prstClr val="black"/>
                  </a:solidFill>
                  <a:latin typeface="+mj-lt"/>
                </a:endParaRPr>
              </a:p>
            </p:txBody>
          </p:sp>
        </mc:Choice>
        <mc:Fallback xmlns="">
          <p:sp>
            <p:nvSpPr>
              <p:cNvPr id="13" name="TextBox 12">
                <a:extLst>
                  <a:ext uri="{FF2B5EF4-FFF2-40B4-BE49-F238E27FC236}">
                    <a16:creationId xmlns:a16="http://schemas.microsoft.com/office/drawing/2014/main" id="{A9B2A876-E6D1-B77C-5154-989B6A20E8B8}"/>
                  </a:ext>
                </a:extLst>
              </p:cNvPr>
              <p:cNvSpPr txBox="1">
                <a:spLocks noRot="1" noChangeAspect="1" noMove="1" noResize="1" noEditPoints="1" noAdjustHandles="1" noChangeArrowheads="1" noChangeShapeType="1" noTextEdit="1"/>
              </p:cNvSpPr>
              <p:nvPr/>
            </p:nvSpPr>
            <p:spPr>
              <a:xfrm>
                <a:off x="559988" y="1857611"/>
                <a:ext cx="716543" cy="369332"/>
              </a:xfrm>
              <a:prstGeom prst="rect">
                <a:avLst/>
              </a:prstGeom>
              <a:blipFill>
                <a:blip r:embed="rId14"/>
                <a:stretch>
                  <a:fillRect l="-1709" r="-10256" b="-1166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3F75E71-BB0E-7CD0-BA2C-3893A6740C56}"/>
                  </a:ext>
                </a:extLst>
              </p:cNvPr>
              <p:cNvSpPr txBox="1"/>
              <p:nvPr/>
            </p:nvSpPr>
            <p:spPr>
              <a:xfrm>
                <a:off x="559083" y="5086254"/>
                <a:ext cx="541815" cy="369332"/>
              </a:xfrm>
              <a:prstGeom prst="rect">
                <a:avLst/>
              </a:prstGeom>
              <a:noFill/>
            </p:spPr>
            <p:txBody>
              <a:bodyPr wrap="squar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−1.5</m:t>
                      </m:r>
                    </m:oMath>
                  </m:oMathPara>
                </a14:m>
                <a:endParaRPr lang="ko-KR" altLang="en-US" sz="2400" dirty="0">
                  <a:solidFill>
                    <a:prstClr val="black"/>
                  </a:solidFill>
                  <a:latin typeface="+mj-lt"/>
                </a:endParaRPr>
              </a:p>
            </p:txBody>
          </p:sp>
        </mc:Choice>
        <mc:Fallback xmlns="">
          <p:sp>
            <p:nvSpPr>
              <p:cNvPr id="14" name="TextBox 13">
                <a:extLst>
                  <a:ext uri="{FF2B5EF4-FFF2-40B4-BE49-F238E27FC236}">
                    <a16:creationId xmlns:a16="http://schemas.microsoft.com/office/drawing/2014/main" id="{63F75E71-BB0E-7CD0-BA2C-3893A6740C56}"/>
                  </a:ext>
                </a:extLst>
              </p:cNvPr>
              <p:cNvSpPr txBox="1">
                <a:spLocks noRot="1" noChangeAspect="1" noMove="1" noResize="1" noEditPoints="1" noAdjustHandles="1" noChangeArrowheads="1" noChangeShapeType="1" noTextEdit="1"/>
              </p:cNvSpPr>
              <p:nvPr/>
            </p:nvSpPr>
            <p:spPr>
              <a:xfrm>
                <a:off x="559083" y="5086254"/>
                <a:ext cx="541815" cy="369332"/>
              </a:xfrm>
              <a:prstGeom prst="rect">
                <a:avLst/>
              </a:prstGeom>
              <a:blipFill>
                <a:blip r:embed="rId15"/>
                <a:stretch>
                  <a:fillRect l="-10112" r="-35955" b="-1147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2A99D68-85C7-2820-C85A-C60E250D77AE}"/>
                  </a:ext>
                </a:extLst>
              </p:cNvPr>
              <p:cNvSpPr txBox="1"/>
              <p:nvPr/>
            </p:nvSpPr>
            <p:spPr>
              <a:xfrm>
                <a:off x="1041045" y="5452317"/>
                <a:ext cx="541815" cy="369332"/>
              </a:xfrm>
              <a:prstGeom prst="rect">
                <a:avLst/>
              </a:prstGeom>
              <a:noFill/>
            </p:spPr>
            <p:txBody>
              <a:bodyPr wrap="squar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0</m:t>
                      </m:r>
                    </m:oMath>
                  </m:oMathPara>
                </a14:m>
                <a:endParaRPr lang="ko-KR" altLang="en-US" sz="2400" dirty="0">
                  <a:solidFill>
                    <a:prstClr val="black"/>
                  </a:solidFill>
                  <a:latin typeface="+mj-lt"/>
                </a:endParaRPr>
              </a:p>
            </p:txBody>
          </p:sp>
        </mc:Choice>
        <mc:Fallback xmlns="">
          <p:sp>
            <p:nvSpPr>
              <p:cNvPr id="15" name="TextBox 14">
                <a:extLst>
                  <a:ext uri="{FF2B5EF4-FFF2-40B4-BE49-F238E27FC236}">
                    <a16:creationId xmlns:a16="http://schemas.microsoft.com/office/drawing/2014/main" id="{D2A99D68-85C7-2820-C85A-C60E250D77AE}"/>
                  </a:ext>
                </a:extLst>
              </p:cNvPr>
              <p:cNvSpPr txBox="1">
                <a:spLocks noRot="1" noChangeAspect="1" noMove="1" noResize="1" noEditPoints="1" noAdjustHandles="1" noChangeArrowheads="1" noChangeShapeType="1" noTextEdit="1"/>
              </p:cNvSpPr>
              <p:nvPr/>
            </p:nvSpPr>
            <p:spPr>
              <a:xfrm>
                <a:off x="1041045" y="5452317"/>
                <a:ext cx="541815" cy="369332"/>
              </a:xfrm>
              <a:prstGeom prst="rect">
                <a:avLst/>
              </a:prstGeom>
              <a:blipFill>
                <a:blip r:embed="rId16"/>
                <a:stretch>
                  <a:fillRect b="-983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4076EBF-DCA8-DF53-DA2B-F456FC962C48}"/>
                  </a:ext>
                </a:extLst>
              </p:cNvPr>
              <p:cNvSpPr txBox="1"/>
              <p:nvPr/>
            </p:nvSpPr>
            <p:spPr>
              <a:xfrm>
                <a:off x="5419288" y="5452317"/>
                <a:ext cx="541815" cy="369332"/>
              </a:xfrm>
              <a:prstGeom prst="rect">
                <a:avLst/>
              </a:prstGeom>
              <a:noFill/>
            </p:spPr>
            <p:txBody>
              <a:bodyPr wrap="squar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𝜋</m:t>
                      </m:r>
                    </m:oMath>
                  </m:oMathPara>
                </a14:m>
                <a:endParaRPr lang="ko-KR" altLang="en-US" sz="2400" dirty="0">
                  <a:solidFill>
                    <a:prstClr val="black"/>
                  </a:solidFill>
                  <a:latin typeface="+mj-lt"/>
                </a:endParaRPr>
              </a:p>
            </p:txBody>
          </p:sp>
        </mc:Choice>
        <mc:Fallback xmlns="">
          <p:sp>
            <p:nvSpPr>
              <p:cNvPr id="16" name="TextBox 15">
                <a:extLst>
                  <a:ext uri="{FF2B5EF4-FFF2-40B4-BE49-F238E27FC236}">
                    <a16:creationId xmlns:a16="http://schemas.microsoft.com/office/drawing/2014/main" id="{74076EBF-DCA8-DF53-DA2B-F456FC962C48}"/>
                  </a:ext>
                </a:extLst>
              </p:cNvPr>
              <p:cNvSpPr txBox="1">
                <a:spLocks noRot="1" noChangeAspect="1" noMove="1" noResize="1" noEditPoints="1" noAdjustHandles="1" noChangeArrowheads="1" noChangeShapeType="1" noTextEdit="1"/>
              </p:cNvSpPr>
              <p:nvPr/>
            </p:nvSpPr>
            <p:spPr>
              <a:xfrm>
                <a:off x="5419288" y="5452317"/>
                <a:ext cx="541815" cy="369332"/>
              </a:xfrm>
              <a:prstGeom prst="rect">
                <a:avLst/>
              </a:prstGeom>
              <a:blipFill>
                <a:blip r:embed="rId17"/>
                <a:stretch>
                  <a:fillRect b="-1639"/>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46A7D79-3EEF-56A2-8357-86816C0C8650}"/>
                  </a:ext>
                </a:extLst>
              </p:cNvPr>
              <p:cNvSpPr txBox="1"/>
              <p:nvPr/>
            </p:nvSpPr>
            <p:spPr>
              <a:xfrm>
                <a:off x="7522043" y="5497658"/>
                <a:ext cx="2980964" cy="461665"/>
              </a:xfrm>
              <a:prstGeom prst="rect">
                <a:avLst/>
              </a:prstGeom>
              <a:noFill/>
            </p:spPr>
            <p:txBody>
              <a:bodyPr wrap="square" rtlCol="0">
                <a:spAutoFit/>
              </a:bodyPr>
              <a:lstStyle/>
              <a:p>
                <a:pPr algn="ctr" defTabSz="914400" latinLnBrk="1"/>
                <a:r>
                  <a:rPr lang="en-US" altLang="ko-KR" sz="2400" dirty="0">
                    <a:solidFill>
                      <a:prstClr val="black"/>
                    </a:solidFill>
                    <a:latin typeface="+mj-lt"/>
                  </a:rPr>
                  <a:t>Phase offset </a:t>
                </a:r>
                <a14:m>
                  <m:oMath xmlns:m="http://schemas.openxmlformats.org/officeDocument/2006/math">
                    <m:r>
                      <a:rPr lang="en-US" altLang="ko-KR" sz="2400" b="0" i="1" smtClean="0">
                        <a:solidFill>
                          <a:prstClr val="black"/>
                        </a:solidFill>
                        <a:latin typeface="Cambria Math" panose="02040503050406030204" pitchFamily="18" charset="0"/>
                      </a:rPr>
                      <m:t>𝜓</m:t>
                    </m:r>
                  </m:oMath>
                </a14:m>
                <a:endParaRPr lang="ko-KR" altLang="en-US" sz="2400" dirty="0">
                  <a:solidFill>
                    <a:prstClr val="black"/>
                  </a:solidFill>
                  <a:latin typeface="+mj-lt"/>
                </a:endParaRPr>
              </a:p>
            </p:txBody>
          </p:sp>
        </mc:Choice>
        <mc:Fallback xmlns="">
          <p:sp>
            <p:nvSpPr>
              <p:cNvPr id="17" name="TextBox 16">
                <a:extLst>
                  <a:ext uri="{FF2B5EF4-FFF2-40B4-BE49-F238E27FC236}">
                    <a16:creationId xmlns:a16="http://schemas.microsoft.com/office/drawing/2014/main" id="{846A7D79-3EEF-56A2-8357-86816C0C8650}"/>
                  </a:ext>
                </a:extLst>
              </p:cNvPr>
              <p:cNvSpPr txBox="1">
                <a:spLocks noRot="1" noChangeAspect="1" noMove="1" noResize="1" noEditPoints="1" noAdjustHandles="1" noChangeArrowheads="1" noChangeShapeType="1" noTextEdit="1"/>
              </p:cNvSpPr>
              <p:nvPr/>
            </p:nvSpPr>
            <p:spPr>
              <a:xfrm>
                <a:off x="7522043" y="5497658"/>
                <a:ext cx="2980964" cy="461665"/>
              </a:xfrm>
              <a:prstGeom prst="rect">
                <a:avLst/>
              </a:prstGeom>
              <a:blipFill>
                <a:blip r:embed="rId18"/>
                <a:stretch>
                  <a:fillRect t="-9211" b="-30263"/>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5E464F5-5EE0-001C-141B-36AD3FE84E4C}"/>
                  </a:ext>
                </a:extLst>
              </p:cNvPr>
              <p:cNvSpPr txBox="1"/>
              <p:nvPr/>
            </p:nvSpPr>
            <p:spPr>
              <a:xfrm>
                <a:off x="6479056" y="5452317"/>
                <a:ext cx="541815" cy="369332"/>
              </a:xfrm>
              <a:prstGeom prst="rect">
                <a:avLst/>
              </a:prstGeom>
              <a:noFill/>
            </p:spPr>
            <p:txBody>
              <a:bodyPr wrap="squar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0</m:t>
                      </m:r>
                    </m:oMath>
                  </m:oMathPara>
                </a14:m>
                <a:endParaRPr lang="ko-KR" altLang="en-US" sz="2400" dirty="0">
                  <a:solidFill>
                    <a:prstClr val="black"/>
                  </a:solidFill>
                  <a:latin typeface="+mj-lt"/>
                </a:endParaRPr>
              </a:p>
            </p:txBody>
          </p:sp>
        </mc:Choice>
        <mc:Fallback xmlns="">
          <p:sp>
            <p:nvSpPr>
              <p:cNvPr id="18" name="TextBox 17">
                <a:extLst>
                  <a:ext uri="{FF2B5EF4-FFF2-40B4-BE49-F238E27FC236}">
                    <a16:creationId xmlns:a16="http://schemas.microsoft.com/office/drawing/2014/main" id="{25E464F5-5EE0-001C-141B-36AD3FE84E4C}"/>
                  </a:ext>
                </a:extLst>
              </p:cNvPr>
              <p:cNvSpPr txBox="1">
                <a:spLocks noRot="1" noChangeAspect="1" noMove="1" noResize="1" noEditPoints="1" noAdjustHandles="1" noChangeArrowheads="1" noChangeShapeType="1" noTextEdit="1"/>
              </p:cNvSpPr>
              <p:nvPr/>
            </p:nvSpPr>
            <p:spPr>
              <a:xfrm>
                <a:off x="6479056" y="5452317"/>
                <a:ext cx="541815" cy="369332"/>
              </a:xfrm>
              <a:prstGeom prst="rect">
                <a:avLst/>
              </a:prstGeom>
              <a:blipFill>
                <a:blip r:embed="rId19"/>
                <a:stretch>
                  <a:fillRect b="-983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C8CF917-3529-89E9-72AB-C142AF8AC6D0}"/>
                  </a:ext>
                </a:extLst>
              </p:cNvPr>
              <p:cNvSpPr txBox="1"/>
              <p:nvPr/>
            </p:nvSpPr>
            <p:spPr>
              <a:xfrm>
                <a:off x="10857299" y="5452317"/>
                <a:ext cx="541815" cy="369332"/>
              </a:xfrm>
              <a:prstGeom prst="rect">
                <a:avLst/>
              </a:prstGeom>
              <a:noFill/>
            </p:spPr>
            <p:txBody>
              <a:bodyPr wrap="square" lIns="0" tIns="0" rIns="0" bIns="0" rtlCol="0">
                <a:spAutoFit/>
              </a:bodyPr>
              <a:lstStyle/>
              <a:p>
                <a:pPr defTabSz="914400" latinLnBrk="1"/>
                <a14:m>
                  <m:oMathPara xmlns:m="http://schemas.openxmlformats.org/officeDocument/2006/math">
                    <m:oMathParaPr>
                      <m:jc m:val="centerGroup"/>
                    </m:oMathParaPr>
                    <m:oMath xmlns:m="http://schemas.openxmlformats.org/officeDocument/2006/math">
                      <m:r>
                        <a:rPr lang="en-US" altLang="ko-KR" sz="2400" i="1" smtClean="0">
                          <a:solidFill>
                            <a:prstClr val="black"/>
                          </a:solidFill>
                          <a:latin typeface="Cambria Math" panose="02040503050406030204" pitchFamily="18" charset="0"/>
                        </a:rPr>
                        <m:t>𝜋</m:t>
                      </m:r>
                    </m:oMath>
                  </m:oMathPara>
                </a14:m>
                <a:endParaRPr lang="ko-KR" altLang="en-US" sz="2400" dirty="0">
                  <a:solidFill>
                    <a:prstClr val="black"/>
                  </a:solidFill>
                  <a:latin typeface="+mj-lt"/>
                </a:endParaRPr>
              </a:p>
            </p:txBody>
          </p:sp>
        </mc:Choice>
        <mc:Fallback xmlns="">
          <p:sp>
            <p:nvSpPr>
              <p:cNvPr id="19" name="TextBox 18">
                <a:extLst>
                  <a:ext uri="{FF2B5EF4-FFF2-40B4-BE49-F238E27FC236}">
                    <a16:creationId xmlns:a16="http://schemas.microsoft.com/office/drawing/2014/main" id="{AC8CF917-3529-89E9-72AB-C142AF8AC6D0}"/>
                  </a:ext>
                </a:extLst>
              </p:cNvPr>
              <p:cNvSpPr txBox="1">
                <a:spLocks noRot="1" noChangeAspect="1" noMove="1" noResize="1" noEditPoints="1" noAdjustHandles="1" noChangeArrowheads="1" noChangeShapeType="1" noTextEdit="1"/>
              </p:cNvSpPr>
              <p:nvPr/>
            </p:nvSpPr>
            <p:spPr>
              <a:xfrm>
                <a:off x="10857299" y="5452317"/>
                <a:ext cx="541815" cy="369332"/>
              </a:xfrm>
              <a:prstGeom prst="rect">
                <a:avLst/>
              </a:prstGeom>
              <a:blipFill>
                <a:blip r:embed="rId20"/>
                <a:stretch>
                  <a:fillRect b="-1639"/>
                </a:stretch>
              </a:blipFill>
            </p:spPr>
            <p:txBody>
              <a:bodyPr/>
              <a:lstStyle/>
              <a:p>
                <a:r>
                  <a:rPr lang="ko-KR" altLang="en-US">
                    <a:noFill/>
                  </a:rPr>
                  <a:t> </a:t>
                </a:r>
              </a:p>
            </p:txBody>
          </p:sp>
        </mc:Fallback>
      </mc:AlternateContent>
      <p:cxnSp>
        <p:nvCxnSpPr>
          <p:cNvPr id="20" name="직선 연결선 19">
            <a:extLst>
              <a:ext uri="{FF2B5EF4-FFF2-40B4-BE49-F238E27FC236}">
                <a16:creationId xmlns:a16="http://schemas.microsoft.com/office/drawing/2014/main" id="{7C775445-AB44-4559-2200-5A9C981AB1EA}"/>
              </a:ext>
            </a:extLst>
          </p:cNvPr>
          <p:cNvCxnSpPr>
            <a:cxnSpLocks/>
          </p:cNvCxnSpPr>
          <p:nvPr/>
        </p:nvCxnSpPr>
        <p:spPr>
          <a:xfrm>
            <a:off x="9898635" y="3117690"/>
            <a:ext cx="321395" cy="0"/>
          </a:xfrm>
          <a:prstGeom prst="line">
            <a:avLst/>
          </a:prstGeom>
          <a:noFill/>
          <a:ln w="28575" cap="flat" cmpd="sng" algn="ctr">
            <a:solidFill>
              <a:srgbClr val="1F77B4"/>
            </a:solidFill>
            <a:prstDash val="solid"/>
            <a:miter lim="800000"/>
          </a:ln>
          <a:effectLst/>
        </p:spPr>
      </p:cxnSp>
      <p:sp>
        <p:nvSpPr>
          <p:cNvPr id="21" name="TextBox 20">
            <a:extLst>
              <a:ext uri="{FF2B5EF4-FFF2-40B4-BE49-F238E27FC236}">
                <a16:creationId xmlns:a16="http://schemas.microsoft.com/office/drawing/2014/main" id="{96A8267B-250A-9C30-E379-B6F7473A1AE6}"/>
              </a:ext>
            </a:extLst>
          </p:cNvPr>
          <p:cNvSpPr txBox="1"/>
          <p:nvPr/>
        </p:nvSpPr>
        <p:spPr>
          <a:xfrm>
            <a:off x="10152681" y="2943734"/>
            <a:ext cx="871150" cy="338554"/>
          </a:xfrm>
          <a:prstGeom prst="rect">
            <a:avLst/>
          </a:prstGeom>
          <a:noFill/>
        </p:spPr>
        <p:txBody>
          <a:bodyPr wrap="square" rtlCol="0">
            <a:spAutoFit/>
          </a:bodyPr>
          <a:lstStyle/>
          <a:p>
            <a:pPr algn="ctr" defTabSz="914400" latinLnBrk="1"/>
            <a:r>
              <a:rPr lang="en-US" altLang="ko-KR" sz="1600" dirty="0">
                <a:solidFill>
                  <a:prstClr val="black"/>
                </a:solidFill>
                <a:latin typeface="+mj-lt"/>
              </a:rPr>
              <a:t>-10 Hz</a:t>
            </a:r>
            <a:endParaRPr lang="ko-KR" altLang="en-US" sz="1600" dirty="0">
              <a:solidFill>
                <a:prstClr val="black"/>
              </a:solidFill>
              <a:latin typeface="+mj-lt"/>
            </a:endParaRPr>
          </a:p>
        </p:txBody>
      </p:sp>
      <p:cxnSp>
        <p:nvCxnSpPr>
          <p:cNvPr id="22" name="직선 연결선 21">
            <a:extLst>
              <a:ext uri="{FF2B5EF4-FFF2-40B4-BE49-F238E27FC236}">
                <a16:creationId xmlns:a16="http://schemas.microsoft.com/office/drawing/2014/main" id="{88837E8A-A24F-4A4A-45D9-62BB41054FFA}"/>
              </a:ext>
            </a:extLst>
          </p:cNvPr>
          <p:cNvCxnSpPr>
            <a:cxnSpLocks/>
          </p:cNvCxnSpPr>
          <p:nvPr/>
        </p:nvCxnSpPr>
        <p:spPr>
          <a:xfrm>
            <a:off x="9898635" y="2887607"/>
            <a:ext cx="321395" cy="0"/>
          </a:xfrm>
          <a:prstGeom prst="line">
            <a:avLst/>
          </a:prstGeom>
          <a:noFill/>
          <a:ln w="28575" cap="flat" cmpd="sng" algn="ctr">
            <a:solidFill>
              <a:srgbClr val="FF7F0E"/>
            </a:solidFill>
            <a:prstDash val="solid"/>
            <a:miter lim="800000"/>
          </a:ln>
          <a:effectLst/>
        </p:spPr>
      </p:cxnSp>
      <p:sp>
        <p:nvSpPr>
          <p:cNvPr id="23" name="TextBox 22">
            <a:extLst>
              <a:ext uri="{FF2B5EF4-FFF2-40B4-BE49-F238E27FC236}">
                <a16:creationId xmlns:a16="http://schemas.microsoft.com/office/drawing/2014/main" id="{013C8815-561C-ABBC-1F68-15303EFC4208}"/>
              </a:ext>
            </a:extLst>
          </p:cNvPr>
          <p:cNvSpPr txBox="1"/>
          <p:nvPr/>
        </p:nvSpPr>
        <p:spPr>
          <a:xfrm>
            <a:off x="10200616" y="2718668"/>
            <a:ext cx="775281" cy="338554"/>
          </a:xfrm>
          <a:prstGeom prst="rect">
            <a:avLst/>
          </a:prstGeom>
          <a:noFill/>
        </p:spPr>
        <p:txBody>
          <a:bodyPr wrap="square" rtlCol="0">
            <a:spAutoFit/>
          </a:bodyPr>
          <a:lstStyle/>
          <a:p>
            <a:pPr algn="ctr" defTabSz="914400" latinLnBrk="1"/>
            <a:r>
              <a:rPr lang="en-US" altLang="ko-KR" sz="1600" dirty="0">
                <a:solidFill>
                  <a:prstClr val="black"/>
                </a:solidFill>
                <a:latin typeface="+mj-lt"/>
              </a:rPr>
              <a:t>-5 Hz</a:t>
            </a:r>
            <a:endParaRPr lang="ko-KR" altLang="en-US" sz="1600" dirty="0">
              <a:solidFill>
                <a:prstClr val="black"/>
              </a:solidFill>
              <a:latin typeface="+mj-lt"/>
            </a:endParaRPr>
          </a:p>
        </p:txBody>
      </p:sp>
      <p:cxnSp>
        <p:nvCxnSpPr>
          <p:cNvPr id="24" name="직선 연결선 23">
            <a:extLst>
              <a:ext uri="{FF2B5EF4-FFF2-40B4-BE49-F238E27FC236}">
                <a16:creationId xmlns:a16="http://schemas.microsoft.com/office/drawing/2014/main" id="{0E1821C2-600C-4113-F8CE-FDC55FB4D3BC}"/>
              </a:ext>
            </a:extLst>
          </p:cNvPr>
          <p:cNvCxnSpPr>
            <a:cxnSpLocks/>
          </p:cNvCxnSpPr>
          <p:nvPr/>
        </p:nvCxnSpPr>
        <p:spPr>
          <a:xfrm>
            <a:off x="9898635" y="2657522"/>
            <a:ext cx="321395" cy="0"/>
          </a:xfrm>
          <a:prstGeom prst="line">
            <a:avLst/>
          </a:prstGeom>
          <a:noFill/>
          <a:ln w="28575" cap="flat" cmpd="sng" algn="ctr">
            <a:solidFill>
              <a:srgbClr val="2CA02C"/>
            </a:solidFill>
            <a:prstDash val="solid"/>
            <a:miter lim="800000"/>
          </a:ln>
          <a:effectLst/>
        </p:spPr>
      </p:cxnSp>
      <p:sp>
        <p:nvSpPr>
          <p:cNvPr id="25" name="TextBox 24">
            <a:extLst>
              <a:ext uri="{FF2B5EF4-FFF2-40B4-BE49-F238E27FC236}">
                <a16:creationId xmlns:a16="http://schemas.microsoft.com/office/drawing/2014/main" id="{BA63913D-1459-8EE2-402D-AAD4077D1434}"/>
              </a:ext>
            </a:extLst>
          </p:cNvPr>
          <p:cNvSpPr txBox="1"/>
          <p:nvPr/>
        </p:nvSpPr>
        <p:spPr>
          <a:xfrm>
            <a:off x="10200615" y="2493600"/>
            <a:ext cx="775282" cy="338554"/>
          </a:xfrm>
          <a:prstGeom prst="rect">
            <a:avLst/>
          </a:prstGeom>
          <a:noFill/>
        </p:spPr>
        <p:txBody>
          <a:bodyPr wrap="square" rtlCol="0">
            <a:spAutoFit/>
          </a:bodyPr>
          <a:lstStyle/>
          <a:p>
            <a:pPr algn="ctr" defTabSz="914400" latinLnBrk="1"/>
            <a:r>
              <a:rPr lang="en-US" altLang="ko-KR" sz="1600" dirty="0">
                <a:solidFill>
                  <a:prstClr val="black"/>
                </a:solidFill>
                <a:latin typeface="+mj-lt"/>
              </a:rPr>
              <a:t>0 Hz</a:t>
            </a:r>
            <a:endParaRPr lang="ko-KR" altLang="en-US" sz="1600" dirty="0">
              <a:solidFill>
                <a:prstClr val="black"/>
              </a:solidFill>
              <a:latin typeface="+mj-lt"/>
            </a:endParaRPr>
          </a:p>
        </p:txBody>
      </p:sp>
      <p:cxnSp>
        <p:nvCxnSpPr>
          <p:cNvPr id="26" name="직선 연결선 25">
            <a:extLst>
              <a:ext uri="{FF2B5EF4-FFF2-40B4-BE49-F238E27FC236}">
                <a16:creationId xmlns:a16="http://schemas.microsoft.com/office/drawing/2014/main" id="{25B851A8-6F05-99C9-D268-FF2935F10DA2}"/>
              </a:ext>
            </a:extLst>
          </p:cNvPr>
          <p:cNvCxnSpPr>
            <a:cxnSpLocks/>
          </p:cNvCxnSpPr>
          <p:nvPr/>
        </p:nvCxnSpPr>
        <p:spPr>
          <a:xfrm>
            <a:off x="9898635" y="2427437"/>
            <a:ext cx="321395" cy="0"/>
          </a:xfrm>
          <a:prstGeom prst="line">
            <a:avLst/>
          </a:prstGeom>
          <a:noFill/>
          <a:ln w="28575" cap="flat" cmpd="sng" algn="ctr">
            <a:solidFill>
              <a:srgbClr val="D62728"/>
            </a:solidFill>
            <a:prstDash val="solid"/>
            <a:miter lim="800000"/>
          </a:ln>
          <a:effectLst/>
        </p:spPr>
      </p:cxnSp>
      <p:sp>
        <p:nvSpPr>
          <p:cNvPr id="27" name="TextBox 26">
            <a:extLst>
              <a:ext uri="{FF2B5EF4-FFF2-40B4-BE49-F238E27FC236}">
                <a16:creationId xmlns:a16="http://schemas.microsoft.com/office/drawing/2014/main" id="{53E8A49E-8709-A3A6-A67E-AB0876600AFA}"/>
              </a:ext>
            </a:extLst>
          </p:cNvPr>
          <p:cNvSpPr txBox="1"/>
          <p:nvPr/>
        </p:nvSpPr>
        <p:spPr>
          <a:xfrm>
            <a:off x="10172773" y="2268532"/>
            <a:ext cx="830966" cy="338554"/>
          </a:xfrm>
          <a:prstGeom prst="rect">
            <a:avLst/>
          </a:prstGeom>
          <a:noFill/>
        </p:spPr>
        <p:txBody>
          <a:bodyPr wrap="square" rtlCol="0">
            <a:spAutoFit/>
          </a:bodyPr>
          <a:lstStyle/>
          <a:p>
            <a:pPr algn="ctr" defTabSz="914400" latinLnBrk="1"/>
            <a:r>
              <a:rPr lang="en-US" altLang="ko-KR" sz="1600" dirty="0">
                <a:solidFill>
                  <a:prstClr val="black"/>
                </a:solidFill>
                <a:latin typeface="+mj-lt"/>
              </a:rPr>
              <a:t>5 Hz</a:t>
            </a:r>
            <a:endParaRPr lang="ko-KR" altLang="en-US" sz="1600" dirty="0">
              <a:solidFill>
                <a:prstClr val="black"/>
              </a:solidFill>
              <a:latin typeface="+mj-lt"/>
            </a:endParaRPr>
          </a:p>
        </p:txBody>
      </p:sp>
      <p:cxnSp>
        <p:nvCxnSpPr>
          <p:cNvPr id="28" name="직선 연결선 27">
            <a:extLst>
              <a:ext uri="{FF2B5EF4-FFF2-40B4-BE49-F238E27FC236}">
                <a16:creationId xmlns:a16="http://schemas.microsoft.com/office/drawing/2014/main" id="{5DB89889-022E-3EF1-EEA5-A159AE71445E}"/>
              </a:ext>
            </a:extLst>
          </p:cNvPr>
          <p:cNvCxnSpPr>
            <a:cxnSpLocks/>
          </p:cNvCxnSpPr>
          <p:nvPr/>
        </p:nvCxnSpPr>
        <p:spPr>
          <a:xfrm>
            <a:off x="9898635" y="2197352"/>
            <a:ext cx="321395" cy="0"/>
          </a:xfrm>
          <a:prstGeom prst="line">
            <a:avLst/>
          </a:prstGeom>
          <a:noFill/>
          <a:ln w="28575" cap="flat" cmpd="sng" algn="ctr">
            <a:solidFill>
              <a:srgbClr val="A17AC5"/>
            </a:solidFill>
            <a:prstDash val="solid"/>
            <a:miter lim="800000"/>
          </a:ln>
          <a:effectLst/>
        </p:spPr>
      </p:cxnSp>
      <p:sp>
        <p:nvSpPr>
          <p:cNvPr id="29" name="TextBox 28">
            <a:extLst>
              <a:ext uri="{FF2B5EF4-FFF2-40B4-BE49-F238E27FC236}">
                <a16:creationId xmlns:a16="http://schemas.microsoft.com/office/drawing/2014/main" id="{D7F1D65A-56D4-ED43-900E-A9C87060AE92}"/>
              </a:ext>
            </a:extLst>
          </p:cNvPr>
          <p:cNvSpPr txBox="1"/>
          <p:nvPr/>
        </p:nvSpPr>
        <p:spPr>
          <a:xfrm>
            <a:off x="10152681" y="2043464"/>
            <a:ext cx="871150" cy="338554"/>
          </a:xfrm>
          <a:prstGeom prst="rect">
            <a:avLst/>
          </a:prstGeom>
          <a:noFill/>
        </p:spPr>
        <p:txBody>
          <a:bodyPr wrap="square" rtlCol="0">
            <a:spAutoFit/>
          </a:bodyPr>
          <a:lstStyle/>
          <a:p>
            <a:pPr algn="ctr" defTabSz="914400" latinLnBrk="1"/>
            <a:r>
              <a:rPr lang="en-US" altLang="ko-KR" sz="1600" dirty="0">
                <a:solidFill>
                  <a:prstClr val="black"/>
                </a:solidFill>
                <a:latin typeface="+mj-lt"/>
              </a:rPr>
              <a:t>10 Hz</a:t>
            </a:r>
            <a:endParaRPr lang="ko-KR" altLang="en-US" sz="1600" dirty="0">
              <a:solidFill>
                <a:prstClr val="black"/>
              </a:solidFill>
              <a:latin typeface="+mj-lt"/>
            </a:endParaRPr>
          </a:p>
        </p:txBody>
      </p:sp>
      <p:sp>
        <p:nvSpPr>
          <p:cNvPr id="30" name="직사각형 29">
            <a:extLst>
              <a:ext uri="{FF2B5EF4-FFF2-40B4-BE49-F238E27FC236}">
                <a16:creationId xmlns:a16="http://schemas.microsoft.com/office/drawing/2014/main" id="{B952F0E7-0C93-466F-D922-2BE0E9434A5A}"/>
              </a:ext>
            </a:extLst>
          </p:cNvPr>
          <p:cNvSpPr/>
          <p:nvPr/>
        </p:nvSpPr>
        <p:spPr>
          <a:xfrm>
            <a:off x="9713624" y="2073536"/>
            <a:ext cx="1263107" cy="1192934"/>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2000" b="0" i="0" u="none" strike="noStrike" kern="0" cap="none" spc="0" normalizeH="0" baseline="0" noProof="0" dirty="0">
              <a:ln>
                <a:noFill/>
              </a:ln>
              <a:solidFill>
                <a:prstClr val="white"/>
              </a:solidFill>
              <a:effectLst/>
              <a:uLnTx/>
              <a:uFillTx/>
              <a:latin typeface="+mj-lt"/>
              <a:ea typeface="맑은 고딕"/>
              <a:cs typeface="+mn-cs"/>
            </a:endParaRP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0CB5C62-9682-ED80-B412-7AB4534A0546}"/>
                  </a:ext>
                </a:extLst>
              </p:cNvPr>
              <p:cNvSpPr txBox="1"/>
              <p:nvPr/>
            </p:nvSpPr>
            <p:spPr>
              <a:xfrm rot="16200000">
                <a:off x="5364391" y="3394988"/>
                <a:ext cx="1911634" cy="461665"/>
              </a:xfrm>
              <a:prstGeom prst="rect">
                <a:avLst/>
              </a:prstGeom>
              <a:noFill/>
            </p:spPr>
            <p:txBody>
              <a:bodyPr wrap="square" rtlCol="0">
                <a:spAutoFit/>
              </a:bodyPr>
              <a:lstStyle/>
              <a:p>
                <a:pPr algn="ctr" defTabSz="914400" latinLnBrk="1"/>
                <a:r>
                  <a:rPr lang="en-US" altLang="ko-KR" sz="2400" dirty="0">
                    <a:solidFill>
                      <a:prstClr val="black"/>
                    </a:solidFill>
                    <a:latin typeface="+mj-lt"/>
                  </a:rPr>
                  <a:t>Ratio (</a:t>
                </a:r>
                <a14:m>
                  <m:oMath xmlns:m="http://schemas.openxmlformats.org/officeDocument/2006/math">
                    <m:sSub>
                      <m:sSubPr>
                        <m:ctrlPr>
                          <a:rPr lang="en-US" altLang="ko-KR" sz="2400" b="0" i="1" smtClean="0">
                            <a:solidFill>
                              <a:prstClr val="black"/>
                            </a:solidFill>
                            <a:latin typeface="Cambria Math" panose="02040503050406030204" pitchFamily="18" charset="0"/>
                          </a:rPr>
                        </m:ctrlPr>
                      </m:sSubPr>
                      <m:e>
                        <m:r>
                          <a:rPr lang="en-US" altLang="ko-KR" sz="2400" b="0" i="1" smtClean="0">
                            <a:solidFill>
                              <a:prstClr val="black"/>
                            </a:solidFill>
                            <a:latin typeface="Cambria Math" panose="02040503050406030204" pitchFamily="18" charset="0"/>
                          </a:rPr>
                          <m:t>𝑟</m:t>
                        </m:r>
                      </m:e>
                      <m:sub>
                        <m:r>
                          <m:rPr>
                            <m:sty m:val="p"/>
                          </m:rPr>
                          <a:rPr lang="en-US" altLang="ko-KR" sz="2400" b="0" i="0" smtClean="0">
                            <a:solidFill>
                              <a:prstClr val="black"/>
                            </a:solidFill>
                            <a:latin typeface="Cambria Math" panose="02040503050406030204" pitchFamily="18" charset="0"/>
                          </a:rPr>
                          <m:t>OF</m:t>
                        </m:r>
                      </m:sub>
                    </m:sSub>
                  </m:oMath>
                </a14:m>
                <a:r>
                  <a:rPr lang="en-US" altLang="ko-KR" sz="2400" dirty="0">
                    <a:solidFill>
                      <a:prstClr val="black"/>
                    </a:solidFill>
                    <a:latin typeface="+mj-lt"/>
                  </a:rPr>
                  <a:t>)</a:t>
                </a:r>
                <a:endParaRPr lang="ko-KR" altLang="en-US" sz="2400" dirty="0">
                  <a:solidFill>
                    <a:prstClr val="black"/>
                  </a:solidFill>
                  <a:latin typeface="+mj-lt"/>
                </a:endParaRPr>
              </a:p>
            </p:txBody>
          </p:sp>
        </mc:Choice>
        <mc:Fallback xmlns="">
          <p:sp>
            <p:nvSpPr>
              <p:cNvPr id="31" name="TextBox 30">
                <a:extLst>
                  <a:ext uri="{FF2B5EF4-FFF2-40B4-BE49-F238E27FC236}">
                    <a16:creationId xmlns:a16="http://schemas.microsoft.com/office/drawing/2014/main" id="{60CB5C62-9682-ED80-B412-7AB4534A0546}"/>
                  </a:ext>
                </a:extLst>
              </p:cNvPr>
              <p:cNvSpPr txBox="1">
                <a:spLocks noRot="1" noChangeAspect="1" noMove="1" noResize="1" noEditPoints="1" noAdjustHandles="1" noChangeArrowheads="1" noChangeShapeType="1" noTextEdit="1"/>
              </p:cNvSpPr>
              <p:nvPr/>
            </p:nvSpPr>
            <p:spPr>
              <a:xfrm rot="16200000">
                <a:off x="5364391" y="3394988"/>
                <a:ext cx="1911634" cy="461665"/>
              </a:xfrm>
              <a:prstGeom prst="rect">
                <a:avLst/>
              </a:prstGeom>
              <a:blipFill>
                <a:blip r:embed="rId21"/>
                <a:stretch>
                  <a:fillRect l="-9211" r="-30263"/>
                </a:stretch>
              </a:blipFill>
            </p:spPr>
            <p:txBody>
              <a:bodyPr/>
              <a:lstStyle/>
              <a:p>
                <a:r>
                  <a:rPr lang="ko-KR" altLang="en-US">
                    <a:noFill/>
                  </a:rPr>
                  <a:t> </a:t>
                </a:r>
              </a:p>
            </p:txBody>
          </p:sp>
        </mc:Fallback>
      </mc:AlternateContent>
      <p:sp>
        <p:nvSpPr>
          <p:cNvPr id="33" name="화살표: 위쪽/아래쪽 32">
            <a:extLst>
              <a:ext uri="{FF2B5EF4-FFF2-40B4-BE49-F238E27FC236}">
                <a16:creationId xmlns:a16="http://schemas.microsoft.com/office/drawing/2014/main" id="{0A76A7F5-2C3F-EE16-7D39-0082E33D6C6A}"/>
              </a:ext>
            </a:extLst>
          </p:cNvPr>
          <p:cNvSpPr/>
          <p:nvPr/>
        </p:nvSpPr>
        <p:spPr>
          <a:xfrm>
            <a:off x="1628586" y="2951996"/>
            <a:ext cx="461666" cy="1463948"/>
          </a:xfrm>
          <a:prstGeom prst="up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화살표: 위쪽/아래쪽 33">
            <a:extLst>
              <a:ext uri="{FF2B5EF4-FFF2-40B4-BE49-F238E27FC236}">
                <a16:creationId xmlns:a16="http://schemas.microsoft.com/office/drawing/2014/main" id="{E072C0BB-CA84-5E08-216C-309675732113}"/>
              </a:ext>
            </a:extLst>
          </p:cNvPr>
          <p:cNvSpPr/>
          <p:nvPr/>
        </p:nvSpPr>
        <p:spPr>
          <a:xfrm>
            <a:off x="6996568" y="3351873"/>
            <a:ext cx="461666" cy="606182"/>
          </a:xfrm>
          <a:prstGeom prst="up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TextBox 34">
            <a:extLst>
              <a:ext uri="{FF2B5EF4-FFF2-40B4-BE49-F238E27FC236}">
                <a16:creationId xmlns:a16="http://schemas.microsoft.com/office/drawing/2014/main" id="{E5F1A2FE-21DB-16C3-919E-101958FED713}"/>
              </a:ext>
            </a:extLst>
          </p:cNvPr>
          <p:cNvSpPr txBox="1"/>
          <p:nvPr/>
        </p:nvSpPr>
        <p:spPr>
          <a:xfrm>
            <a:off x="1311952" y="2121743"/>
            <a:ext cx="2738929" cy="830997"/>
          </a:xfrm>
          <a:prstGeom prst="rect">
            <a:avLst/>
          </a:prstGeom>
          <a:noFill/>
        </p:spPr>
        <p:txBody>
          <a:bodyPr wrap="square" rtlCol="0">
            <a:spAutoFit/>
          </a:bodyPr>
          <a:lstStyle/>
          <a:p>
            <a:r>
              <a:rPr lang="en-US" altLang="ko-KR" sz="2400" b="1" dirty="0"/>
              <a:t>Large</a:t>
            </a:r>
          </a:p>
          <a:p>
            <a:r>
              <a:rPr lang="en-US" altLang="ko-KR" sz="2400" b="1" dirty="0"/>
              <a:t>difference</a:t>
            </a:r>
            <a:endParaRPr lang="ko-KR" altLang="en-US" sz="2400" b="1" dirty="0"/>
          </a:p>
        </p:txBody>
      </p:sp>
      <p:sp>
        <p:nvSpPr>
          <p:cNvPr id="36" name="TextBox 35">
            <a:extLst>
              <a:ext uri="{FF2B5EF4-FFF2-40B4-BE49-F238E27FC236}">
                <a16:creationId xmlns:a16="http://schemas.microsoft.com/office/drawing/2014/main" id="{32CF71C0-0443-D0DD-7685-D65E287EA6C7}"/>
              </a:ext>
            </a:extLst>
          </p:cNvPr>
          <p:cNvSpPr txBox="1"/>
          <p:nvPr/>
        </p:nvSpPr>
        <p:spPr>
          <a:xfrm>
            <a:off x="1311952" y="4480099"/>
            <a:ext cx="2738929" cy="830997"/>
          </a:xfrm>
          <a:prstGeom prst="rect">
            <a:avLst/>
          </a:prstGeom>
          <a:noFill/>
        </p:spPr>
        <p:txBody>
          <a:bodyPr wrap="square" rtlCol="0">
            <a:spAutoFit/>
          </a:bodyPr>
          <a:lstStyle/>
          <a:p>
            <a:r>
              <a:rPr lang="en-US" altLang="ko-KR" sz="2400" dirty="0">
                <a:solidFill>
                  <a:srgbClr val="42AC73"/>
                </a:solidFill>
                <a:latin typeface="Calibri Light" panose="020F0302020204030204" pitchFamily="34" charset="0"/>
                <a:cs typeface="Calibri Light" panose="020F0302020204030204" pitchFamily="34" charset="0"/>
                <a:sym typeface="Wingdings" panose="05000000000000000000" pitchFamily="2" charset="2"/>
              </a:rPr>
              <a:t> </a:t>
            </a:r>
            <a:r>
              <a:rPr lang="en-US" altLang="ko-KR" sz="2400" b="1" dirty="0">
                <a:solidFill>
                  <a:srgbClr val="00B050"/>
                </a:solidFill>
              </a:rPr>
              <a:t>Robust to Poisson noise</a:t>
            </a:r>
            <a:endParaRPr lang="ko-KR" altLang="en-US" sz="2400" b="1" dirty="0">
              <a:solidFill>
                <a:srgbClr val="00B050"/>
              </a:solidFill>
            </a:endParaRPr>
          </a:p>
        </p:txBody>
      </p:sp>
      <p:sp>
        <p:nvSpPr>
          <p:cNvPr id="37" name="TextBox 36">
            <a:extLst>
              <a:ext uri="{FF2B5EF4-FFF2-40B4-BE49-F238E27FC236}">
                <a16:creationId xmlns:a16="http://schemas.microsoft.com/office/drawing/2014/main" id="{0D13B240-0F66-3E78-B5FB-5700795E8326}"/>
              </a:ext>
            </a:extLst>
          </p:cNvPr>
          <p:cNvSpPr txBox="1"/>
          <p:nvPr/>
        </p:nvSpPr>
        <p:spPr>
          <a:xfrm>
            <a:off x="6684533" y="4480099"/>
            <a:ext cx="2738929" cy="830997"/>
          </a:xfrm>
          <a:prstGeom prst="rect">
            <a:avLst/>
          </a:prstGeom>
          <a:noFill/>
        </p:spPr>
        <p:txBody>
          <a:bodyPr wrap="square" rtlCol="0">
            <a:spAutoFit/>
          </a:bodyPr>
          <a:lstStyle/>
          <a:p>
            <a:r>
              <a:rPr lang="en-US" altLang="ko-KR" sz="2400" dirty="0">
                <a:solidFill>
                  <a:srgbClr val="FF0000"/>
                </a:solidFill>
                <a:latin typeface="Calibri Light" panose="020F0302020204030204" pitchFamily="34" charset="0"/>
                <a:cs typeface="Calibri Light" panose="020F0302020204030204" pitchFamily="34" charset="0"/>
                <a:sym typeface="Wingdings" panose="05000000000000000000" pitchFamily="2" charset="2"/>
              </a:rPr>
              <a:t> </a:t>
            </a:r>
            <a:r>
              <a:rPr lang="en-US" altLang="ko-KR" sz="2400" b="1" dirty="0">
                <a:solidFill>
                  <a:srgbClr val="FF0000"/>
                </a:solidFill>
              </a:rPr>
              <a:t>Vulnerable to Poisson noise</a:t>
            </a:r>
            <a:endParaRPr lang="ko-KR" altLang="en-US" sz="2400" b="1" dirty="0">
              <a:solidFill>
                <a:srgbClr val="FF0000"/>
              </a:solidFill>
            </a:endParaRPr>
          </a:p>
        </p:txBody>
      </p:sp>
      <p:sp>
        <p:nvSpPr>
          <p:cNvPr id="38" name="TextBox 37">
            <a:extLst>
              <a:ext uri="{FF2B5EF4-FFF2-40B4-BE49-F238E27FC236}">
                <a16:creationId xmlns:a16="http://schemas.microsoft.com/office/drawing/2014/main" id="{2503ADA0-18F6-A912-E3DF-B1B47334BC3B}"/>
              </a:ext>
            </a:extLst>
          </p:cNvPr>
          <p:cNvSpPr txBox="1"/>
          <p:nvPr/>
        </p:nvSpPr>
        <p:spPr>
          <a:xfrm>
            <a:off x="6731199" y="2393016"/>
            <a:ext cx="2738929" cy="830997"/>
          </a:xfrm>
          <a:prstGeom prst="rect">
            <a:avLst/>
          </a:prstGeom>
          <a:noFill/>
        </p:spPr>
        <p:txBody>
          <a:bodyPr wrap="square" rtlCol="0">
            <a:spAutoFit/>
          </a:bodyPr>
          <a:lstStyle/>
          <a:p>
            <a:r>
              <a:rPr lang="en-US" altLang="ko-KR" sz="2400" b="1" dirty="0"/>
              <a:t>Small</a:t>
            </a:r>
          </a:p>
          <a:p>
            <a:r>
              <a:rPr lang="en-US" altLang="ko-KR" sz="2400" b="1" dirty="0"/>
              <a:t>difference</a:t>
            </a:r>
            <a:endParaRPr lang="ko-KR" altLang="en-US" sz="2400" b="1" dirty="0"/>
          </a:p>
        </p:txBody>
      </p:sp>
    </p:spTree>
    <p:custDataLst>
      <p:tags r:id="rId1"/>
    </p:custDataLst>
    <p:extLst>
      <p:ext uri="{BB962C8B-B14F-4D97-AF65-F5344CB8AC3E}">
        <p14:creationId xmlns:p14="http://schemas.microsoft.com/office/powerpoint/2010/main" val="8656778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A21D219-F779-E151-ECC4-7AC67EB40C28}"/>
              </a:ext>
            </a:extLst>
          </p:cNvPr>
          <p:cNvSpPr>
            <a:spLocks noGrp="1"/>
          </p:cNvSpPr>
          <p:nvPr>
            <p:ph type="title"/>
          </p:nvPr>
        </p:nvSpPr>
        <p:spPr/>
        <p:txBody>
          <a:bodyPr>
            <a:normAutofit/>
          </a:bodyPr>
          <a:lstStyle/>
          <a:p>
            <a:r>
              <a:rPr lang="en-US" altLang="ko-KR" dirty="0"/>
              <a:t>Reproducing D-</a:t>
            </a:r>
            <a:r>
              <a:rPr lang="en-US" altLang="ko-KR" dirty="0" err="1"/>
              <a:t>ToF</a:t>
            </a:r>
            <a:r>
              <a:rPr lang="en-US" altLang="ko-KR" dirty="0"/>
              <a:t> Paper Results (from [Hu 2022])</a:t>
            </a:r>
            <a:endParaRPr lang="ko-KR" altLang="en-US" dirty="0"/>
          </a:p>
        </p:txBody>
      </p:sp>
      <p:sp>
        <p:nvSpPr>
          <p:cNvPr id="4" name="슬라이드 번호 개체 틀 3">
            <a:extLst>
              <a:ext uri="{FF2B5EF4-FFF2-40B4-BE49-F238E27FC236}">
                <a16:creationId xmlns:a16="http://schemas.microsoft.com/office/drawing/2014/main" id="{C85DD4B9-0146-5080-DB0B-85BC50F5D170}"/>
              </a:ext>
            </a:extLst>
          </p:cNvPr>
          <p:cNvSpPr>
            <a:spLocks noGrp="1"/>
          </p:cNvSpPr>
          <p:nvPr>
            <p:ph type="sldNum" sz="quarter" idx="12"/>
          </p:nvPr>
        </p:nvSpPr>
        <p:spPr/>
        <p:txBody>
          <a:bodyPr/>
          <a:lstStyle/>
          <a:p>
            <a:fld id="{8DF240CA-39A6-8942-A819-E48F9D8A9D50}" type="slidenum">
              <a:rPr lang="en-KR" smtClean="0"/>
              <a:pPr/>
              <a:t>55</a:t>
            </a:fld>
            <a:endParaRPr lang="en-KR"/>
          </a:p>
        </p:txBody>
      </p:sp>
      <p:pic>
        <p:nvPicPr>
          <p:cNvPr id="3" name="그림 2">
            <a:extLst>
              <a:ext uri="{FF2B5EF4-FFF2-40B4-BE49-F238E27FC236}">
                <a16:creationId xmlns:a16="http://schemas.microsoft.com/office/drawing/2014/main" id="{96552C36-96C2-3F2C-1AA4-0C29B9BC1A25}"/>
              </a:ext>
            </a:extLst>
          </p:cNvPr>
          <p:cNvPicPr>
            <a:picLocks noChangeAspect="1"/>
          </p:cNvPicPr>
          <p:nvPr/>
        </p:nvPicPr>
        <p:blipFill rotWithShape="1">
          <a:blip r:embed="rId4"/>
          <a:srcRect t="1" b="10796"/>
          <a:stretch/>
        </p:blipFill>
        <p:spPr>
          <a:xfrm>
            <a:off x="512356" y="1703354"/>
            <a:ext cx="11293202" cy="4488061"/>
          </a:xfrm>
          <a:prstGeom prst="rect">
            <a:avLst/>
          </a:prstGeom>
        </p:spPr>
      </p:pic>
      <p:sp>
        <p:nvSpPr>
          <p:cNvPr id="32" name="TextBox 31">
            <a:extLst>
              <a:ext uri="{FF2B5EF4-FFF2-40B4-BE49-F238E27FC236}">
                <a16:creationId xmlns:a16="http://schemas.microsoft.com/office/drawing/2014/main" id="{8756DA99-3152-4524-0A2F-CAD468B2707F}"/>
              </a:ext>
            </a:extLst>
          </p:cNvPr>
          <p:cNvSpPr txBox="1"/>
          <p:nvPr/>
        </p:nvSpPr>
        <p:spPr>
          <a:xfrm>
            <a:off x="4273936" y="6217441"/>
            <a:ext cx="3644128" cy="492443"/>
          </a:xfrm>
          <a:prstGeom prst="rect">
            <a:avLst/>
          </a:prstGeom>
          <a:noFill/>
        </p:spPr>
        <p:txBody>
          <a:bodyPr wrap="square">
            <a:spAutoFit/>
          </a:bodyPr>
          <a:lstStyle/>
          <a:p>
            <a:pPr algn="ctr" defTabSz="914400" latinLnBrk="1"/>
            <a:r>
              <a:rPr lang="en-US" altLang="ko-KR" sz="2600" dirty="0">
                <a:solidFill>
                  <a:prstClr val="black"/>
                </a:solidFill>
                <a:latin typeface="+mj-lt"/>
              </a:rPr>
              <a:t>[Hu 2022], Fig 8.</a:t>
            </a:r>
            <a:endParaRPr lang="ko-KR" altLang="en-US" sz="2600" dirty="0">
              <a:solidFill>
                <a:prstClr val="black"/>
              </a:solidFill>
              <a:latin typeface="+mj-lt"/>
            </a:endParaRPr>
          </a:p>
        </p:txBody>
      </p:sp>
      <p:sp>
        <p:nvSpPr>
          <p:cNvPr id="5" name="TextBox 4">
            <a:extLst>
              <a:ext uri="{FF2B5EF4-FFF2-40B4-BE49-F238E27FC236}">
                <a16:creationId xmlns:a16="http://schemas.microsoft.com/office/drawing/2014/main" id="{508AD438-1173-2B95-5A75-CDD52DFC8CB0}"/>
              </a:ext>
            </a:extLst>
          </p:cNvPr>
          <p:cNvSpPr txBox="1"/>
          <p:nvPr/>
        </p:nvSpPr>
        <p:spPr>
          <a:xfrm>
            <a:off x="6781296" y="1365875"/>
            <a:ext cx="4342172" cy="492443"/>
          </a:xfrm>
          <a:prstGeom prst="rect">
            <a:avLst/>
          </a:prstGeom>
          <a:noFill/>
        </p:spPr>
        <p:txBody>
          <a:bodyPr wrap="square">
            <a:spAutoFit/>
          </a:bodyPr>
          <a:lstStyle/>
          <a:p>
            <a:pPr algn="ctr" defTabSz="914400" latinLnBrk="1"/>
            <a:r>
              <a:rPr lang="en-US" altLang="ko-KR" sz="2600" dirty="0">
                <a:solidFill>
                  <a:prstClr val="black"/>
                </a:solidFill>
                <a:latin typeface="+mj-lt"/>
              </a:rPr>
              <a:t>[Heide 2015] setup</a:t>
            </a:r>
            <a:endParaRPr lang="ko-KR" altLang="en-US" sz="2600" dirty="0">
              <a:solidFill>
                <a:prstClr val="black"/>
              </a:solidFill>
              <a:latin typeface="+mj-lt"/>
            </a:endParaRPr>
          </a:p>
        </p:txBody>
      </p:sp>
      <p:sp>
        <p:nvSpPr>
          <p:cNvPr id="6" name="TextBox 5">
            <a:extLst>
              <a:ext uri="{FF2B5EF4-FFF2-40B4-BE49-F238E27FC236}">
                <a16:creationId xmlns:a16="http://schemas.microsoft.com/office/drawing/2014/main" id="{25511FF8-118B-DC7C-2045-6D90AEBD88D0}"/>
              </a:ext>
            </a:extLst>
          </p:cNvPr>
          <p:cNvSpPr txBox="1"/>
          <p:nvPr/>
        </p:nvSpPr>
        <p:spPr>
          <a:xfrm>
            <a:off x="1535308" y="1391901"/>
            <a:ext cx="3644128" cy="492443"/>
          </a:xfrm>
          <a:prstGeom prst="rect">
            <a:avLst/>
          </a:prstGeom>
          <a:noFill/>
        </p:spPr>
        <p:txBody>
          <a:bodyPr wrap="square">
            <a:spAutoFit/>
          </a:bodyPr>
          <a:lstStyle/>
          <a:p>
            <a:pPr algn="ctr" defTabSz="914400" latinLnBrk="1"/>
            <a:r>
              <a:rPr lang="en-US" altLang="ko-KR" sz="2600" dirty="0">
                <a:solidFill>
                  <a:prstClr val="black"/>
                </a:solidFill>
                <a:latin typeface="+mj-lt"/>
              </a:rPr>
              <a:t>[Hu 2022] setup</a:t>
            </a:r>
            <a:endParaRPr lang="ko-KR" altLang="en-US" sz="2600" dirty="0">
              <a:solidFill>
                <a:prstClr val="black"/>
              </a:solidFill>
              <a:latin typeface="+mj-lt"/>
            </a:endParaRPr>
          </a:p>
        </p:txBody>
      </p:sp>
      <p:sp>
        <p:nvSpPr>
          <p:cNvPr id="9" name="화살표: 위쪽/아래쪽 8">
            <a:extLst>
              <a:ext uri="{FF2B5EF4-FFF2-40B4-BE49-F238E27FC236}">
                <a16:creationId xmlns:a16="http://schemas.microsoft.com/office/drawing/2014/main" id="{E710F7A1-F8B2-0845-657B-0707E4E3A3D4}"/>
              </a:ext>
            </a:extLst>
          </p:cNvPr>
          <p:cNvSpPr/>
          <p:nvPr/>
        </p:nvSpPr>
        <p:spPr>
          <a:xfrm>
            <a:off x="1628586" y="2876128"/>
            <a:ext cx="461666" cy="1463948"/>
          </a:xfrm>
          <a:prstGeom prst="up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화살표: 위쪽/아래쪽 9">
            <a:extLst>
              <a:ext uri="{FF2B5EF4-FFF2-40B4-BE49-F238E27FC236}">
                <a16:creationId xmlns:a16="http://schemas.microsoft.com/office/drawing/2014/main" id="{C6F01D6F-113B-BA94-3597-FFAA77F83F45}"/>
              </a:ext>
            </a:extLst>
          </p:cNvPr>
          <p:cNvSpPr/>
          <p:nvPr/>
        </p:nvSpPr>
        <p:spPr>
          <a:xfrm>
            <a:off x="6996568" y="3548965"/>
            <a:ext cx="461666" cy="606182"/>
          </a:xfrm>
          <a:prstGeom prst="up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a:extLst>
              <a:ext uri="{FF2B5EF4-FFF2-40B4-BE49-F238E27FC236}">
                <a16:creationId xmlns:a16="http://schemas.microsoft.com/office/drawing/2014/main" id="{1FD502DF-4B57-8759-1D55-C2020F8380CD}"/>
              </a:ext>
            </a:extLst>
          </p:cNvPr>
          <p:cNvSpPr txBox="1"/>
          <p:nvPr/>
        </p:nvSpPr>
        <p:spPr>
          <a:xfrm>
            <a:off x="1311952" y="2121743"/>
            <a:ext cx="2738929" cy="830997"/>
          </a:xfrm>
          <a:prstGeom prst="rect">
            <a:avLst/>
          </a:prstGeom>
          <a:noFill/>
        </p:spPr>
        <p:txBody>
          <a:bodyPr wrap="square" rtlCol="0">
            <a:spAutoFit/>
          </a:bodyPr>
          <a:lstStyle/>
          <a:p>
            <a:r>
              <a:rPr lang="en-US" altLang="ko-KR" sz="2400" b="1" dirty="0"/>
              <a:t>Large</a:t>
            </a:r>
          </a:p>
          <a:p>
            <a:r>
              <a:rPr lang="en-US" altLang="ko-KR" sz="2400" b="1" dirty="0"/>
              <a:t>difference</a:t>
            </a:r>
            <a:endParaRPr lang="ko-KR" altLang="en-US" sz="2400" b="1" dirty="0"/>
          </a:p>
        </p:txBody>
      </p:sp>
      <p:sp>
        <p:nvSpPr>
          <p:cNvPr id="12" name="TextBox 11">
            <a:extLst>
              <a:ext uri="{FF2B5EF4-FFF2-40B4-BE49-F238E27FC236}">
                <a16:creationId xmlns:a16="http://schemas.microsoft.com/office/drawing/2014/main" id="{2A77EC1E-FCC5-25E9-E5A1-59C58120D5B4}"/>
              </a:ext>
            </a:extLst>
          </p:cNvPr>
          <p:cNvSpPr txBox="1"/>
          <p:nvPr/>
        </p:nvSpPr>
        <p:spPr>
          <a:xfrm>
            <a:off x="1311952" y="4480099"/>
            <a:ext cx="2738929" cy="830997"/>
          </a:xfrm>
          <a:prstGeom prst="rect">
            <a:avLst/>
          </a:prstGeom>
          <a:noFill/>
        </p:spPr>
        <p:txBody>
          <a:bodyPr wrap="square" rtlCol="0">
            <a:spAutoFit/>
          </a:bodyPr>
          <a:lstStyle/>
          <a:p>
            <a:r>
              <a:rPr lang="en-US" altLang="ko-KR" sz="2400" dirty="0">
                <a:solidFill>
                  <a:srgbClr val="42AC73"/>
                </a:solidFill>
                <a:latin typeface="+mj-lt"/>
                <a:cs typeface="Calibri Light" panose="020F0302020204030204" pitchFamily="34" charset="0"/>
                <a:sym typeface="Wingdings" panose="05000000000000000000" pitchFamily="2" charset="2"/>
              </a:rPr>
              <a:t> </a:t>
            </a:r>
            <a:r>
              <a:rPr lang="en-US" altLang="ko-KR" sz="2400" b="1" dirty="0">
                <a:solidFill>
                  <a:srgbClr val="00B050"/>
                </a:solidFill>
                <a:latin typeface="+mj-lt"/>
              </a:rPr>
              <a:t>Robust to Poisson noise</a:t>
            </a:r>
            <a:endParaRPr lang="ko-KR" altLang="en-US" sz="2400" b="1" dirty="0">
              <a:solidFill>
                <a:srgbClr val="00B050"/>
              </a:solidFill>
              <a:latin typeface="+mj-lt"/>
            </a:endParaRPr>
          </a:p>
        </p:txBody>
      </p:sp>
      <p:sp>
        <p:nvSpPr>
          <p:cNvPr id="13" name="TextBox 12">
            <a:extLst>
              <a:ext uri="{FF2B5EF4-FFF2-40B4-BE49-F238E27FC236}">
                <a16:creationId xmlns:a16="http://schemas.microsoft.com/office/drawing/2014/main" id="{0352C009-EFAB-7579-39A8-CACC0336E7AB}"/>
              </a:ext>
            </a:extLst>
          </p:cNvPr>
          <p:cNvSpPr txBox="1"/>
          <p:nvPr/>
        </p:nvSpPr>
        <p:spPr>
          <a:xfrm>
            <a:off x="6684533" y="4480099"/>
            <a:ext cx="2738929" cy="830997"/>
          </a:xfrm>
          <a:prstGeom prst="rect">
            <a:avLst/>
          </a:prstGeom>
          <a:noFill/>
        </p:spPr>
        <p:txBody>
          <a:bodyPr wrap="square" rtlCol="0">
            <a:spAutoFit/>
          </a:bodyPr>
          <a:lstStyle/>
          <a:p>
            <a:r>
              <a:rPr lang="en-US" altLang="ko-KR" sz="2400" dirty="0">
                <a:solidFill>
                  <a:srgbClr val="FF0000"/>
                </a:solidFill>
                <a:latin typeface="+mj-lt"/>
                <a:cs typeface="Calibri Light" panose="020F0302020204030204" pitchFamily="34" charset="0"/>
                <a:sym typeface="Wingdings" panose="05000000000000000000" pitchFamily="2" charset="2"/>
              </a:rPr>
              <a:t> </a:t>
            </a:r>
            <a:r>
              <a:rPr lang="en-US" altLang="ko-KR" sz="2400" b="1" dirty="0">
                <a:solidFill>
                  <a:srgbClr val="FF0000"/>
                </a:solidFill>
                <a:latin typeface="+mj-lt"/>
              </a:rPr>
              <a:t>Vulnerable to Poisson noise</a:t>
            </a:r>
            <a:endParaRPr lang="ko-KR" altLang="en-US" sz="2400" b="1" dirty="0">
              <a:solidFill>
                <a:srgbClr val="FF0000"/>
              </a:solidFill>
              <a:latin typeface="+mj-lt"/>
            </a:endParaRPr>
          </a:p>
        </p:txBody>
      </p:sp>
      <p:sp>
        <p:nvSpPr>
          <p:cNvPr id="14" name="TextBox 13">
            <a:extLst>
              <a:ext uri="{FF2B5EF4-FFF2-40B4-BE49-F238E27FC236}">
                <a16:creationId xmlns:a16="http://schemas.microsoft.com/office/drawing/2014/main" id="{4E6A57A5-3A6B-4CD4-F5F2-62D91DB1BCC7}"/>
              </a:ext>
            </a:extLst>
          </p:cNvPr>
          <p:cNvSpPr txBox="1"/>
          <p:nvPr/>
        </p:nvSpPr>
        <p:spPr>
          <a:xfrm>
            <a:off x="6731199" y="2393016"/>
            <a:ext cx="2738929" cy="830997"/>
          </a:xfrm>
          <a:prstGeom prst="rect">
            <a:avLst/>
          </a:prstGeom>
          <a:noFill/>
        </p:spPr>
        <p:txBody>
          <a:bodyPr wrap="square" rtlCol="0">
            <a:spAutoFit/>
          </a:bodyPr>
          <a:lstStyle/>
          <a:p>
            <a:r>
              <a:rPr lang="en-US" altLang="ko-KR" sz="2400" b="1" dirty="0"/>
              <a:t>Small</a:t>
            </a:r>
          </a:p>
          <a:p>
            <a:r>
              <a:rPr lang="en-US" altLang="ko-KR" sz="2400" b="1" dirty="0"/>
              <a:t>difference</a:t>
            </a:r>
            <a:endParaRPr lang="ko-KR" altLang="en-US" sz="2400" b="1" dirty="0"/>
          </a:p>
        </p:txBody>
      </p:sp>
    </p:spTree>
    <p:custDataLst>
      <p:tags r:id="rId1"/>
    </p:custDataLst>
    <p:extLst>
      <p:ext uri="{BB962C8B-B14F-4D97-AF65-F5344CB8AC3E}">
        <p14:creationId xmlns:p14="http://schemas.microsoft.com/office/powerpoint/2010/main" val="30501554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73CD3378-A9C5-EBBB-4DAD-EF5D5C62AF3B}"/>
              </a:ext>
            </a:extLst>
          </p:cNvPr>
          <p:cNvSpPr>
            <a:spLocks noGrp="1"/>
          </p:cNvSpPr>
          <p:nvPr>
            <p:ph type="sldNum" sz="quarter" idx="12"/>
          </p:nvPr>
        </p:nvSpPr>
        <p:spPr/>
        <p:txBody>
          <a:bodyPr/>
          <a:lstStyle/>
          <a:p>
            <a:fld id="{8DF240CA-39A6-8942-A819-E48F9D8A9D50}" type="slidenum">
              <a:rPr lang="en-KR" smtClean="0"/>
              <a:t>56</a:t>
            </a:fld>
            <a:endParaRPr lang="en-KR"/>
          </a:p>
        </p:txBody>
      </p:sp>
      <p:sp>
        <p:nvSpPr>
          <p:cNvPr id="7" name="TextBox 6">
            <a:extLst>
              <a:ext uri="{FF2B5EF4-FFF2-40B4-BE49-F238E27FC236}">
                <a16:creationId xmlns:a16="http://schemas.microsoft.com/office/drawing/2014/main" id="{DC579F1B-C9E0-D234-5B31-FF243CBD3E27}"/>
              </a:ext>
            </a:extLst>
          </p:cNvPr>
          <p:cNvSpPr txBox="1"/>
          <p:nvPr/>
        </p:nvSpPr>
        <p:spPr>
          <a:xfrm>
            <a:off x="9291847" y="1080403"/>
            <a:ext cx="2385848" cy="830997"/>
          </a:xfrm>
          <a:prstGeom prst="rect">
            <a:avLst/>
          </a:prstGeom>
          <a:noFill/>
        </p:spPr>
        <p:txBody>
          <a:bodyPr wrap="square" rtlCol="0">
            <a:spAutoFit/>
          </a:bodyPr>
          <a:lstStyle/>
          <a:p>
            <a:pPr algn="ctr"/>
            <a:r>
              <a:rPr lang="en-US" altLang="ko-KR" sz="2400" dirty="0"/>
              <a:t>Standard Rendering</a:t>
            </a:r>
            <a:endParaRPr lang="ko-KR" altLang="en-US" sz="2400" dirty="0"/>
          </a:p>
        </p:txBody>
      </p:sp>
      <p:sp>
        <p:nvSpPr>
          <p:cNvPr id="8" name="TextBox 7">
            <a:extLst>
              <a:ext uri="{FF2B5EF4-FFF2-40B4-BE49-F238E27FC236}">
                <a16:creationId xmlns:a16="http://schemas.microsoft.com/office/drawing/2014/main" id="{2F3711C6-6D4A-2815-F76A-B01ABA8D5BEB}"/>
              </a:ext>
            </a:extLst>
          </p:cNvPr>
          <p:cNvSpPr txBox="1"/>
          <p:nvPr/>
        </p:nvSpPr>
        <p:spPr>
          <a:xfrm>
            <a:off x="6305506" y="1324967"/>
            <a:ext cx="2385848" cy="461665"/>
          </a:xfrm>
          <a:prstGeom prst="rect">
            <a:avLst/>
          </a:prstGeom>
          <a:noFill/>
        </p:spPr>
        <p:txBody>
          <a:bodyPr wrap="square" rtlCol="0">
            <a:spAutoFit/>
          </a:bodyPr>
          <a:lstStyle/>
          <a:p>
            <a:pPr algn="ctr"/>
            <a:r>
              <a:rPr lang="en-US" altLang="ko-KR" sz="2400" dirty="0"/>
              <a:t>Proposed</a:t>
            </a:r>
            <a:endParaRPr lang="ko-KR" altLang="en-US" sz="2400" dirty="0"/>
          </a:p>
        </p:txBody>
      </p:sp>
      <p:sp>
        <p:nvSpPr>
          <p:cNvPr id="9" name="TextBox 8">
            <a:extLst>
              <a:ext uri="{FF2B5EF4-FFF2-40B4-BE49-F238E27FC236}">
                <a16:creationId xmlns:a16="http://schemas.microsoft.com/office/drawing/2014/main" id="{51F3B79F-8D12-E32A-4DEE-23AD2915E443}"/>
              </a:ext>
            </a:extLst>
          </p:cNvPr>
          <p:cNvSpPr txBox="1"/>
          <p:nvPr/>
        </p:nvSpPr>
        <p:spPr>
          <a:xfrm>
            <a:off x="3446692" y="1324967"/>
            <a:ext cx="2385848" cy="461665"/>
          </a:xfrm>
          <a:prstGeom prst="rect">
            <a:avLst/>
          </a:prstGeom>
          <a:noFill/>
        </p:spPr>
        <p:txBody>
          <a:bodyPr wrap="square" rtlCol="0">
            <a:spAutoFit/>
          </a:bodyPr>
          <a:lstStyle/>
          <a:p>
            <a:pPr algn="ctr"/>
            <a:r>
              <a:rPr lang="en-US" altLang="ko-KR" sz="2400" dirty="0"/>
              <a:t>Stratified</a:t>
            </a:r>
            <a:endParaRPr lang="ko-KR" altLang="en-US" sz="2400" dirty="0"/>
          </a:p>
        </p:txBody>
      </p:sp>
      <p:sp>
        <p:nvSpPr>
          <p:cNvPr id="10" name="TextBox 9">
            <a:extLst>
              <a:ext uri="{FF2B5EF4-FFF2-40B4-BE49-F238E27FC236}">
                <a16:creationId xmlns:a16="http://schemas.microsoft.com/office/drawing/2014/main" id="{9E0775A2-9574-0CFF-DD41-0EA60A07A58B}"/>
              </a:ext>
            </a:extLst>
          </p:cNvPr>
          <p:cNvSpPr txBox="1"/>
          <p:nvPr/>
        </p:nvSpPr>
        <p:spPr>
          <a:xfrm>
            <a:off x="514305" y="1324967"/>
            <a:ext cx="2385848" cy="461665"/>
          </a:xfrm>
          <a:prstGeom prst="rect">
            <a:avLst/>
          </a:prstGeom>
          <a:noFill/>
        </p:spPr>
        <p:txBody>
          <a:bodyPr wrap="square" rtlCol="0">
            <a:spAutoFit/>
          </a:bodyPr>
          <a:lstStyle/>
          <a:p>
            <a:pPr algn="ctr"/>
            <a:r>
              <a:rPr lang="en-US" altLang="ko-KR" sz="2400" dirty="0"/>
              <a:t>Uniform</a:t>
            </a:r>
            <a:endParaRPr lang="ko-KR" altLang="en-US" sz="2400" dirty="0"/>
          </a:p>
        </p:txBody>
      </p:sp>
      <p:sp>
        <p:nvSpPr>
          <p:cNvPr id="11" name="TextBox 10">
            <a:extLst>
              <a:ext uri="{FF2B5EF4-FFF2-40B4-BE49-F238E27FC236}">
                <a16:creationId xmlns:a16="http://schemas.microsoft.com/office/drawing/2014/main" id="{A0399A3F-546E-1210-76F9-877DABF930F1}"/>
              </a:ext>
            </a:extLst>
          </p:cNvPr>
          <p:cNvSpPr txBox="1"/>
          <p:nvPr/>
        </p:nvSpPr>
        <p:spPr>
          <a:xfrm>
            <a:off x="2351510" y="5689380"/>
            <a:ext cx="4741568" cy="461665"/>
          </a:xfrm>
          <a:prstGeom prst="rect">
            <a:avLst/>
          </a:prstGeom>
          <a:noFill/>
        </p:spPr>
        <p:txBody>
          <a:bodyPr wrap="square" rtlCol="0">
            <a:spAutoFit/>
          </a:bodyPr>
          <a:lstStyle/>
          <a:p>
            <a:pPr algn="ctr"/>
            <a:r>
              <a:rPr lang="en-US" altLang="ko-KR" sz="2400" dirty="0"/>
              <a:t>Reconstructed Radial Velocity</a:t>
            </a:r>
            <a:endParaRPr lang="ko-KR" altLang="en-US" sz="2400" dirty="0"/>
          </a:p>
        </p:txBody>
      </p:sp>
      <p:sp>
        <p:nvSpPr>
          <p:cNvPr id="12" name="TextBox 11">
            <a:extLst>
              <a:ext uri="{FF2B5EF4-FFF2-40B4-BE49-F238E27FC236}">
                <a16:creationId xmlns:a16="http://schemas.microsoft.com/office/drawing/2014/main" id="{508E4A70-5C5B-8AC4-F17F-C6F73F7CC727}"/>
              </a:ext>
            </a:extLst>
          </p:cNvPr>
          <p:cNvSpPr txBox="1"/>
          <p:nvPr/>
        </p:nvSpPr>
        <p:spPr>
          <a:xfrm>
            <a:off x="9246998" y="5504715"/>
            <a:ext cx="2303170" cy="830997"/>
          </a:xfrm>
          <a:prstGeom prst="rect">
            <a:avLst/>
          </a:prstGeom>
          <a:noFill/>
        </p:spPr>
        <p:txBody>
          <a:bodyPr wrap="square" rtlCol="0">
            <a:spAutoFit/>
          </a:bodyPr>
          <a:lstStyle/>
          <a:p>
            <a:pPr algn="ctr"/>
            <a:r>
              <a:rPr lang="en-US" altLang="ko-KR" sz="2400" dirty="0"/>
              <a:t>GT Radial Velocity</a:t>
            </a:r>
            <a:endParaRPr lang="ko-KR" altLang="en-US" sz="2400" dirty="0"/>
          </a:p>
        </p:txBody>
      </p:sp>
      <p:pic>
        <p:nvPicPr>
          <p:cNvPr id="15" name="merged_video">
            <a:hlinkClick r:id="" action="ppaction://media"/>
            <a:extLst>
              <a:ext uri="{FF2B5EF4-FFF2-40B4-BE49-F238E27FC236}">
                <a16:creationId xmlns:a16="http://schemas.microsoft.com/office/drawing/2014/main" id="{FF0BB72E-3F9C-08AD-5CBF-0B8045259C6E}"/>
              </a:ext>
            </a:extLst>
          </p:cNvPr>
          <p:cNvPicPr>
            <a:picLocks noGrp="1" noChangeAspect="1"/>
          </p:cNvPicPr>
          <p:nvPr>
            <p:ph idx="1"/>
            <a:videoFile r:link="rId3"/>
            <p:extLst>
              <p:ext uri="{DAA4B4D4-6D71-4841-9C94-3DE7FCFB9230}">
                <p14:media xmlns:p14="http://schemas.microsoft.com/office/powerpoint/2010/main" r:embed="rId2"/>
              </p:ext>
            </p:extLst>
          </p:nvPr>
        </p:nvPicPr>
        <p:blipFill>
          <a:blip r:embed="rId6"/>
          <a:stretch>
            <a:fillRect/>
          </a:stretch>
        </p:blipFill>
        <p:spPr>
          <a:xfrm>
            <a:off x="258763" y="2011363"/>
            <a:ext cx="11649075" cy="3276600"/>
          </a:xfrm>
        </p:spPr>
      </p:pic>
      <p:sp>
        <p:nvSpPr>
          <p:cNvPr id="2" name="제목 1">
            <a:extLst>
              <a:ext uri="{FF2B5EF4-FFF2-40B4-BE49-F238E27FC236}">
                <a16:creationId xmlns:a16="http://schemas.microsoft.com/office/drawing/2014/main" id="{05B01AD6-DA72-2F94-1FFD-9D0FEA6FA118}"/>
              </a:ext>
            </a:extLst>
          </p:cNvPr>
          <p:cNvSpPr>
            <a:spLocks noGrp="1"/>
          </p:cNvSpPr>
          <p:nvPr>
            <p:ph type="title"/>
          </p:nvPr>
        </p:nvSpPr>
        <p:spPr>
          <a:xfrm>
            <a:off x="259080" y="136525"/>
            <a:ext cx="10515600" cy="843915"/>
          </a:xfrm>
        </p:spPr>
        <p:txBody>
          <a:bodyPr/>
          <a:lstStyle/>
          <a:p>
            <a:r>
              <a:rPr lang="en-US" altLang="ko-KR" dirty="0"/>
              <a:t>More Results:  </a:t>
            </a:r>
            <a:r>
              <a:rPr lang="en-US" altLang="ko-KR" cap="small" dirty="0" err="1"/>
              <a:t>Siggraph</a:t>
            </a:r>
            <a:r>
              <a:rPr lang="en-US" altLang="ko-KR" cap="small" dirty="0"/>
              <a:t> Domino (</a:t>
            </a:r>
            <a:r>
              <a:rPr lang="en-US" altLang="ko-KR" cap="small" dirty="0" err="1"/>
              <a:t>spp</a:t>
            </a:r>
            <a:r>
              <a:rPr lang="en-US" altLang="ko-KR" cap="small" dirty="0"/>
              <a:t>=4096)</a:t>
            </a:r>
            <a:endParaRPr lang="ko-KR" altLang="en-US" cap="small" dirty="0"/>
          </a:p>
        </p:txBody>
      </p:sp>
    </p:spTree>
    <p:custDataLst>
      <p:tags r:id="rId1"/>
    </p:custDataLst>
    <p:extLst>
      <p:ext uri="{BB962C8B-B14F-4D97-AF65-F5344CB8AC3E}">
        <p14:creationId xmlns:p14="http://schemas.microsoft.com/office/powerpoint/2010/main" val="246260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0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73CD3378-A9C5-EBBB-4DAD-EF5D5C62AF3B}"/>
              </a:ext>
            </a:extLst>
          </p:cNvPr>
          <p:cNvSpPr>
            <a:spLocks noGrp="1"/>
          </p:cNvSpPr>
          <p:nvPr>
            <p:ph type="sldNum" sz="quarter" idx="12"/>
          </p:nvPr>
        </p:nvSpPr>
        <p:spPr/>
        <p:txBody>
          <a:bodyPr/>
          <a:lstStyle/>
          <a:p>
            <a:fld id="{8DF240CA-39A6-8942-A819-E48F9D8A9D50}" type="slidenum">
              <a:rPr lang="en-KR" smtClean="0"/>
              <a:t>57</a:t>
            </a:fld>
            <a:endParaRPr lang="en-KR"/>
          </a:p>
        </p:txBody>
      </p:sp>
      <p:pic>
        <p:nvPicPr>
          <p:cNvPr id="13" name="merged_video">
            <a:hlinkClick r:id="" action="ppaction://media"/>
            <a:extLst>
              <a:ext uri="{FF2B5EF4-FFF2-40B4-BE49-F238E27FC236}">
                <a16:creationId xmlns:a16="http://schemas.microsoft.com/office/drawing/2014/main" id="{8CE6DDC0-DD8D-1CEE-BA04-5677BC408E0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8763" y="2011363"/>
            <a:ext cx="11649075" cy="3276600"/>
          </a:xfrm>
        </p:spPr>
      </p:pic>
      <p:sp>
        <p:nvSpPr>
          <p:cNvPr id="2" name="제목 1">
            <a:extLst>
              <a:ext uri="{FF2B5EF4-FFF2-40B4-BE49-F238E27FC236}">
                <a16:creationId xmlns:a16="http://schemas.microsoft.com/office/drawing/2014/main" id="{E6578D32-B2D2-B683-0AA4-0C034AB6112B}"/>
              </a:ext>
            </a:extLst>
          </p:cNvPr>
          <p:cNvSpPr>
            <a:spLocks noGrp="1"/>
          </p:cNvSpPr>
          <p:nvPr>
            <p:ph type="title"/>
          </p:nvPr>
        </p:nvSpPr>
        <p:spPr>
          <a:xfrm>
            <a:off x="259080" y="136525"/>
            <a:ext cx="10515600" cy="843915"/>
          </a:xfrm>
        </p:spPr>
        <p:txBody>
          <a:bodyPr/>
          <a:lstStyle/>
          <a:p>
            <a:r>
              <a:rPr lang="en-US" altLang="ko-KR" dirty="0"/>
              <a:t>More Results:  </a:t>
            </a:r>
            <a:r>
              <a:rPr lang="en-US" altLang="ko-KR" cap="small" dirty="0"/>
              <a:t>Falling-Box (</a:t>
            </a:r>
            <a:r>
              <a:rPr lang="en-US" altLang="ko-KR" cap="small" dirty="0" err="1"/>
              <a:t>spp</a:t>
            </a:r>
            <a:r>
              <a:rPr lang="en-US" altLang="ko-KR" cap="small" dirty="0"/>
              <a:t>=4096)</a:t>
            </a:r>
            <a:endParaRPr lang="ko-KR" altLang="en-US" cap="small" dirty="0"/>
          </a:p>
        </p:txBody>
      </p:sp>
      <p:sp>
        <p:nvSpPr>
          <p:cNvPr id="3" name="TextBox 2">
            <a:extLst>
              <a:ext uri="{FF2B5EF4-FFF2-40B4-BE49-F238E27FC236}">
                <a16:creationId xmlns:a16="http://schemas.microsoft.com/office/drawing/2014/main" id="{68C5CFA8-8494-E1D3-6E69-96D1BF8ADB13}"/>
              </a:ext>
            </a:extLst>
          </p:cNvPr>
          <p:cNvSpPr txBox="1"/>
          <p:nvPr/>
        </p:nvSpPr>
        <p:spPr>
          <a:xfrm>
            <a:off x="9291847" y="1080403"/>
            <a:ext cx="2385848" cy="830997"/>
          </a:xfrm>
          <a:prstGeom prst="rect">
            <a:avLst/>
          </a:prstGeom>
          <a:noFill/>
        </p:spPr>
        <p:txBody>
          <a:bodyPr wrap="square" rtlCol="0">
            <a:spAutoFit/>
          </a:bodyPr>
          <a:lstStyle/>
          <a:p>
            <a:pPr algn="ctr"/>
            <a:r>
              <a:rPr lang="en-US" altLang="ko-KR" sz="2400" dirty="0"/>
              <a:t>Standard Rendering</a:t>
            </a:r>
            <a:endParaRPr lang="ko-KR" altLang="en-US" sz="2400" dirty="0"/>
          </a:p>
        </p:txBody>
      </p:sp>
      <p:sp>
        <p:nvSpPr>
          <p:cNvPr id="5" name="TextBox 4">
            <a:extLst>
              <a:ext uri="{FF2B5EF4-FFF2-40B4-BE49-F238E27FC236}">
                <a16:creationId xmlns:a16="http://schemas.microsoft.com/office/drawing/2014/main" id="{3249529F-3749-281E-55AF-DACFD97A6283}"/>
              </a:ext>
            </a:extLst>
          </p:cNvPr>
          <p:cNvSpPr txBox="1"/>
          <p:nvPr/>
        </p:nvSpPr>
        <p:spPr>
          <a:xfrm>
            <a:off x="6305506" y="1324967"/>
            <a:ext cx="2385848" cy="461665"/>
          </a:xfrm>
          <a:prstGeom prst="rect">
            <a:avLst/>
          </a:prstGeom>
          <a:noFill/>
        </p:spPr>
        <p:txBody>
          <a:bodyPr wrap="square" rtlCol="0">
            <a:spAutoFit/>
          </a:bodyPr>
          <a:lstStyle/>
          <a:p>
            <a:pPr algn="ctr"/>
            <a:r>
              <a:rPr lang="en-US" altLang="ko-KR" sz="2400" dirty="0"/>
              <a:t>Proposed</a:t>
            </a:r>
            <a:endParaRPr lang="ko-KR" altLang="en-US" sz="2400" dirty="0"/>
          </a:p>
        </p:txBody>
      </p:sp>
      <p:sp>
        <p:nvSpPr>
          <p:cNvPr id="6" name="TextBox 5">
            <a:extLst>
              <a:ext uri="{FF2B5EF4-FFF2-40B4-BE49-F238E27FC236}">
                <a16:creationId xmlns:a16="http://schemas.microsoft.com/office/drawing/2014/main" id="{ACEDBF8B-3089-3F6E-F392-2B19A1EBDABB}"/>
              </a:ext>
            </a:extLst>
          </p:cNvPr>
          <p:cNvSpPr txBox="1"/>
          <p:nvPr/>
        </p:nvSpPr>
        <p:spPr>
          <a:xfrm>
            <a:off x="3446692" y="1324967"/>
            <a:ext cx="2385848" cy="461665"/>
          </a:xfrm>
          <a:prstGeom prst="rect">
            <a:avLst/>
          </a:prstGeom>
          <a:noFill/>
        </p:spPr>
        <p:txBody>
          <a:bodyPr wrap="square" rtlCol="0">
            <a:spAutoFit/>
          </a:bodyPr>
          <a:lstStyle/>
          <a:p>
            <a:pPr algn="ctr"/>
            <a:r>
              <a:rPr lang="en-US" altLang="ko-KR" sz="2400" dirty="0"/>
              <a:t>Stratified</a:t>
            </a:r>
            <a:endParaRPr lang="ko-KR" altLang="en-US" sz="2400" dirty="0"/>
          </a:p>
        </p:txBody>
      </p:sp>
      <p:sp>
        <p:nvSpPr>
          <p:cNvPr id="11" name="TextBox 10">
            <a:extLst>
              <a:ext uri="{FF2B5EF4-FFF2-40B4-BE49-F238E27FC236}">
                <a16:creationId xmlns:a16="http://schemas.microsoft.com/office/drawing/2014/main" id="{5B49B93F-CD33-AC7B-334A-EA1433FD8EF8}"/>
              </a:ext>
            </a:extLst>
          </p:cNvPr>
          <p:cNvSpPr txBox="1"/>
          <p:nvPr/>
        </p:nvSpPr>
        <p:spPr>
          <a:xfrm>
            <a:off x="514305" y="1324967"/>
            <a:ext cx="2385848" cy="461665"/>
          </a:xfrm>
          <a:prstGeom prst="rect">
            <a:avLst/>
          </a:prstGeom>
          <a:noFill/>
        </p:spPr>
        <p:txBody>
          <a:bodyPr wrap="square" rtlCol="0">
            <a:spAutoFit/>
          </a:bodyPr>
          <a:lstStyle/>
          <a:p>
            <a:pPr algn="ctr"/>
            <a:r>
              <a:rPr lang="en-US" altLang="ko-KR" sz="2400" dirty="0"/>
              <a:t>Uniform</a:t>
            </a:r>
            <a:endParaRPr lang="ko-KR" altLang="en-US" sz="2400" dirty="0"/>
          </a:p>
        </p:txBody>
      </p:sp>
      <p:sp>
        <p:nvSpPr>
          <p:cNvPr id="12" name="TextBox 11">
            <a:extLst>
              <a:ext uri="{FF2B5EF4-FFF2-40B4-BE49-F238E27FC236}">
                <a16:creationId xmlns:a16="http://schemas.microsoft.com/office/drawing/2014/main" id="{CDBE439F-9FD7-104A-782E-275FC3A84394}"/>
              </a:ext>
            </a:extLst>
          </p:cNvPr>
          <p:cNvSpPr txBox="1"/>
          <p:nvPr/>
        </p:nvSpPr>
        <p:spPr>
          <a:xfrm>
            <a:off x="2351510" y="5689380"/>
            <a:ext cx="4741568" cy="461665"/>
          </a:xfrm>
          <a:prstGeom prst="rect">
            <a:avLst/>
          </a:prstGeom>
          <a:noFill/>
        </p:spPr>
        <p:txBody>
          <a:bodyPr wrap="square" rtlCol="0">
            <a:spAutoFit/>
          </a:bodyPr>
          <a:lstStyle/>
          <a:p>
            <a:pPr algn="ctr"/>
            <a:r>
              <a:rPr lang="en-US" altLang="ko-KR" sz="2400" dirty="0"/>
              <a:t>Reconstructed Radial Velocity</a:t>
            </a:r>
            <a:endParaRPr lang="ko-KR" altLang="en-US" sz="2400" dirty="0"/>
          </a:p>
        </p:txBody>
      </p:sp>
      <p:sp>
        <p:nvSpPr>
          <p:cNvPr id="16" name="TextBox 15">
            <a:extLst>
              <a:ext uri="{FF2B5EF4-FFF2-40B4-BE49-F238E27FC236}">
                <a16:creationId xmlns:a16="http://schemas.microsoft.com/office/drawing/2014/main" id="{87FB8253-E4A5-BFFA-CD13-C6B9933FEE46}"/>
              </a:ext>
            </a:extLst>
          </p:cNvPr>
          <p:cNvSpPr txBox="1"/>
          <p:nvPr/>
        </p:nvSpPr>
        <p:spPr>
          <a:xfrm>
            <a:off x="9246998" y="5504715"/>
            <a:ext cx="2303170" cy="830997"/>
          </a:xfrm>
          <a:prstGeom prst="rect">
            <a:avLst/>
          </a:prstGeom>
          <a:noFill/>
        </p:spPr>
        <p:txBody>
          <a:bodyPr wrap="square" rtlCol="0">
            <a:spAutoFit/>
          </a:bodyPr>
          <a:lstStyle/>
          <a:p>
            <a:pPr algn="ctr"/>
            <a:r>
              <a:rPr lang="en-US" altLang="ko-KR" sz="2400" dirty="0"/>
              <a:t>GT Radial Velocity</a:t>
            </a:r>
            <a:endParaRPr lang="ko-KR" altLang="en-US" sz="2400" dirty="0"/>
          </a:p>
        </p:txBody>
      </p:sp>
    </p:spTree>
    <p:extLst>
      <p:ext uri="{BB962C8B-B14F-4D97-AF65-F5344CB8AC3E}">
        <p14:creationId xmlns:p14="http://schemas.microsoft.com/office/powerpoint/2010/main" val="314288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73CD3378-A9C5-EBBB-4DAD-EF5D5C62AF3B}"/>
              </a:ext>
            </a:extLst>
          </p:cNvPr>
          <p:cNvSpPr>
            <a:spLocks noGrp="1"/>
          </p:cNvSpPr>
          <p:nvPr>
            <p:ph type="sldNum" sz="quarter" idx="12"/>
          </p:nvPr>
        </p:nvSpPr>
        <p:spPr/>
        <p:txBody>
          <a:bodyPr/>
          <a:lstStyle/>
          <a:p>
            <a:fld id="{8DF240CA-39A6-8942-A819-E48F9D8A9D50}" type="slidenum">
              <a:rPr lang="en-KR" smtClean="0"/>
              <a:t>58</a:t>
            </a:fld>
            <a:endParaRPr lang="en-KR"/>
          </a:p>
        </p:txBody>
      </p:sp>
      <p:pic>
        <p:nvPicPr>
          <p:cNvPr id="5" name="merged_video">
            <a:hlinkClick r:id="" action="ppaction://media"/>
            <a:extLst>
              <a:ext uri="{FF2B5EF4-FFF2-40B4-BE49-F238E27FC236}">
                <a16:creationId xmlns:a16="http://schemas.microsoft.com/office/drawing/2014/main" id="{4E2D9F80-2127-194C-44DF-FFB14533E7C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8763" y="2011363"/>
            <a:ext cx="11649075" cy="3276600"/>
          </a:xfrm>
        </p:spPr>
      </p:pic>
      <p:sp>
        <p:nvSpPr>
          <p:cNvPr id="2" name="제목 1">
            <a:extLst>
              <a:ext uri="{FF2B5EF4-FFF2-40B4-BE49-F238E27FC236}">
                <a16:creationId xmlns:a16="http://schemas.microsoft.com/office/drawing/2014/main" id="{4E7F9BB7-8BC2-037E-7532-995ABE90A88D}"/>
              </a:ext>
            </a:extLst>
          </p:cNvPr>
          <p:cNvSpPr>
            <a:spLocks noGrp="1"/>
          </p:cNvSpPr>
          <p:nvPr>
            <p:ph type="title"/>
          </p:nvPr>
        </p:nvSpPr>
        <p:spPr>
          <a:xfrm>
            <a:off x="259080" y="136525"/>
            <a:ext cx="10515600" cy="843915"/>
          </a:xfrm>
        </p:spPr>
        <p:txBody>
          <a:bodyPr/>
          <a:lstStyle/>
          <a:p>
            <a:r>
              <a:rPr lang="en-US" altLang="ko-KR" dirty="0"/>
              <a:t>More Results:  </a:t>
            </a:r>
            <a:r>
              <a:rPr lang="en-US" altLang="ko-KR" cap="small" dirty="0" err="1"/>
              <a:t>MerryGoRound</a:t>
            </a:r>
            <a:r>
              <a:rPr lang="en-US" altLang="ko-KR" cap="small" dirty="0"/>
              <a:t> (</a:t>
            </a:r>
            <a:r>
              <a:rPr lang="en-US" altLang="ko-KR" cap="small" dirty="0" err="1"/>
              <a:t>spp</a:t>
            </a:r>
            <a:r>
              <a:rPr lang="en-US" altLang="ko-KR" cap="small" dirty="0"/>
              <a:t>=16384)</a:t>
            </a:r>
            <a:endParaRPr lang="ko-KR" altLang="en-US" cap="small" dirty="0"/>
          </a:p>
        </p:txBody>
      </p:sp>
      <p:sp>
        <p:nvSpPr>
          <p:cNvPr id="3" name="TextBox 2">
            <a:extLst>
              <a:ext uri="{FF2B5EF4-FFF2-40B4-BE49-F238E27FC236}">
                <a16:creationId xmlns:a16="http://schemas.microsoft.com/office/drawing/2014/main" id="{D407F034-4F72-0C5D-557C-1FFB25E43C40}"/>
              </a:ext>
            </a:extLst>
          </p:cNvPr>
          <p:cNvSpPr txBox="1"/>
          <p:nvPr/>
        </p:nvSpPr>
        <p:spPr>
          <a:xfrm>
            <a:off x="9291847" y="1080403"/>
            <a:ext cx="2385848" cy="830997"/>
          </a:xfrm>
          <a:prstGeom prst="rect">
            <a:avLst/>
          </a:prstGeom>
          <a:noFill/>
        </p:spPr>
        <p:txBody>
          <a:bodyPr wrap="square" rtlCol="0">
            <a:spAutoFit/>
          </a:bodyPr>
          <a:lstStyle/>
          <a:p>
            <a:pPr algn="ctr"/>
            <a:r>
              <a:rPr lang="en-US" altLang="ko-KR" sz="2400" dirty="0"/>
              <a:t>Standard Rendering</a:t>
            </a:r>
            <a:endParaRPr lang="ko-KR" altLang="en-US" sz="2400" dirty="0"/>
          </a:p>
        </p:txBody>
      </p:sp>
      <p:sp>
        <p:nvSpPr>
          <p:cNvPr id="6" name="TextBox 5">
            <a:extLst>
              <a:ext uri="{FF2B5EF4-FFF2-40B4-BE49-F238E27FC236}">
                <a16:creationId xmlns:a16="http://schemas.microsoft.com/office/drawing/2014/main" id="{EA404643-97D5-00D5-58C9-B2D59A4078CA}"/>
              </a:ext>
            </a:extLst>
          </p:cNvPr>
          <p:cNvSpPr txBox="1"/>
          <p:nvPr/>
        </p:nvSpPr>
        <p:spPr>
          <a:xfrm>
            <a:off x="6305506" y="1324967"/>
            <a:ext cx="2385848" cy="461665"/>
          </a:xfrm>
          <a:prstGeom prst="rect">
            <a:avLst/>
          </a:prstGeom>
          <a:noFill/>
        </p:spPr>
        <p:txBody>
          <a:bodyPr wrap="square" rtlCol="0">
            <a:spAutoFit/>
          </a:bodyPr>
          <a:lstStyle/>
          <a:p>
            <a:pPr algn="ctr"/>
            <a:r>
              <a:rPr lang="en-US" altLang="ko-KR" sz="2400" dirty="0"/>
              <a:t>Proposed</a:t>
            </a:r>
            <a:endParaRPr lang="ko-KR" altLang="en-US" sz="2400" dirty="0"/>
          </a:p>
        </p:txBody>
      </p:sp>
      <p:sp>
        <p:nvSpPr>
          <p:cNvPr id="11" name="TextBox 10">
            <a:extLst>
              <a:ext uri="{FF2B5EF4-FFF2-40B4-BE49-F238E27FC236}">
                <a16:creationId xmlns:a16="http://schemas.microsoft.com/office/drawing/2014/main" id="{3C7CC401-D8D2-8823-363F-05B48B2ABB27}"/>
              </a:ext>
            </a:extLst>
          </p:cNvPr>
          <p:cNvSpPr txBox="1"/>
          <p:nvPr/>
        </p:nvSpPr>
        <p:spPr>
          <a:xfrm>
            <a:off x="3446692" y="1324967"/>
            <a:ext cx="2385848" cy="461665"/>
          </a:xfrm>
          <a:prstGeom prst="rect">
            <a:avLst/>
          </a:prstGeom>
          <a:noFill/>
        </p:spPr>
        <p:txBody>
          <a:bodyPr wrap="square" rtlCol="0">
            <a:spAutoFit/>
          </a:bodyPr>
          <a:lstStyle/>
          <a:p>
            <a:pPr algn="ctr"/>
            <a:r>
              <a:rPr lang="en-US" altLang="ko-KR" sz="2400" dirty="0"/>
              <a:t>Stratified</a:t>
            </a:r>
            <a:endParaRPr lang="ko-KR" altLang="en-US" sz="2400" dirty="0"/>
          </a:p>
        </p:txBody>
      </p:sp>
      <p:sp>
        <p:nvSpPr>
          <p:cNvPr id="12" name="TextBox 11">
            <a:extLst>
              <a:ext uri="{FF2B5EF4-FFF2-40B4-BE49-F238E27FC236}">
                <a16:creationId xmlns:a16="http://schemas.microsoft.com/office/drawing/2014/main" id="{2364973B-F3F2-D5AA-030D-031100913AEF}"/>
              </a:ext>
            </a:extLst>
          </p:cNvPr>
          <p:cNvSpPr txBox="1"/>
          <p:nvPr/>
        </p:nvSpPr>
        <p:spPr>
          <a:xfrm>
            <a:off x="514305" y="1324967"/>
            <a:ext cx="2385848" cy="461665"/>
          </a:xfrm>
          <a:prstGeom prst="rect">
            <a:avLst/>
          </a:prstGeom>
          <a:noFill/>
        </p:spPr>
        <p:txBody>
          <a:bodyPr wrap="square" rtlCol="0">
            <a:spAutoFit/>
          </a:bodyPr>
          <a:lstStyle/>
          <a:p>
            <a:pPr algn="ctr"/>
            <a:r>
              <a:rPr lang="en-US" altLang="ko-KR" sz="2400" dirty="0"/>
              <a:t>Uniform</a:t>
            </a:r>
            <a:endParaRPr lang="ko-KR" altLang="en-US" sz="2400" dirty="0"/>
          </a:p>
        </p:txBody>
      </p:sp>
      <p:sp>
        <p:nvSpPr>
          <p:cNvPr id="13" name="TextBox 12">
            <a:extLst>
              <a:ext uri="{FF2B5EF4-FFF2-40B4-BE49-F238E27FC236}">
                <a16:creationId xmlns:a16="http://schemas.microsoft.com/office/drawing/2014/main" id="{F4E5CE70-8910-A179-3D39-C4246FE9A01B}"/>
              </a:ext>
            </a:extLst>
          </p:cNvPr>
          <p:cNvSpPr txBox="1"/>
          <p:nvPr/>
        </p:nvSpPr>
        <p:spPr>
          <a:xfrm>
            <a:off x="2351510" y="5689380"/>
            <a:ext cx="4741568" cy="461665"/>
          </a:xfrm>
          <a:prstGeom prst="rect">
            <a:avLst/>
          </a:prstGeom>
          <a:noFill/>
        </p:spPr>
        <p:txBody>
          <a:bodyPr wrap="square" rtlCol="0">
            <a:spAutoFit/>
          </a:bodyPr>
          <a:lstStyle/>
          <a:p>
            <a:pPr algn="ctr"/>
            <a:r>
              <a:rPr lang="en-US" altLang="ko-KR" sz="2400" dirty="0"/>
              <a:t>Reconstructed Radial Velocity</a:t>
            </a:r>
            <a:endParaRPr lang="ko-KR" altLang="en-US" sz="2400" dirty="0"/>
          </a:p>
        </p:txBody>
      </p:sp>
      <p:sp>
        <p:nvSpPr>
          <p:cNvPr id="16" name="TextBox 15">
            <a:extLst>
              <a:ext uri="{FF2B5EF4-FFF2-40B4-BE49-F238E27FC236}">
                <a16:creationId xmlns:a16="http://schemas.microsoft.com/office/drawing/2014/main" id="{ADCCADA7-6E55-4C3D-3E49-0121DA911627}"/>
              </a:ext>
            </a:extLst>
          </p:cNvPr>
          <p:cNvSpPr txBox="1"/>
          <p:nvPr/>
        </p:nvSpPr>
        <p:spPr>
          <a:xfrm>
            <a:off x="9246998" y="5504715"/>
            <a:ext cx="2303170" cy="830997"/>
          </a:xfrm>
          <a:prstGeom prst="rect">
            <a:avLst/>
          </a:prstGeom>
          <a:noFill/>
        </p:spPr>
        <p:txBody>
          <a:bodyPr wrap="square" rtlCol="0">
            <a:spAutoFit/>
          </a:bodyPr>
          <a:lstStyle/>
          <a:p>
            <a:pPr algn="ctr"/>
            <a:r>
              <a:rPr lang="en-US" altLang="ko-KR" sz="2400" dirty="0"/>
              <a:t>GT Radial Velocity</a:t>
            </a:r>
            <a:endParaRPr lang="ko-KR" altLang="en-US" sz="2400" dirty="0"/>
          </a:p>
        </p:txBody>
      </p:sp>
    </p:spTree>
    <p:extLst>
      <p:ext uri="{BB962C8B-B14F-4D97-AF65-F5344CB8AC3E}">
        <p14:creationId xmlns:p14="http://schemas.microsoft.com/office/powerpoint/2010/main" val="197101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879F382-82CF-1F4C-BEBF-39A53712F7C6}"/>
              </a:ext>
            </a:extLst>
          </p:cNvPr>
          <p:cNvSpPr>
            <a:spLocks noGrp="1"/>
          </p:cNvSpPr>
          <p:nvPr>
            <p:ph type="title"/>
          </p:nvPr>
        </p:nvSpPr>
        <p:spPr/>
        <p:txBody>
          <a:bodyPr/>
          <a:lstStyle/>
          <a:p>
            <a:r>
              <a:rPr lang="en-US" altLang="ko-KR" dirty="0"/>
              <a:t>Conclusion</a:t>
            </a:r>
            <a:endParaRPr lang="ko-KR" altLang="en-US" dirty="0"/>
          </a:p>
        </p:txBody>
      </p:sp>
      <p:sp>
        <p:nvSpPr>
          <p:cNvPr id="4" name="슬라이드 번호 개체 틀 3">
            <a:extLst>
              <a:ext uri="{FF2B5EF4-FFF2-40B4-BE49-F238E27FC236}">
                <a16:creationId xmlns:a16="http://schemas.microsoft.com/office/drawing/2014/main" id="{F701C2D8-16E2-40A7-507A-6FAE37C4D982}"/>
              </a:ext>
            </a:extLst>
          </p:cNvPr>
          <p:cNvSpPr>
            <a:spLocks noGrp="1"/>
          </p:cNvSpPr>
          <p:nvPr>
            <p:ph type="sldNum" sz="quarter" idx="12"/>
          </p:nvPr>
        </p:nvSpPr>
        <p:spPr/>
        <p:txBody>
          <a:bodyPr/>
          <a:lstStyle/>
          <a:p>
            <a:fld id="{8DF240CA-39A6-8942-A819-E48F9D8A9D50}" type="slidenum">
              <a:rPr lang="en-KR" smtClean="0"/>
              <a:pPr/>
              <a:t>59</a:t>
            </a:fld>
            <a:endParaRPr lang="en-KR"/>
          </a:p>
        </p:txBody>
      </p:sp>
      <p:pic>
        <p:nvPicPr>
          <p:cNvPr id="1026" name="Picture 2" descr="The difference between static and dynamic analysis - Enterfea">
            <a:extLst>
              <a:ext uri="{FF2B5EF4-FFF2-40B4-BE49-F238E27FC236}">
                <a16:creationId xmlns:a16="http://schemas.microsoft.com/office/drawing/2014/main" id="{BEC91A1D-B688-9E16-D2B9-DCB62BE36F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922" y="2569456"/>
            <a:ext cx="3152140" cy="23641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difference between static and dynamic analysis - Enterfea">
            <a:extLst>
              <a:ext uri="{FF2B5EF4-FFF2-40B4-BE49-F238E27FC236}">
                <a16:creationId xmlns:a16="http://schemas.microsoft.com/office/drawing/2014/main" id="{3012A929-A991-9626-F199-1C0AD7AEEB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2136" y="1807866"/>
            <a:ext cx="4705608" cy="2077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Sine Wave – Sean P. Lawlor">
            <a:extLst>
              <a:ext uri="{FF2B5EF4-FFF2-40B4-BE49-F238E27FC236}">
                <a16:creationId xmlns:a16="http://schemas.microsoft.com/office/drawing/2014/main" id="{2F0C1CDA-4203-48F5-2A5D-89A0823B7B7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4" t="4562" r="1656" b="3208"/>
          <a:stretch/>
        </p:blipFill>
        <p:spPr bwMode="auto">
          <a:xfrm>
            <a:off x="5647242" y="4153395"/>
            <a:ext cx="5175395" cy="7801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83460C1-04E7-A224-F19A-A898534B9CA1}"/>
              </a:ext>
            </a:extLst>
          </p:cNvPr>
          <p:cNvSpPr txBox="1"/>
          <p:nvPr/>
        </p:nvSpPr>
        <p:spPr>
          <a:xfrm>
            <a:off x="804922" y="1939236"/>
            <a:ext cx="2783582" cy="461665"/>
          </a:xfrm>
          <a:prstGeom prst="rect">
            <a:avLst/>
          </a:prstGeom>
          <a:noFill/>
        </p:spPr>
        <p:txBody>
          <a:bodyPr wrap="square" rtlCol="0">
            <a:spAutoFit/>
          </a:bodyPr>
          <a:lstStyle/>
          <a:p>
            <a:pPr algn="ctr"/>
            <a:r>
              <a:rPr lang="en-US" altLang="ko-KR" sz="2400" b="1" dirty="0"/>
              <a:t>Static</a:t>
            </a:r>
            <a:endParaRPr lang="ko-KR" altLang="en-US" sz="2400" b="1" dirty="0"/>
          </a:p>
        </p:txBody>
      </p:sp>
      <p:sp>
        <p:nvSpPr>
          <p:cNvPr id="8" name="TextBox 7">
            <a:extLst>
              <a:ext uri="{FF2B5EF4-FFF2-40B4-BE49-F238E27FC236}">
                <a16:creationId xmlns:a16="http://schemas.microsoft.com/office/drawing/2014/main" id="{A6922026-60EF-30F1-5FFE-9552F072DD65}"/>
              </a:ext>
            </a:extLst>
          </p:cNvPr>
          <p:cNvSpPr txBox="1"/>
          <p:nvPr/>
        </p:nvSpPr>
        <p:spPr>
          <a:xfrm>
            <a:off x="6596652" y="5126516"/>
            <a:ext cx="2783582" cy="830997"/>
          </a:xfrm>
          <a:prstGeom prst="rect">
            <a:avLst/>
          </a:prstGeom>
          <a:noFill/>
        </p:spPr>
        <p:txBody>
          <a:bodyPr wrap="square" rtlCol="0">
            <a:spAutoFit/>
          </a:bodyPr>
          <a:lstStyle/>
          <a:p>
            <a:pPr algn="ctr"/>
            <a:r>
              <a:rPr lang="en-US" altLang="ko-KR" sz="2400" b="1" dirty="0"/>
              <a:t>Amplitude Modulation</a:t>
            </a:r>
            <a:endParaRPr lang="ko-KR" altLang="en-US" sz="2400" b="1" dirty="0"/>
          </a:p>
        </p:txBody>
      </p:sp>
      <p:sp>
        <p:nvSpPr>
          <p:cNvPr id="9" name="TextBox 8">
            <a:extLst>
              <a:ext uri="{FF2B5EF4-FFF2-40B4-BE49-F238E27FC236}">
                <a16:creationId xmlns:a16="http://schemas.microsoft.com/office/drawing/2014/main" id="{1C3F55FD-1079-FF1C-37DF-7CCFB28A30C5}"/>
              </a:ext>
            </a:extLst>
          </p:cNvPr>
          <p:cNvSpPr txBox="1"/>
          <p:nvPr/>
        </p:nvSpPr>
        <p:spPr>
          <a:xfrm>
            <a:off x="6596652" y="980440"/>
            <a:ext cx="2783582" cy="461665"/>
          </a:xfrm>
          <a:prstGeom prst="rect">
            <a:avLst/>
          </a:prstGeom>
          <a:noFill/>
        </p:spPr>
        <p:txBody>
          <a:bodyPr wrap="square" rtlCol="0">
            <a:spAutoFit/>
          </a:bodyPr>
          <a:lstStyle/>
          <a:p>
            <a:pPr algn="ctr"/>
            <a:r>
              <a:rPr lang="en-US" altLang="ko-KR" sz="2400" b="1" dirty="0"/>
              <a:t>Dynamic</a:t>
            </a:r>
            <a:endParaRPr lang="ko-KR" altLang="en-US" sz="2400" b="1" dirty="0"/>
          </a:p>
        </p:txBody>
      </p:sp>
      <p:sp>
        <p:nvSpPr>
          <p:cNvPr id="12" name="TextBox 11">
            <a:extLst>
              <a:ext uri="{FF2B5EF4-FFF2-40B4-BE49-F238E27FC236}">
                <a16:creationId xmlns:a16="http://schemas.microsoft.com/office/drawing/2014/main" id="{EF860C2B-D8F4-3992-121F-314A681486F6}"/>
              </a:ext>
            </a:extLst>
          </p:cNvPr>
          <p:cNvSpPr txBox="1"/>
          <p:nvPr/>
        </p:nvSpPr>
        <p:spPr>
          <a:xfrm>
            <a:off x="5583206" y="6108392"/>
            <a:ext cx="4810474" cy="461665"/>
          </a:xfrm>
          <a:prstGeom prst="rect">
            <a:avLst/>
          </a:prstGeom>
          <a:noFill/>
        </p:spPr>
        <p:txBody>
          <a:bodyPr wrap="square" rtlCol="0">
            <a:spAutoFit/>
          </a:bodyPr>
          <a:lstStyle/>
          <a:p>
            <a:pPr algn="ctr"/>
            <a:r>
              <a:rPr lang="en-US" altLang="ko-KR" sz="2400" b="1" dirty="0">
                <a:solidFill>
                  <a:srgbClr val="FF0000"/>
                </a:solidFill>
              </a:rPr>
              <a:t>Antithetic Time Sampling</a:t>
            </a:r>
            <a:endParaRPr lang="ko-KR" altLang="en-US" sz="2400" b="1" dirty="0">
              <a:solidFill>
                <a:srgbClr val="FF0000"/>
              </a:solidFill>
            </a:endParaRPr>
          </a:p>
        </p:txBody>
      </p:sp>
      <p:sp>
        <p:nvSpPr>
          <p:cNvPr id="13" name="TextBox 12">
            <a:extLst>
              <a:ext uri="{FF2B5EF4-FFF2-40B4-BE49-F238E27FC236}">
                <a16:creationId xmlns:a16="http://schemas.microsoft.com/office/drawing/2014/main" id="{8B98DC64-6751-0743-D424-DAF67A5C72F4}"/>
              </a:ext>
            </a:extLst>
          </p:cNvPr>
          <p:cNvSpPr txBox="1"/>
          <p:nvPr/>
        </p:nvSpPr>
        <p:spPr>
          <a:xfrm>
            <a:off x="5639086" y="1567855"/>
            <a:ext cx="4810474" cy="461665"/>
          </a:xfrm>
          <a:prstGeom prst="rect">
            <a:avLst/>
          </a:prstGeom>
          <a:noFill/>
        </p:spPr>
        <p:txBody>
          <a:bodyPr wrap="square" rtlCol="0">
            <a:spAutoFit/>
          </a:bodyPr>
          <a:lstStyle/>
          <a:p>
            <a:pPr algn="ctr"/>
            <a:r>
              <a:rPr lang="en-US" altLang="ko-KR" sz="2400" b="1" dirty="0">
                <a:solidFill>
                  <a:srgbClr val="FF0000"/>
                </a:solidFill>
              </a:rPr>
              <a:t>Path Correlation</a:t>
            </a:r>
            <a:endParaRPr lang="ko-KR" altLang="en-US" sz="2400" b="1" dirty="0">
              <a:solidFill>
                <a:srgbClr val="FF0000"/>
              </a:solidFill>
            </a:endParaRPr>
          </a:p>
        </p:txBody>
      </p:sp>
      <p:sp>
        <p:nvSpPr>
          <p:cNvPr id="14" name="화살표: 오른쪽 13">
            <a:extLst>
              <a:ext uri="{FF2B5EF4-FFF2-40B4-BE49-F238E27FC236}">
                <a16:creationId xmlns:a16="http://schemas.microsoft.com/office/drawing/2014/main" id="{7D6566ED-10A7-C563-EECC-D1C72295B738}"/>
              </a:ext>
            </a:extLst>
          </p:cNvPr>
          <p:cNvSpPr/>
          <p:nvPr/>
        </p:nvSpPr>
        <p:spPr>
          <a:xfrm>
            <a:off x="4001117" y="3156420"/>
            <a:ext cx="1468406" cy="77599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ustDataLst>
      <p:tags r:id="rId1"/>
    </p:custDataLst>
    <p:extLst>
      <p:ext uri="{BB962C8B-B14F-4D97-AF65-F5344CB8AC3E}">
        <p14:creationId xmlns:p14="http://schemas.microsoft.com/office/powerpoint/2010/main" val="71615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30D11F5-1DA2-CAFC-F1F6-2339DDAF67AD}"/>
              </a:ext>
            </a:extLst>
          </p:cNvPr>
          <p:cNvSpPr>
            <a:spLocks noGrp="1"/>
          </p:cNvSpPr>
          <p:nvPr>
            <p:ph type="title"/>
          </p:nvPr>
        </p:nvSpPr>
        <p:spPr>
          <a:xfrm>
            <a:off x="838200" y="227122"/>
            <a:ext cx="10515600" cy="843915"/>
          </a:xfrm>
        </p:spPr>
        <p:txBody>
          <a:bodyPr/>
          <a:lstStyle/>
          <a:p>
            <a:pPr algn="ctr"/>
            <a:r>
              <a:rPr lang="en-US" altLang="ko-KR" dirty="0"/>
              <a:t>Thank you</a:t>
            </a:r>
            <a:endParaRPr lang="ko-KR" altLang="en-US" dirty="0"/>
          </a:p>
        </p:txBody>
      </p:sp>
      <p:sp>
        <p:nvSpPr>
          <p:cNvPr id="4" name="슬라이드 번호 개체 틀 3">
            <a:extLst>
              <a:ext uri="{FF2B5EF4-FFF2-40B4-BE49-F238E27FC236}">
                <a16:creationId xmlns:a16="http://schemas.microsoft.com/office/drawing/2014/main" id="{CF4F9298-0C2D-ED75-45FD-98D6D7A69965}"/>
              </a:ext>
            </a:extLst>
          </p:cNvPr>
          <p:cNvSpPr>
            <a:spLocks noGrp="1"/>
          </p:cNvSpPr>
          <p:nvPr>
            <p:ph type="sldNum" sz="quarter" idx="12"/>
          </p:nvPr>
        </p:nvSpPr>
        <p:spPr/>
        <p:txBody>
          <a:bodyPr/>
          <a:lstStyle/>
          <a:p>
            <a:fld id="{8DF240CA-39A6-8942-A819-E48F9D8A9D50}" type="slidenum">
              <a:rPr lang="en-KR" smtClean="0"/>
              <a:t>60</a:t>
            </a:fld>
            <a:endParaRPr lang="en-KR"/>
          </a:p>
        </p:txBody>
      </p:sp>
      <p:pic>
        <p:nvPicPr>
          <p:cNvPr id="6" name="그림 5" descr="패턴, 그래픽, 픽셀, 디자인이(가) 표시된 사진&#10;&#10;자동 생성된 설명">
            <a:extLst>
              <a:ext uri="{FF2B5EF4-FFF2-40B4-BE49-F238E27FC236}">
                <a16:creationId xmlns:a16="http://schemas.microsoft.com/office/drawing/2014/main" id="{400C07D4-105C-3FA1-D207-3E9AED56D3FC}"/>
              </a:ext>
            </a:extLst>
          </p:cNvPr>
          <p:cNvPicPr>
            <a:picLocks noChangeAspect="1"/>
          </p:cNvPicPr>
          <p:nvPr/>
        </p:nvPicPr>
        <p:blipFill>
          <a:blip r:embed="rId4"/>
          <a:stretch>
            <a:fillRect/>
          </a:stretch>
        </p:blipFill>
        <p:spPr>
          <a:xfrm>
            <a:off x="38837" y="2028920"/>
            <a:ext cx="4236720" cy="4236720"/>
          </a:xfrm>
          <a:prstGeom prst="rect">
            <a:avLst/>
          </a:prstGeom>
        </p:spPr>
      </p:pic>
      <p:sp>
        <p:nvSpPr>
          <p:cNvPr id="8" name="TextBox 7">
            <a:extLst>
              <a:ext uri="{FF2B5EF4-FFF2-40B4-BE49-F238E27FC236}">
                <a16:creationId xmlns:a16="http://schemas.microsoft.com/office/drawing/2014/main" id="{B3F3FF8A-DDE8-E2FB-81E3-527A4560327C}"/>
              </a:ext>
            </a:extLst>
          </p:cNvPr>
          <p:cNvSpPr txBox="1"/>
          <p:nvPr/>
        </p:nvSpPr>
        <p:spPr>
          <a:xfrm>
            <a:off x="1475972" y="1216366"/>
            <a:ext cx="9877828" cy="461665"/>
          </a:xfrm>
          <a:prstGeom prst="rect">
            <a:avLst/>
          </a:prstGeom>
          <a:noFill/>
        </p:spPr>
        <p:txBody>
          <a:bodyPr wrap="square">
            <a:spAutoFit/>
          </a:bodyPr>
          <a:lstStyle/>
          <a:p>
            <a:r>
              <a:rPr lang="en-US" altLang="ko-KR" sz="2400" dirty="0"/>
              <a:t>Project Page : </a:t>
            </a:r>
            <a:r>
              <a:rPr lang="ko-KR" altLang="en-US" sz="2400" dirty="0">
                <a:hlinkClick r:id="rId5"/>
              </a:rPr>
              <a:t>https://juhyeonkim95.github.io/project-pages/dopplertof/</a:t>
            </a:r>
            <a:endParaRPr lang="ko-KR" altLang="en-US" sz="2400" dirty="0"/>
          </a:p>
        </p:txBody>
      </p:sp>
      <p:sp>
        <p:nvSpPr>
          <p:cNvPr id="13" name="TextBox 12">
            <a:extLst>
              <a:ext uri="{FF2B5EF4-FFF2-40B4-BE49-F238E27FC236}">
                <a16:creationId xmlns:a16="http://schemas.microsoft.com/office/drawing/2014/main" id="{EAE21626-750F-A048-FB6A-DC9A1EEC8D41}"/>
              </a:ext>
            </a:extLst>
          </p:cNvPr>
          <p:cNvSpPr txBox="1"/>
          <p:nvPr/>
        </p:nvSpPr>
        <p:spPr>
          <a:xfrm>
            <a:off x="8258122" y="3768042"/>
            <a:ext cx="3649398" cy="2805320"/>
          </a:xfrm>
          <a:prstGeom prst="rect">
            <a:avLst/>
          </a:prstGeom>
          <a:noFill/>
        </p:spPr>
        <p:txBody>
          <a:bodyPr wrap="square">
            <a:spAutoFit/>
          </a:bodyPr>
          <a:lstStyle/>
          <a:p>
            <a:pPr algn="l">
              <a:lnSpc>
                <a:spcPct val="150000"/>
              </a:lnSpc>
            </a:pPr>
            <a:r>
              <a:rPr lang="en-US" altLang="ko-KR" sz="2000" dirty="0">
                <a:latin typeface="+mj-lt"/>
              </a:rPr>
              <a:t>Acknowledgments: This project was </a:t>
            </a:r>
            <a:r>
              <a:rPr lang="en-US" altLang="ko-KR" sz="2000" b="0" i="0" u="none" strike="noStrike" baseline="0" dirty="0">
                <a:latin typeface="+mj-lt"/>
              </a:rPr>
              <a:t>supported by NSF award 1844538, 1730147, 1900849</a:t>
            </a:r>
            <a:r>
              <a:rPr lang="en-US" altLang="ko-KR" sz="2000" dirty="0">
                <a:latin typeface="+mj-lt"/>
              </a:rPr>
              <a:t>,</a:t>
            </a:r>
            <a:r>
              <a:rPr lang="en-US" altLang="ko-KR" sz="2000" b="0" i="0" u="none" strike="noStrike" baseline="0" dirty="0">
                <a:latin typeface="+mj-lt"/>
              </a:rPr>
              <a:t> Sloan Research Fellowship and Burke research initiation award.</a:t>
            </a:r>
            <a:endParaRPr lang="ko-KR" altLang="en-US" sz="2000" dirty="0">
              <a:latin typeface="+mj-lt"/>
            </a:endParaRPr>
          </a:p>
        </p:txBody>
      </p:sp>
      <p:sp>
        <p:nvSpPr>
          <p:cNvPr id="12" name="TextBox 11">
            <a:extLst>
              <a:ext uri="{FF2B5EF4-FFF2-40B4-BE49-F238E27FC236}">
                <a16:creationId xmlns:a16="http://schemas.microsoft.com/office/drawing/2014/main" id="{B6B6A118-55A8-978D-3A83-4A1FD7DB7D0B}"/>
              </a:ext>
            </a:extLst>
          </p:cNvPr>
          <p:cNvSpPr txBox="1"/>
          <p:nvPr/>
        </p:nvSpPr>
        <p:spPr>
          <a:xfrm>
            <a:off x="5388057" y="3490005"/>
            <a:ext cx="2957484" cy="1200329"/>
          </a:xfrm>
          <a:prstGeom prst="rect">
            <a:avLst/>
          </a:prstGeom>
          <a:noFill/>
        </p:spPr>
        <p:txBody>
          <a:bodyPr wrap="square" rtlCol="0">
            <a:spAutoFit/>
          </a:bodyPr>
          <a:lstStyle/>
          <a:p>
            <a:r>
              <a:rPr lang="en-US" altLang="ko-KR" sz="2400" b="1" dirty="0"/>
              <a:t>Mitsuba0.6 (CPU)</a:t>
            </a:r>
          </a:p>
          <a:p>
            <a:endParaRPr lang="en-US" altLang="ko-KR" sz="2400" b="1" dirty="0"/>
          </a:p>
          <a:p>
            <a:r>
              <a:rPr lang="en-US" altLang="ko-KR" sz="2400" b="1" dirty="0"/>
              <a:t>Mitsuba3 (CUDA)</a:t>
            </a:r>
            <a:endParaRPr lang="ko-KR" altLang="en-US" sz="2400" b="1" dirty="0"/>
          </a:p>
        </p:txBody>
      </p:sp>
      <p:sp>
        <p:nvSpPr>
          <p:cNvPr id="15" name="TextBox 14">
            <a:extLst>
              <a:ext uri="{FF2B5EF4-FFF2-40B4-BE49-F238E27FC236}">
                <a16:creationId xmlns:a16="http://schemas.microsoft.com/office/drawing/2014/main" id="{B0F544DE-9299-A747-B284-99796C92CAE4}"/>
              </a:ext>
            </a:extLst>
          </p:cNvPr>
          <p:cNvSpPr txBox="1"/>
          <p:nvPr/>
        </p:nvSpPr>
        <p:spPr>
          <a:xfrm>
            <a:off x="5278968" y="2882800"/>
            <a:ext cx="1818640" cy="400110"/>
          </a:xfrm>
          <a:prstGeom prst="rect">
            <a:avLst/>
          </a:prstGeom>
          <a:noFill/>
        </p:spPr>
        <p:txBody>
          <a:bodyPr wrap="square">
            <a:spAutoFit/>
          </a:bodyPr>
          <a:lstStyle/>
          <a:p>
            <a:r>
              <a:rPr lang="en-US" altLang="ko-KR" sz="2000" b="0" i="0" u="none" strike="noStrike" baseline="0" dirty="0">
                <a:latin typeface="+mj-lt"/>
              </a:rPr>
              <a:t>Code for both</a:t>
            </a:r>
            <a:endParaRPr lang="ko-KR" altLang="en-US" sz="2000" dirty="0"/>
          </a:p>
        </p:txBody>
      </p:sp>
      <p:sp>
        <p:nvSpPr>
          <p:cNvPr id="16" name="TextBox 15">
            <a:extLst>
              <a:ext uri="{FF2B5EF4-FFF2-40B4-BE49-F238E27FC236}">
                <a16:creationId xmlns:a16="http://schemas.microsoft.com/office/drawing/2014/main" id="{ED0E3C13-4841-7FF6-4EB7-7ECE343B6AE3}"/>
              </a:ext>
            </a:extLst>
          </p:cNvPr>
          <p:cNvSpPr txBox="1"/>
          <p:nvPr/>
        </p:nvSpPr>
        <p:spPr>
          <a:xfrm>
            <a:off x="5278968" y="4872654"/>
            <a:ext cx="1818640" cy="400110"/>
          </a:xfrm>
          <a:prstGeom prst="rect">
            <a:avLst/>
          </a:prstGeom>
          <a:noFill/>
        </p:spPr>
        <p:txBody>
          <a:bodyPr wrap="square">
            <a:spAutoFit/>
          </a:bodyPr>
          <a:lstStyle/>
          <a:p>
            <a:r>
              <a:rPr lang="en-US" altLang="ko-KR" sz="2000" dirty="0">
                <a:latin typeface="+mj-lt"/>
              </a:rPr>
              <a:t>are available!</a:t>
            </a:r>
            <a:endParaRPr lang="ko-KR" altLang="en-US" sz="2000" dirty="0"/>
          </a:p>
        </p:txBody>
      </p:sp>
      <p:pic>
        <p:nvPicPr>
          <p:cNvPr id="17" name="Picture 3">
            <a:extLst>
              <a:ext uri="{FF2B5EF4-FFF2-40B4-BE49-F238E27FC236}">
                <a16:creationId xmlns:a16="http://schemas.microsoft.com/office/drawing/2014/main" id="{BE019262-A4CF-7154-7962-D0D6F07B0E77}"/>
              </a:ext>
            </a:extLst>
          </p:cNvPr>
          <p:cNvPicPr>
            <a:picLocks noChangeAspect="1"/>
          </p:cNvPicPr>
          <p:nvPr/>
        </p:nvPicPr>
        <p:blipFill>
          <a:blip r:embed="rId6"/>
          <a:stretch>
            <a:fillRect/>
          </a:stretch>
        </p:blipFill>
        <p:spPr>
          <a:xfrm>
            <a:off x="8258122" y="2048710"/>
            <a:ext cx="1591648" cy="1599044"/>
          </a:xfrm>
          <a:prstGeom prst="rect">
            <a:avLst/>
          </a:prstGeom>
        </p:spPr>
      </p:pic>
      <p:pic>
        <p:nvPicPr>
          <p:cNvPr id="1030" name="Picture 6" descr="Press Room">
            <a:extLst>
              <a:ext uri="{FF2B5EF4-FFF2-40B4-BE49-F238E27FC236}">
                <a16:creationId xmlns:a16="http://schemas.microsoft.com/office/drawing/2014/main" id="{C41C7F92-3BB6-C103-F9BA-1FF9A41F75F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80789"/>
          <a:stretch/>
        </p:blipFill>
        <p:spPr bwMode="auto">
          <a:xfrm>
            <a:off x="9830747" y="2089544"/>
            <a:ext cx="1410346" cy="14357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itsuba 3 logo">
            <a:extLst>
              <a:ext uri="{FF2B5EF4-FFF2-40B4-BE49-F238E27FC236}">
                <a16:creationId xmlns:a16="http://schemas.microsoft.com/office/drawing/2014/main" id="{B84B78DF-8F0E-3606-2CF5-3806AEA5695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6388"/>
          <a:stretch/>
        </p:blipFill>
        <p:spPr bwMode="auto">
          <a:xfrm>
            <a:off x="4264363" y="3474666"/>
            <a:ext cx="1181322" cy="130682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827438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C17212D-C75B-810D-99F3-FFF59F26A6B9}"/>
              </a:ext>
            </a:extLst>
          </p:cNvPr>
          <p:cNvSpPr>
            <a:spLocks noGrp="1"/>
          </p:cNvSpPr>
          <p:nvPr>
            <p:ph type="title"/>
          </p:nvPr>
        </p:nvSpPr>
        <p:spPr/>
        <p:txBody>
          <a:bodyPr/>
          <a:lstStyle/>
          <a:p>
            <a:endParaRPr lang="ko-KR" altLang="en-US"/>
          </a:p>
        </p:txBody>
      </p:sp>
      <p:sp>
        <p:nvSpPr>
          <p:cNvPr id="3" name="내용 개체 틀 2">
            <a:extLst>
              <a:ext uri="{FF2B5EF4-FFF2-40B4-BE49-F238E27FC236}">
                <a16:creationId xmlns:a16="http://schemas.microsoft.com/office/drawing/2014/main" id="{8B6C92B9-8F9A-CCDD-72D8-7B8E4447DFA2}"/>
              </a:ext>
            </a:extLst>
          </p:cNvPr>
          <p:cNvSpPr>
            <a:spLocks noGrp="1"/>
          </p:cNvSpPr>
          <p:nvPr>
            <p:ph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30191DEE-4A95-0A8B-9EF8-A0E506297E92}"/>
              </a:ext>
            </a:extLst>
          </p:cNvPr>
          <p:cNvSpPr>
            <a:spLocks noGrp="1"/>
          </p:cNvSpPr>
          <p:nvPr>
            <p:ph type="sldNum" sz="quarter" idx="12"/>
          </p:nvPr>
        </p:nvSpPr>
        <p:spPr/>
        <p:txBody>
          <a:bodyPr/>
          <a:lstStyle/>
          <a:p>
            <a:fld id="{8DF240CA-39A6-8942-A819-E48F9D8A9D50}" type="slidenum">
              <a:rPr lang="en-KR" smtClean="0"/>
              <a:pPr/>
              <a:t>61</a:t>
            </a:fld>
            <a:endParaRPr lang="en-KR" dirty="0"/>
          </a:p>
        </p:txBody>
      </p:sp>
    </p:spTree>
    <p:extLst>
      <p:ext uri="{BB962C8B-B14F-4D97-AF65-F5344CB8AC3E}">
        <p14:creationId xmlns:p14="http://schemas.microsoft.com/office/powerpoint/2010/main" val="3307766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D9616D3-3EFF-24CD-D439-232B625F8D23}"/>
              </a:ext>
            </a:extLst>
          </p:cNvPr>
          <p:cNvSpPr>
            <a:spLocks noGrp="1"/>
          </p:cNvSpPr>
          <p:nvPr>
            <p:ph type="title"/>
          </p:nvPr>
        </p:nvSpPr>
        <p:spPr/>
        <p:txBody>
          <a:bodyPr/>
          <a:lstStyle/>
          <a:p>
            <a:endParaRPr lang="ko-KR" altLang="en-US"/>
          </a:p>
        </p:txBody>
      </p:sp>
      <p:sp>
        <p:nvSpPr>
          <p:cNvPr id="3" name="내용 개체 틀 2">
            <a:extLst>
              <a:ext uri="{FF2B5EF4-FFF2-40B4-BE49-F238E27FC236}">
                <a16:creationId xmlns:a16="http://schemas.microsoft.com/office/drawing/2014/main" id="{26F7ECC9-C896-D5E7-5AA6-66DE49EE0FB5}"/>
              </a:ext>
            </a:extLst>
          </p:cNvPr>
          <p:cNvSpPr>
            <a:spLocks noGrp="1"/>
          </p:cNvSpPr>
          <p:nvPr>
            <p:ph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86048944-F2A3-89A0-B91C-7DB468E81491}"/>
              </a:ext>
            </a:extLst>
          </p:cNvPr>
          <p:cNvSpPr>
            <a:spLocks noGrp="1"/>
          </p:cNvSpPr>
          <p:nvPr>
            <p:ph type="sldNum" sz="quarter" idx="12"/>
          </p:nvPr>
        </p:nvSpPr>
        <p:spPr/>
        <p:txBody>
          <a:bodyPr/>
          <a:lstStyle/>
          <a:p>
            <a:fld id="{8DF240CA-39A6-8942-A819-E48F9D8A9D50}" type="slidenum">
              <a:rPr lang="en-KR" smtClean="0"/>
              <a:pPr/>
              <a:t>62</a:t>
            </a:fld>
            <a:endParaRPr lang="en-KR" dirty="0"/>
          </a:p>
        </p:txBody>
      </p:sp>
    </p:spTree>
    <p:extLst>
      <p:ext uri="{BB962C8B-B14F-4D97-AF65-F5344CB8AC3E}">
        <p14:creationId xmlns:p14="http://schemas.microsoft.com/office/powerpoint/2010/main" val="1568598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ADB006-D6D3-234B-3B68-B1FFEF666BA0}"/>
              </a:ext>
            </a:extLst>
          </p:cNvPr>
          <p:cNvSpPr>
            <a:spLocks noGrp="1"/>
          </p:cNvSpPr>
          <p:nvPr>
            <p:ph type="title"/>
          </p:nvPr>
        </p:nvSpPr>
        <p:spPr/>
        <p:txBody>
          <a:bodyPr/>
          <a:lstStyle/>
          <a:p>
            <a:r>
              <a:rPr lang="en-US" altLang="ko-KR" dirty="0"/>
              <a:t>Strength of Path Correlation</a:t>
            </a:r>
            <a:endParaRPr lang="ko-KR" altLang="en-US" dirty="0"/>
          </a:p>
        </p:txBody>
      </p:sp>
      <p:sp>
        <p:nvSpPr>
          <p:cNvPr id="4" name="슬라이드 번호 개체 틀 3">
            <a:extLst>
              <a:ext uri="{FF2B5EF4-FFF2-40B4-BE49-F238E27FC236}">
                <a16:creationId xmlns:a16="http://schemas.microsoft.com/office/drawing/2014/main" id="{0412E913-B2AB-2D55-E692-7EA3DE88317A}"/>
              </a:ext>
            </a:extLst>
          </p:cNvPr>
          <p:cNvSpPr>
            <a:spLocks noGrp="1"/>
          </p:cNvSpPr>
          <p:nvPr>
            <p:ph type="sldNum" sz="quarter" idx="12"/>
          </p:nvPr>
        </p:nvSpPr>
        <p:spPr/>
        <p:txBody>
          <a:bodyPr/>
          <a:lstStyle/>
          <a:p>
            <a:fld id="{8DF240CA-39A6-8942-A819-E48F9D8A9D50}" type="slidenum">
              <a:rPr lang="en-KR" smtClean="0"/>
              <a:pPr/>
              <a:t>63</a:t>
            </a:fld>
            <a:endParaRPr lang="en-KR"/>
          </a:p>
        </p:txBody>
      </p:sp>
      <p:sp>
        <p:nvSpPr>
          <p:cNvPr id="5" name="직사각형 4">
            <a:extLst>
              <a:ext uri="{FF2B5EF4-FFF2-40B4-BE49-F238E27FC236}">
                <a16:creationId xmlns:a16="http://schemas.microsoft.com/office/drawing/2014/main" id="{5E19555E-A0BE-3F37-A891-EAA0161DDC0C}"/>
              </a:ext>
            </a:extLst>
          </p:cNvPr>
          <p:cNvSpPr/>
          <p:nvPr/>
        </p:nvSpPr>
        <p:spPr>
          <a:xfrm>
            <a:off x="6471524" y="3085758"/>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C7908DF0-CAD8-B85E-709B-EE63DC10EEE8}"/>
              </a:ext>
            </a:extLst>
          </p:cNvPr>
          <p:cNvSpPr/>
          <p:nvPr/>
        </p:nvSpPr>
        <p:spPr>
          <a:xfrm>
            <a:off x="983052" y="2423547"/>
            <a:ext cx="6344713"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a:extLst>
              <a:ext uri="{FF2B5EF4-FFF2-40B4-BE49-F238E27FC236}">
                <a16:creationId xmlns:a16="http://schemas.microsoft.com/office/drawing/2014/main" id="{7D6921C0-FB15-5FD3-5FF5-5730C58D357C}"/>
              </a:ext>
            </a:extLst>
          </p:cNvPr>
          <p:cNvSpPr/>
          <p:nvPr/>
        </p:nvSpPr>
        <p:spPr>
          <a:xfrm>
            <a:off x="983053" y="4247821"/>
            <a:ext cx="6344712"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이등변 삼각형 7">
            <a:extLst>
              <a:ext uri="{FF2B5EF4-FFF2-40B4-BE49-F238E27FC236}">
                <a16:creationId xmlns:a16="http://schemas.microsoft.com/office/drawing/2014/main" id="{93818CB8-C352-2011-BADC-AF5F4634B5C4}"/>
              </a:ext>
            </a:extLst>
          </p:cNvPr>
          <p:cNvSpPr/>
          <p:nvPr/>
        </p:nvSpPr>
        <p:spPr>
          <a:xfrm rot="18385431">
            <a:off x="406242" y="2537554"/>
            <a:ext cx="414495" cy="904703"/>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9" name="그룹 8">
            <a:extLst>
              <a:ext uri="{FF2B5EF4-FFF2-40B4-BE49-F238E27FC236}">
                <a16:creationId xmlns:a16="http://schemas.microsoft.com/office/drawing/2014/main" id="{CD0C8EA1-292E-A779-3F34-E5BEABBDD740}"/>
              </a:ext>
            </a:extLst>
          </p:cNvPr>
          <p:cNvGrpSpPr/>
          <p:nvPr/>
        </p:nvGrpSpPr>
        <p:grpSpPr>
          <a:xfrm>
            <a:off x="1042312" y="3181844"/>
            <a:ext cx="490276" cy="543836"/>
            <a:chOff x="1023497" y="2518964"/>
            <a:chExt cx="490276" cy="543836"/>
          </a:xfrm>
        </p:grpSpPr>
        <p:cxnSp>
          <p:nvCxnSpPr>
            <p:cNvPr id="10" name="직선 연결선 9">
              <a:extLst>
                <a:ext uri="{FF2B5EF4-FFF2-40B4-BE49-F238E27FC236}">
                  <a16:creationId xmlns:a16="http://schemas.microsoft.com/office/drawing/2014/main" id="{BF980F31-5BAD-4AB4-F7BD-C226F4DE1163}"/>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8D54F033-B147-0C9E-EE49-8B7AF41A1CAF}"/>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32C42AD4-AE59-3D34-9246-5A22A590BF42}"/>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735D7051-45F6-026F-A083-A8662F571CFE}"/>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AA5C3BF8-038A-44AD-1327-5DF9707F0300}"/>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5082427D-53A9-20BA-F43E-F13797A68499}"/>
              </a:ext>
            </a:extLst>
          </p:cNvPr>
          <p:cNvCxnSpPr>
            <a:cxnSpLocks/>
          </p:cNvCxnSpPr>
          <p:nvPr/>
        </p:nvCxnSpPr>
        <p:spPr>
          <a:xfrm>
            <a:off x="1072005" y="3320454"/>
            <a:ext cx="1315142" cy="943281"/>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03D71FCD-C87C-EE31-A627-853AEC849B28}"/>
              </a:ext>
            </a:extLst>
          </p:cNvPr>
          <p:cNvCxnSpPr>
            <a:cxnSpLocks/>
          </p:cNvCxnSpPr>
          <p:nvPr/>
        </p:nvCxnSpPr>
        <p:spPr>
          <a:xfrm flipH="1">
            <a:off x="2392151" y="2681319"/>
            <a:ext cx="954539" cy="158241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8563388-5DFA-C664-ECC0-DF9134D8A010}"/>
              </a:ext>
            </a:extLst>
          </p:cNvPr>
          <p:cNvCxnSpPr>
            <a:cxnSpLocks/>
            <a:stCxn id="28" idx="1"/>
          </p:cNvCxnSpPr>
          <p:nvPr/>
        </p:nvCxnSpPr>
        <p:spPr>
          <a:xfrm flipH="1" flipV="1">
            <a:off x="3364470" y="2709297"/>
            <a:ext cx="1648414" cy="146849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A83A58F2-7E25-36CA-F0D4-7ED25C8E6DAD}"/>
              </a:ext>
            </a:extLst>
          </p:cNvPr>
          <p:cNvCxnSpPr>
            <a:cxnSpLocks/>
          </p:cNvCxnSpPr>
          <p:nvPr/>
        </p:nvCxnSpPr>
        <p:spPr>
          <a:xfrm>
            <a:off x="1092380" y="3289767"/>
            <a:ext cx="1565492" cy="110746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3554483D-16BA-66B6-3600-4EB867A799AC}"/>
              </a:ext>
            </a:extLst>
          </p:cNvPr>
          <p:cNvCxnSpPr>
            <a:cxnSpLocks/>
            <a:endCxn id="24" idx="5"/>
          </p:cNvCxnSpPr>
          <p:nvPr/>
        </p:nvCxnSpPr>
        <p:spPr>
          <a:xfrm flipH="1" flipV="1">
            <a:off x="4882505" y="2171855"/>
            <a:ext cx="1416695" cy="250074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B991C8F1-3045-3AD9-8F5A-BDEB8BDFDCAE}"/>
              </a:ext>
            </a:extLst>
          </p:cNvPr>
          <p:cNvCxnSpPr>
            <a:cxnSpLocks/>
            <a:stCxn id="24" idx="3"/>
            <a:endCxn id="20" idx="0"/>
          </p:cNvCxnSpPr>
          <p:nvPr/>
        </p:nvCxnSpPr>
        <p:spPr>
          <a:xfrm flipH="1">
            <a:off x="2624077" y="2171855"/>
            <a:ext cx="2172676" cy="2144295"/>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FE79C1-234F-0732-58E0-B721AE4CFD07}"/>
              </a:ext>
            </a:extLst>
          </p:cNvPr>
          <p:cNvSpPr/>
          <p:nvPr/>
        </p:nvSpPr>
        <p:spPr>
          <a:xfrm>
            <a:off x="2326511" y="4184574"/>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7" name="Oval 25">
            <a:extLst>
              <a:ext uri="{FF2B5EF4-FFF2-40B4-BE49-F238E27FC236}">
                <a16:creationId xmlns:a16="http://schemas.microsoft.com/office/drawing/2014/main" id="{F4F2E1B7-433B-F1D5-A968-32D0763C47C8}"/>
              </a:ext>
            </a:extLst>
          </p:cNvPr>
          <p:cNvSpPr/>
          <p:nvPr/>
        </p:nvSpPr>
        <p:spPr>
          <a:xfrm>
            <a:off x="3291058" y="2648661"/>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8" name="Oval 25">
            <a:extLst>
              <a:ext uri="{FF2B5EF4-FFF2-40B4-BE49-F238E27FC236}">
                <a16:creationId xmlns:a16="http://schemas.microsoft.com/office/drawing/2014/main" id="{F838793F-C859-A4E0-6594-3B52757CCB35}"/>
              </a:ext>
            </a:extLst>
          </p:cNvPr>
          <p:cNvSpPr/>
          <p:nvPr/>
        </p:nvSpPr>
        <p:spPr>
          <a:xfrm>
            <a:off x="4995124" y="4160033"/>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5" name="직사각형 34">
            <a:extLst>
              <a:ext uri="{FF2B5EF4-FFF2-40B4-BE49-F238E27FC236}">
                <a16:creationId xmlns:a16="http://schemas.microsoft.com/office/drawing/2014/main" id="{FCF46391-969E-0CB2-98D0-4753757CDB80}"/>
              </a:ext>
            </a:extLst>
          </p:cNvPr>
          <p:cNvSpPr/>
          <p:nvPr/>
        </p:nvSpPr>
        <p:spPr>
          <a:xfrm rot="287062">
            <a:off x="987177" y="4494685"/>
            <a:ext cx="6339631" cy="285750"/>
          </a:xfrm>
          <a:prstGeom prst="rect">
            <a:avLst/>
          </a:prstGeom>
          <a:solidFill>
            <a:srgbClr val="AFABAB">
              <a:alpha val="4196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9F003C2E-15AA-78AC-E418-945E91C03612}"/>
              </a:ext>
            </a:extLst>
          </p:cNvPr>
          <p:cNvSpPr/>
          <p:nvPr/>
        </p:nvSpPr>
        <p:spPr>
          <a:xfrm>
            <a:off x="1729577" y="1869724"/>
            <a:ext cx="6341376" cy="285750"/>
          </a:xfrm>
          <a:prstGeom prst="rect">
            <a:avLst/>
          </a:prstGeom>
          <a:solidFill>
            <a:srgbClr val="E2A326">
              <a:alpha val="3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2" name="직선 연결선 41">
            <a:extLst>
              <a:ext uri="{FF2B5EF4-FFF2-40B4-BE49-F238E27FC236}">
                <a16:creationId xmlns:a16="http://schemas.microsoft.com/office/drawing/2014/main" id="{AFF1C36D-9809-982D-23B3-6D35EAFA5A68}"/>
              </a:ext>
            </a:extLst>
          </p:cNvPr>
          <p:cNvCxnSpPr>
            <a:cxnSpLocks/>
            <a:endCxn id="55" idx="5"/>
          </p:cNvCxnSpPr>
          <p:nvPr/>
        </p:nvCxnSpPr>
        <p:spPr>
          <a:xfrm flipV="1">
            <a:off x="6299200" y="3563652"/>
            <a:ext cx="507806" cy="1108947"/>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66795765-9385-37C8-5AFD-251C3AE61F04}"/>
              </a:ext>
            </a:extLst>
          </p:cNvPr>
          <p:cNvCxnSpPr>
            <a:cxnSpLocks/>
            <a:stCxn id="28" idx="6"/>
            <a:endCxn id="55" idx="3"/>
          </p:cNvCxnSpPr>
          <p:nvPr/>
        </p:nvCxnSpPr>
        <p:spPr>
          <a:xfrm flipV="1">
            <a:off x="5116396" y="3563652"/>
            <a:ext cx="1604858" cy="65701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5" name="Oval 25">
            <a:extLst>
              <a:ext uri="{FF2B5EF4-FFF2-40B4-BE49-F238E27FC236}">
                <a16:creationId xmlns:a16="http://schemas.microsoft.com/office/drawing/2014/main" id="{6B06CEFE-6F4D-3BF8-36DB-F21C76156C69}"/>
              </a:ext>
            </a:extLst>
          </p:cNvPr>
          <p:cNvSpPr/>
          <p:nvPr/>
        </p:nvSpPr>
        <p:spPr>
          <a:xfrm>
            <a:off x="6703494" y="3460140"/>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9" name="TextBox 58">
            <a:extLst>
              <a:ext uri="{FF2B5EF4-FFF2-40B4-BE49-F238E27FC236}">
                <a16:creationId xmlns:a16="http://schemas.microsoft.com/office/drawing/2014/main" id="{96158ED2-0511-13E0-1747-1B5D1AF3B4CE}"/>
              </a:ext>
            </a:extLst>
          </p:cNvPr>
          <p:cNvSpPr txBox="1"/>
          <p:nvPr/>
        </p:nvSpPr>
        <p:spPr>
          <a:xfrm>
            <a:off x="2800636" y="5513762"/>
            <a:ext cx="3375896" cy="830997"/>
          </a:xfrm>
          <a:prstGeom prst="rect">
            <a:avLst/>
          </a:prstGeom>
          <a:noFill/>
        </p:spPr>
        <p:txBody>
          <a:bodyPr wrap="square">
            <a:spAutoFit/>
          </a:bodyPr>
          <a:lstStyle/>
          <a:p>
            <a:pPr algn="ctr"/>
            <a:r>
              <a:rPr lang="en-US" altLang="ko-KR" sz="2400" dirty="0">
                <a:solidFill>
                  <a:prstClr val="black"/>
                </a:solidFill>
                <a:latin typeface="+mj-lt"/>
              </a:rPr>
              <a:t>Full Correlation</a:t>
            </a:r>
          </a:p>
          <a:p>
            <a:pPr algn="ctr"/>
            <a:r>
              <a:rPr lang="en-US" altLang="ko-KR" sz="2400" dirty="0">
                <a:solidFill>
                  <a:prstClr val="black"/>
                </a:solidFill>
                <a:latin typeface="+mj-lt"/>
              </a:rPr>
              <a:t>(Correlation Depth Full)</a:t>
            </a:r>
            <a:endParaRPr lang="ko-KR" altLang="en-US" sz="2400" dirty="0"/>
          </a:p>
        </p:txBody>
      </p:sp>
      <p:cxnSp>
        <p:nvCxnSpPr>
          <p:cNvPr id="78" name="직선 연결선 77">
            <a:extLst>
              <a:ext uri="{FF2B5EF4-FFF2-40B4-BE49-F238E27FC236}">
                <a16:creationId xmlns:a16="http://schemas.microsoft.com/office/drawing/2014/main" id="{761BAE07-0658-4F97-B2E8-2313D169100C}"/>
              </a:ext>
            </a:extLst>
          </p:cNvPr>
          <p:cNvCxnSpPr>
            <a:cxnSpLocks/>
          </p:cNvCxnSpPr>
          <p:nvPr/>
        </p:nvCxnSpPr>
        <p:spPr>
          <a:xfrm>
            <a:off x="10141156" y="3138804"/>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9" name="직선 연결선 78">
            <a:extLst>
              <a:ext uri="{FF2B5EF4-FFF2-40B4-BE49-F238E27FC236}">
                <a16:creationId xmlns:a16="http://schemas.microsoft.com/office/drawing/2014/main" id="{94541188-D009-F3E6-E3F6-BBD98572BABA}"/>
              </a:ext>
            </a:extLst>
          </p:cNvPr>
          <p:cNvCxnSpPr>
            <a:cxnSpLocks/>
          </p:cNvCxnSpPr>
          <p:nvPr/>
        </p:nvCxnSpPr>
        <p:spPr>
          <a:xfrm>
            <a:off x="9943582" y="3156676"/>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1" name="직선 연결선 80">
            <a:extLst>
              <a:ext uri="{FF2B5EF4-FFF2-40B4-BE49-F238E27FC236}">
                <a16:creationId xmlns:a16="http://schemas.microsoft.com/office/drawing/2014/main" id="{024293FE-7634-1CFA-BEFB-180DC8B530A6}"/>
              </a:ext>
            </a:extLst>
          </p:cNvPr>
          <p:cNvCxnSpPr>
            <a:cxnSpLocks/>
          </p:cNvCxnSpPr>
          <p:nvPr/>
        </p:nvCxnSpPr>
        <p:spPr>
          <a:xfrm>
            <a:off x="11157559" y="3156676"/>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82" name="직사각형 81">
            <a:extLst>
              <a:ext uri="{FF2B5EF4-FFF2-40B4-BE49-F238E27FC236}">
                <a16:creationId xmlns:a16="http://schemas.microsoft.com/office/drawing/2014/main" id="{BFCB7A34-6BC4-FDC5-D2A9-A7995D4CE103}"/>
              </a:ext>
            </a:extLst>
          </p:cNvPr>
          <p:cNvSpPr/>
          <p:nvPr/>
        </p:nvSpPr>
        <p:spPr>
          <a:xfrm>
            <a:off x="9309730" y="3138874"/>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83" name="TextBox 82">
            <a:extLst>
              <a:ext uri="{FF2B5EF4-FFF2-40B4-BE49-F238E27FC236}">
                <a16:creationId xmlns:a16="http://schemas.microsoft.com/office/drawing/2014/main" id="{3869EF69-A217-D9B4-375F-C535529DF500}"/>
              </a:ext>
            </a:extLst>
          </p:cNvPr>
          <p:cNvSpPr txBox="1"/>
          <p:nvPr/>
        </p:nvSpPr>
        <p:spPr>
          <a:xfrm rot="16200000">
            <a:off x="7755421" y="4113186"/>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84" name="TextBox 83">
            <a:extLst>
              <a:ext uri="{FF2B5EF4-FFF2-40B4-BE49-F238E27FC236}">
                <a16:creationId xmlns:a16="http://schemas.microsoft.com/office/drawing/2014/main" id="{8532E33A-5FFC-BB3B-33C2-587902E0D862}"/>
              </a:ext>
            </a:extLst>
          </p:cNvPr>
          <p:cNvSpPr txBox="1"/>
          <p:nvPr/>
        </p:nvSpPr>
        <p:spPr>
          <a:xfrm>
            <a:off x="9224674" y="5469137"/>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cxnSp>
        <p:nvCxnSpPr>
          <p:cNvPr id="89" name="직선 연결선 88">
            <a:extLst>
              <a:ext uri="{FF2B5EF4-FFF2-40B4-BE49-F238E27FC236}">
                <a16:creationId xmlns:a16="http://schemas.microsoft.com/office/drawing/2014/main" id="{E26DB93F-4CCC-E65A-8F96-730D6214FA65}"/>
              </a:ext>
            </a:extLst>
          </p:cNvPr>
          <p:cNvCxnSpPr>
            <a:cxnSpLocks/>
          </p:cNvCxnSpPr>
          <p:nvPr/>
        </p:nvCxnSpPr>
        <p:spPr>
          <a:xfrm>
            <a:off x="9473001" y="3138804"/>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5" name="직선 연결선 94">
            <a:extLst>
              <a:ext uri="{FF2B5EF4-FFF2-40B4-BE49-F238E27FC236}">
                <a16:creationId xmlns:a16="http://schemas.microsoft.com/office/drawing/2014/main" id="{19B6B927-9AE1-685E-CD84-DAE3ABF7D132}"/>
              </a:ext>
            </a:extLst>
          </p:cNvPr>
          <p:cNvCxnSpPr>
            <a:cxnSpLocks/>
          </p:cNvCxnSpPr>
          <p:nvPr/>
        </p:nvCxnSpPr>
        <p:spPr>
          <a:xfrm>
            <a:off x="9713692" y="3179736"/>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4" name="Oval 25">
            <a:extLst>
              <a:ext uri="{FF2B5EF4-FFF2-40B4-BE49-F238E27FC236}">
                <a16:creationId xmlns:a16="http://schemas.microsoft.com/office/drawing/2014/main" id="{3DAE1235-214F-E576-4AD2-A8D4FE7EE8FD}"/>
              </a:ext>
            </a:extLst>
          </p:cNvPr>
          <p:cNvSpPr/>
          <p:nvPr/>
        </p:nvSpPr>
        <p:spPr>
          <a:xfrm>
            <a:off x="4778993" y="2068343"/>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4" name="Oval 25">
            <a:extLst>
              <a:ext uri="{FF2B5EF4-FFF2-40B4-BE49-F238E27FC236}">
                <a16:creationId xmlns:a16="http://schemas.microsoft.com/office/drawing/2014/main" id="{7A45C7C8-4B4A-DE2D-CE42-AE66CC78AED1}"/>
              </a:ext>
            </a:extLst>
          </p:cNvPr>
          <p:cNvSpPr/>
          <p:nvPr/>
        </p:nvSpPr>
        <p:spPr>
          <a:xfrm>
            <a:off x="6241145" y="4628983"/>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 name="타원 2">
            <a:extLst>
              <a:ext uri="{FF2B5EF4-FFF2-40B4-BE49-F238E27FC236}">
                <a16:creationId xmlns:a16="http://schemas.microsoft.com/office/drawing/2014/main" id="{25173B85-BD0E-41C6-1523-DC7C77E0FB4A}"/>
              </a:ext>
            </a:extLst>
          </p:cNvPr>
          <p:cNvSpPr/>
          <p:nvPr/>
        </p:nvSpPr>
        <p:spPr>
          <a:xfrm>
            <a:off x="9424721" y="3613837"/>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0" name="타원 29">
            <a:extLst>
              <a:ext uri="{FF2B5EF4-FFF2-40B4-BE49-F238E27FC236}">
                <a16:creationId xmlns:a16="http://schemas.microsoft.com/office/drawing/2014/main" id="{5966A4C7-A1D3-EEC8-D9B8-B3CB10DB7CAB}"/>
              </a:ext>
            </a:extLst>
          </p:cNvPr>
          <p:cNvSpPr/>
          <p:nvPr/>
        </p:nvSpPr>
        <p:spPr>
          <a:xfrm>
            <a:off x="9671782" y="4725440"/>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31" name="직선 연결선 30">
            <a:extLst>
              <a:ext uri="{FF2B5EF4-FFF2-40B4-BE49-F238E27FC236}">
                <a16:creationId xmlns:a16="http://schemas.microsoft.com/office/drawing/2014/main" id="{1F7E8E09-BCFD-7AAC-22E9-7C238D9F249B}"/>
              </a:ext>
            </a:extLst>
          </p:cNvPr>
          <p:cNvCxnSpPr>
            <a:cxnSpLocks/>
          </p:cNvCxnSpPr>
          <p:nvPr/>
        </p:nvCxnSpPr>
        <p:spPr>
          <a:xfrm>
            <a:off x="9283907" y="4756095"/>
            <a:ext cx="2162447" cy="7664"/>
          </a:xfrm>
          <a:prstGeom prst="line">
            <a:avLst/>
          </a:prstGeom>
          <a:ln w="28575">
            <a:solidFill>
              <a:srgbClr val="4E4E4E"/>
            </a:solidFill>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86BE6F6B-A4E3-3C95-4DD8-7772807736EA}"/>
              </a:ext>
            </a:extLst>
          </p:cNvPr>
          <p:cNvCxnSpPr>
            <a:cxnSpLocks/>
          </p:cNvCxnSpPr>
          <p:nvPr/>
        </p:nvCxnSpPr>
        <p:spPr>
          <a:xfrm>
            <a:off x="9283906" y="3667350"/>
            <a:ext cx="2162448" cy="0"/>
          </a:xfrm>
          <a:prstGeom prst="line">
            <a:avLst/>
          </a:prstGeom>
          <a:ln w="28575">
            <a:solidFill>
              <a:srgbClr val="4E4E4E"/>
            </a:solidFill>
          </a:ln>
        </p:spPr>
        <p:style>
          <a:lnRef idx="1">
            <a:schemeClr val="accent1"/>
          </a:lnRef>
          <a:fillRef idx="0">
            <a:schemeClr val="accent1"/>
          </a:fillRef>
          <a:effectRef idx="0">
            <a:schemeClr val="accent1"/>
          </a:effectRef>
          <a:fontRef idx="minor">
            <a:schemeClr val="tx1"/>
          </a:fontRef>
        </p:style>
      </p:cxnSp>
      <p:sp>
        <p:nvSpPr>
          <p:cNvPr id="33" name="타원 32">
            <a:extLst>
              <a:ext uri="{FF2B5EF4-FFF2-40B4-BE49-F238E27FC236}">
                <a16:creationId xmlns:a16="http://schemas.microsoft.com/office/drawing/2014/main" id="{883AC7E0-6A90-7AA4-76D9-1BC965F2658D}"/>
              </a:ext>
            </a:extLst>
          </p:cNvPr>
          <p:cNvSpPr/>
          <p:nvPr/>
        </p:nvSpPr>
        <p:spPr>
          <a:xfrm>
            <a:off x="10409921" y="361383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7" name="타원 36">
            <a:extLst>
              <a:ext uri="{FF2B5EF4-FFF2-40B4-BE49-F238E27FC236}">
                <a16:creationId xmlns:a16="http://schemas.microsoft.com/office/drawing/2014/main" id="{A5D42C89-5BA4-783B-A248-65F9625D05A8}"/>
              </a:ext>
            </a:extLst>
          </p:cNvPr>
          <p:cNvSpPr/>
          <p:nvPr/>
        </p:nvSpPr>
        <p:spPr>
          <a:xfrm>
            <a:off x="10891263" y="362871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8" name="타원 37">
            <a:extLst>
              <a:ext uri="{FF2B5EF4-FFF2-40B4-BE49-F238E27FC236}">
                <a16:creationId xmlns:a16="http://schemas.microsoft.com/office/drawing/2014/main" id="{84A19737-6F0F-FC44-F3F3-80A3560EDAC2}"/>
              </a:ext>
            </a:extLst>
          </p:cNvPr>
          <p:cNvSpPr/>
          <p:nvPr/>
        </p:nvSpPr>
        <p:spPr>
          <a:xfrm>
            <a:off x="9892756" y="361383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9" name="타원 38">
            <a:extLst>
              <a:ext uri="{FF2B5EF4-FFF2-40B4-BE49-F238E27FC236}">
                <a16:creationId xmlns:a16="http://schemas.microsoft.com/office/drawing/2014/main" id="{D9115079-B435-08D5-44E4-BEA205C5F9E9}"/>
              </a:ext>
            </a:extLst>
          </p:cNvPr>
          <p:cNvSpPr/>
          <p:nvPr/>
        </p:nvSpPr>
        <p:spPr>
          <a:xfrm>
            <a:off x="10599242" y="4716025"/>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40" name="타원 39">
            <a:extLst>
              <a:ext uri="{FF2B5EF4-FFF2-40B4-BE49-F238E27FC236}">
                <a16:creationId xmlns:a16="http://schemas.microsoft.com/office/drawing/2014/main" id="{32D079F3-EDC6-BDA9-3CB9-49F333BDACDF}"/>
              </a:ext>
            </a:extLst>
          </p:cNvPr>
          <p:cNvSpPr/>
          <p:nvPr/>
        </p:nvSpPr>
        <p:spPr>
          <a:xfrm>
            <a:off x="11080584" y="472623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41" name="타원 40">
            <a:extLst>
              <a:ext uri="{FF2B5EF4-FFF2-40B4-BE49-F238E27FC236}">
                <a16:creationId xmlns:a16="http://schemas.microsoft.com/office/drawing/2014/main" id="{33297328-514A-29F4-0E4C-4CC4B0F6E484}"/>
              </a:ext>
            </a:extLst>
          </p:cNvPr>
          <p:cNvSpPr/>
          <p:nvPr/>
        </p:nvSpPr>
        <p:spPr>
          <a:xfrm>
            <a:off x="10082077" y="471135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43" name="직선 연결선 42">
            <a:extLst>
              <a:ext uri="{FF2B5EF4-FFF2-40B4-BE49-F238E27FC236}">
                <a16:creationId xmlns:a16="http://schemas.microsoft.com/office/drawing/2014/main" id="{16779D07-FC93-87FA-2DA7-46BB53CD76B4}"/>
              </a:ext>
            </a:extLst>
          </p:cNvPr>
          <p:cNvCxnSpPr>
            <a:cxnSpLocks/>
          </p:cNvCxnSpPr>
          <p:nvPr/>
        </p:nvCxnSpPr>
        <p:spPr>
          <a:xfrm>
            <a:off x="10465006" y="3138804"/>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4" name="직선 연결선 43">
            <a:extLst>
              <a:ext uri="{FF2B5EF4-FFF2-40B4-BE49-F238E27FC236}">
                <a16:creationId xmlns:a16="http://schemas.microsoft.com/office/drawing/2014/main" id="{BA331108-4DF8-2D94-C653-FB5DB1AF5228}"/>
              </a:ext>
            </a:extLst>
          </p:cNvPr>
          <p:cNvCxnSpPr>
            <a:cxnSpLocks/>
          </p:cNvCxnSpPr>
          <p:nvPr/>
        </p:nvCxnSpPr>
        <p:spPr>
          <a:xfrm>
            <a:off x="10640266" y="3138804"/>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5" name="직선 연결선 44">
            <a:extLst>
              <a:ext uri="{FF2B5EF4-FFF2-40B4-BE49-F238E27FC236}">
                <a16:creationId xmlns:a16="http://schemas.microsoft.com/office/drawing/2014/main" id="{4B2581F6-64F7-3169-2C22-CE508E75F36E}"/>
              </a:ext>
            </a:extLst>
          </p:cNvPr>
          <p:cNvCxnSpPr>
            <a:cxnSpLocks/>
          </p:cNvCxnSpPr>
          <p:nvPr/>
        </p:nvCxnSpPr>
        <p:spPr>
          <a:xfrm>
            <a:off x="10943326" y="3156676"/>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47" name="직사각형 46">
            <a:extLst>
              <a:ext uri="{FF2B5EF4-FFF2-40B4-BE49-F238E27FC236}">
                <a16:creationId xmlns:a16="http://schemas.microsoft.com/office/drawing/2014/main" id="{FEA1EA66-BB32-4C63-2713-E8F3951B1199}"/>
              </a:ext>
            </a:extLst>
          </p:cNvPr>
          <p:cNvSpPr/>
          <p:nvPr/>
        </p:nvSpPr>
        <p:spPr>
          <a:xfrm rot="567558">
            <a:off x="947103" y="4771477"/>
            <a:ext cx="6339631" cy="285750"/>
          </a:xfrm>
          <a:prstGeom prst="rect">
            <a:avLst/>
          </a:prstGeom>
          <a:solidFill>
            <a:srgbClr val="AFABAB">
              <a:alpha val="14902"/>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25">
            <a:extLst>
              <a:ext uri="{FF2B5EF4-FFF2-40B4-BE49-F238E27FC236}">
                <a16:creationId xmlns:a16="http://schemas.microsoft.com/office/drawing/2014/main" id="{AB64B843-2754-FD28-1DF1-0A39110FDD3C}"/>
              </a:ext>
            </a:extLst>
          </p:cNvPr>
          <p:cNvSpPr/>
          <p:nvPr/>
        </p:nvSpPr>
        <p:spPr>
          <a:xfrm>
            <a:off x="2924875" y="4516288"/>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50" name="직선 연결선 49">
            <a:extLst>
              <a:ext uri="{FF2B5EF4-FFF2-40B4-BE49-F238E27FC236}">
                <a16:creationId xmlns:a16="http://schemas.microsoft.com/office/drawing/2014/main" id="{FF1A37DB-FE9E-27C2-6C48-FACB1E0ADE48}"/>
              </a:ext>
            </a:extLst>
          </p:cNvPr>
          <p:cNvCxnSpPr>
            <a:cxnSpLocks/>
            <a:endCxn id="49" idx="1"/>
          </p:cNvCxnSpPr>
          <p:nvPr/>
        </p:nvCxnSpPr>
        <p:spPr>
          <a:xfrm>
            <a:off x="1140660" y="3263460"/>
            <a:ext cx="1801975" cy="1270588"/>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0" name="Oval 25">
            <a:extLst>
              <a:ext uri="{FF2B5EF4-FFF2-40B4-BE49-F238E27FC236}">
                <a16:creationId xmlns:a16="http://schemas.microsoft.com/office/drawing/2014/main" id="{0FE977C1-0CD6-F5E0-C496-446F4BA32886}"/>
              </a:ext>
            </a:extLst>
          </p:cNvPr>
          <p:cNvSpPr/>
          <p:nvPr/>
        </p:nvSpPr>
        <p:spPr>
          <a:xfrm>
            <a:off x="2563441" y="4316150"/>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52" name="직선 연결선 51">
            <a:extLst>
              <a:ext uri="{FF2B5EF4-FFF2-40B4-BE49-F238E27FC236}">
                <a16:creationId xmlns:a16="http://schemas.microsoft.com/office/drawing/2014/main" id="{5E6E87E9-E25F-38B3-6DC1-8AC7EC00BEDA}"/>
              </a:ext>
            </a:extLst>
          </p:cNvPr>
          <p:cNvCxnSpPr>
            <a:cxnSpLocks/>
          </p:cNvCxnSpPr>
          <p:nvPr/>
        </p:nvCxnSpPr>
        <p:spPr>
          <a:xfrm flipH="1">
            <a:off x="3010372" y="1633360"/>
            <a:ext cx="3207800" cy="2900688"/>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54" name="직사각형 53">
            <a:extLst>
              <a:ext uri="{FF2B5EF4-FFF2-40B4-BE49-F238E27FC236}">
                <a16:creationId xmlns:a16="http://schemas.microsoft.com/office/drawing/2014/main" id="{221C2A80-CE13-2D28-601C-BD40C025CBCE}"/>
              </a:ext>
            </a:extLst>
          </p:cNvPr>
          <p:cNvSpPr/>
          <p:nvPr/>
        </p:nvSpPr>
        <p:spPr>
          <a:xfrm>
            <a:off x="2326511" y="1337478"/>
            <a:ext cx="6341376" cy="285750"/>
          </a:xfrm>
          <a:prstGeom prst="rect">
            <a:avLst/>
          </a:prstGeom>
          <a:solidFill>
            <a:srgbClr val="E2A326">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25">
            <a:extLst>
              <a:ext uri="{FF2B5EF4-FFF2-40B4-BE49-F238E27FC236}">
                <a16:creationId xmlns:a16="http://schemas.microsoft.com/office/drawing/2014/main" id="{37EFDFE6-69F2-0A3A-9832-C23144E1D83A}"/>
              </a:ext>
            </a:extLst>
          </p:cNvPr>
          <p:cNvSpPr/>
          <p:nvPr/>
        </p:nvSpPr>
        <p:spPr>
          <a:xfrm>
            <a:off x="6180002" y="1532281"/>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61" name="직선 연결선 60">
            <a:extLst>
              <a:ext uri="{FF2B5EF4-FFF2-40B4-BE49-F238E27FC236}">
                <a16:creationId xmlns:a16="http://schemas.microsoft.com/office/drawing/2014/main" id="{DA12D7D2-F066-2487-D862-21ACB8BF63E8}"/>
              </a:ext>
            </a:extLst>
          </p:cNvPr>
          <p:cNvCxnSpPr>
            <a:cxnSpLocks/>
            <a:endCxn id="58" idx="4"/>
          </p:cNvCxnSpPr>
          <p:nvPr/>
        </p:nvCxnSpPr>
        <p:spPr>
          <a:xfrm flipH="1" flipV="1">
            <a:off x="6240638" y="1653553"/>
            <a:ext cx="519532" cy="355089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4" name="직선 연결선 63">
            <a:extLst>
              <a:ext uri="{FF2B5EF4-FFF2-40B4-BE49-F238E27FC236}">
                <a16:creationId xmlns:a16="http://schemas.microsoft.com/office/drawing/2014/main" id="{581094E1-DCD8-17D0-6A2C-C0F628865390}"/>
              </a:ext>
            </a:extLst>
          </p:cNvPr>
          <p:cNvCxnSpPr>
            <a:cxnSpLocks/>
            <a:endCxn id="55" idx="5"/>
          </p:cNvCxnSpPr>
          <p:nvPr/>
        </p:nvCxnSpPr>
        <p:spPr>
          <a:xfrm flipV="1">
            <a:off x="6785362" y="3563652"/>
            <a:ext cx="21644" cy="166246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67" name="Oval 25">
            <a:extLst>
              <a:ext uri="{FF2B5EF4-FFF2-40B4-BE49-F238E27FC236}">
                <a16:creationId xmlns:a16="http://schemas.microsoft.com/office/drawing/2014/main" id="{02B32D08-6D84-F599-CC84-1F37B33C7B59}"/>
              </a:ext>
            </a:extLst>
          </p:cNvPr>
          <p:cNvSpPr/>
          <p:nvPr/>
        </p:nvSpPr>
        <p:spPr>
          <a:xfrm>
            <a:off x="6721254" y="5184908"/>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23" name="직선 연결선 22">
            <a:extLst>
              <a:ext uri="{FF2B5EF4-FFF2-40B4-BE49-F238E27FC236}">
                <a16:creationId xmlns:a16="http://schemas.microsoft.com/office/drawing/2014/main" id="{3A82C29A-B7F3-12F0-0031-817F8BBE3FC1}"/>
              </a:ext>
            </a:extLst>
          </p:cNvPr>
          <p:cNvCxnSpPr>
            <a:cxnSpLocks/>
          </p:cNvCxnSpPr>
          <p:nvPr/>
        </p:nvCxnSpPr>
        <p:spPr>
          <a:xfrm flipH="1">
            <a:off x="8388204" y="1817841"/>
            <a:ext cx="921526"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472D573-30DA-A0AA-56AB-F63FC56A6F60}"/>
              </a:ext>
            </a:extLst>
          </p:cNvPr>
          <p:cNvSpPr txBox="1"/>
          <p:nvPr/>
        </p:nvSpPr>
        <p:spPr>
          <a:xfrm>
            <a:off x="8894063" y="1518513"/>
            <a:ext cx="3450336" cy="400110"/>
          </a:xfrm>
          <a:prstGeom prst="rect">
            <a:avLst/>
          </a:prstGeom>
          <a:noFill/>
        </p:spPr>
        <p:txBody>
          <a:bodyPr wrap="square" rtlCol="0">
            <a:spAutoFit/>
          </a:bodyPr>
          <a:lstStyle/>
          <a:p>
            <a:pPr algn="ctr"/>
            <a:r>
              <a:rPr lang="en-US" altLang="ko-KR" sz="2000" dirty="0"/>
              <a:t>Primal Path</a:t>
            </a:r>
            <a:endParaRPr lang="ko-KR" altLang="en-US" sz="2000" dirty="0"/>
          </a:p>
        </p:txBody>
      </p:sp>
      <p:sp>
        <p:nvSpPr>
          <p:cNvPr id="29" name="TextBox 28">
            <a:extLst>
              <a:ext uri="{FF2B5EF4-FFF2-40B4-BE49-F238E27FC236}">
                <a16:creationId xmlns:a16="http://schemas.microsoft.com/office/drawing/2014/main" id="{61DAE099-AF95-7D84-6567-720380EB8E53}"/>
              </a:ext>
            </a:extLst>
          </p:cNvPr>
          <p:cNvSpPr txBox="1"/>
          <p:nvPr/>
        </p:nvSpPr>
        <p:spPr>
          <a:xfrm>
            <a:off x="9415278" y="1962539"/>
            <a:ext cx="2517642" cy="707886"/>
          </a:xfrm>
          <a:prstGeom prst="rect">
            <a:avLst/>
          </a:prstGeom>
          <a:noFill/>
        </p:spPr>
        <p:txBody>
          <a:bodyPr wrap="square" rtlCol="0">
            <a:spAutoFit/>
          </a:bodyPr>
          <a:lstStyle/>
          <a:p>
            <a:pPr algn="ctr"/>
            <a:r>
              <a:rPr lang="en-US" altLang="ko-KR" sz="2000" dirty="0"/>
              <a:t>Antithetic Path (Shift-mapped)</a:t>
            </a:r>
            <a:endParaRPr lang="ko-KR" altLang="en-US" sz="2000" dirty="0"/>
          </a:p>
        </p:txBody>
      </p:sp>
      <p:cxnSp>
        <p:nvCxnSpPr>
          <p:cNvPr id="48" name="직선 연결선 47">
            <a:extLst>
              <a:ext uri="{FF2B5EF4-FFF2-40B4-BE49-F238E27FC236}">
                <a16:creationId xmlns:a16="http://schemas.microsoft.com/office/drawing/2014/main" id="{38E4DE09-06E5-B9C1-6F6D-0B2C3C536022}"/>
              </a:ext>
            </a:extLst>
          </p:cNvPr>
          <p:cNvCxnSpPr>
            <a:cxnSpLocks/>
          </p:cNvCxnSpPr>
          <p:nvPr/>
        </p:nvCxnSpPr>
        <p:spPr>
          <a:xfrm flipH="1">
            <a:off x="8388204" y="2360766"/>
            <a:ext cx="92152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4733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ADB006-D6D3-234B-3B68-B1FFEF666BA0}"/>
              </a:ext>
            </a:extLst>
          </p:cNvPr>
          <p:cNvSpPr>
            <a:spLocks noGrp="1"/>
          </p:cNvSpPr>
          <p:nvPr>
            <p:ph type="title"/>
          </p:nvPr>
        </p:nvSpPr>
        <p:spPr/>
        <p:txBody>
          <a:bodyPr/>
          <a:lstStyle/>
          <a:p>
            <a:r>
              <a:rPr lang="en-US" altLang="ko-KR" dirty="0"/>
              <a:t>Strength of Path Correlation</a:t>
            </a:r>
            <a:endParaRPr lang="ko-KR" altLang="en-US" dirty="0"/>
          </a:p>
        </p:txBody>
      </p:sp>
      <p:sp>
        <p:nvSpPr>
          <p:cNvPr id="4" name="슬라이드 번호 개체 틀 3">
            <a:extLst>
              <a:ext uri="{FF2B5EF4-FFF2-40B4-BE49-F238E27FC236}">
                <a16:creationId xmlns:a16="http://schemas.microsoft.com/office/drawing/2014/main" id="{0412E913-B2AB-2D55-E692-7EA3DE88317A}"/>
              </a:ext>
            </a:extLst>
          </p:cNvPr>
          <p:cNvSpPr>
            <a:spLocks noGrp="1"/>
          </p:cNvSpPr>
          <p:nvPr>
            <p:ph type="sldNum" sz="quarter" idx="12"/>
          </p:nvPr>
        </p:nvSpPr>
        <p:spPr/>
        <p:txBody>
          <a:bodyPr/>
          <a:lstStyle/>
          <a:p>
            <a:fld id="{8DF240CA-39A6-8942-A819-E48F9D8A9D50}" type="slidenum">
              <a:rPr lang="en-KR" smtClean="0"/>
              <a:pPr/>
              <a:t>64</a:t>
            </a:fld>
            <a:endParaRPr lang="en-KR"/>
          </a:p>
        </p:txBody>
      </p:sp>
      <p:sp>
        <p:nvSpPr>
          <p:cNvPr id="5" name="직사각형 4">
            <a:extLst>
              <a:ext uri="{FF2B5EF4-FFF2-40B4-BE49-F238E27FC236}">
                <a16:creationId xmlns:a16="http://schemas.microsoft.com/office/drawing/2014/main" id="{5E19555E-A0BE-3F37-A891-EAA0161DDC0C}"/>
              </a:ext>
            </a:extLst>
          </p:cNvPr>
          <p:cNvSpPr/>
          <p:nvPr/>
        </p:nvSpPr>
        <p:spPr>
          <a:xfrm>
            <a:off x="6471524" y="3085758"/>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C7908DF0-CAD8-B85E-709B-EE63DC10EEE8}"/>
              </a:ext>
            </a:extLst>
          </p:cNvPr>
          <p:cNvSpPr/>
          <p:nvPr/>
        </p:nvSpPr>
        <p:spPr>
          <a:xfrm>
            <a:off x="983052" y="2423547"/>
            <a:ext cx="6344713"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a:extLst>
              <a:ext uri="{FF2B5EF4-FFF2-40B4-BE49-F238E27FC236}">
                <a16:creationId xmlns:a16="http://schemas.microsoft.com/office/drawing/2014/main" id="{7D6921C0-FB15-5FD3-5FF5-5730C58D357C}"/>
              </a:ext>
            </a:extLst>
          </p:cNvPr>
          <p:cNvSpPr/>
          <p:nvPr/>
        </p:nvSpPr>
        <p:spPr>
          <a:xfrm>
            <a:off x="983053" y="4247821"/>
            <a:ext cx="6344712"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이등변 삼각형 7">
            <a:extLst>
              <a:ext uri="{FF2B5EF4-FFF2-40B4-BE49-F238E27FC236}">
                <a16:creationId xmlns:a16="http://schemas.microsoft.com/office/drawing/2014/main" id="{93818CB8-C352-2011-BADC-AF5F4634B5C4}"/>
              </a:ext>
            </a:extLst>
          </p:cNvPr>
          <p:cNvSpPr/>
          <p:nvPr/>
        </p:nvSpPr>
        <p:spPr>
          <a:xfrm rot="18385431">
            <a:off x="406242" y="2537554"/>
            <a:ext cx="414495" cy="904703"/>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9" name="그룹 8">
            <a:extLst>
              <a:ext uri="{FF2B5EF4-FFF2-40B4-BE49-F238E27FC236}">
                <a16:creationId xmlns:a16="http://schemas.microsoft.com/office/drawing/2014/main" id="{CD0C8EA1-292E-A779-3F34-E5BEABBDD740}"/>
              </a:ext>
            </a:extLst>
          </p:cNvPr>
          <p:cNvGrpSpPr/>
          <p:nvPr/>
        </p:nvGrpSpPr>
        <p:grpSpPr>
          <a:xfrm>
            <a:off x="1042312" y="3181844"/>
            <a:ext cx="490276" cy="543836"/>
            <a:chOff x="1023497" y="2518964"/>
            <a:chExt cx="490276" cy="543836"/>
          </a:xfrm>
        </p:grpSpPr>
        <p:cxnSp>
          <p:nvCxnSpPr>
            <p:cNvPr id="10" name="직선 연결선 9">
              <a:extLst>
                <a:ext uri="{FF2B5EF4-FFF2-40B4-BE49-F238E27FC236}">
                  <a16:creationId xmlns:a16="http://schemas.microsoft.com/office/drawing/2014/main" id="{BF980F31-5BAD-4AB4-F7BD-C226F4DE1163}"/>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8D54F033-B147-0C9E-EE49-8B7AF41A1CAF}"/>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32C42AD4-AE59-3D34-9246-5A22A590BF42}"/>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735D7051-45F6-026F-A083-A8662F571CFE}"/>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AA5C3BF8-038A-44AD-1327-5DF9707F0300}"/>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5082427D-53A9-20BA-F43E-F13797A68499}"/>
              </a:ext>
            </a:extLst>
          </p:cNvPr>
          <p:cNvCxnSpPr>
            <a:cxnSpLocks/>
          </p:cNvCxnSpPr>
          <p:nvPr/>
        </p:nvCxnSpPr>
        <p:spPr>
          <a:xfrm>
            <a:off x="1072005" y="3320454"/>
            <a:ext cx="1315142" cy="943281"/>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03D71FCD-C87C-EE31-A627-853AEC849B28}"/>
              </a:ext>
            </a:extLst>
          </p:cNvPr>
          <p:cNvCxnSpPr>
            <a:cxnSpLocks/>
          </p:cNvCxnSpPr>
          <p:nvPr/>
        </p:nvCxnSpPr>
        <p:spPr>
          <a:xfrm flipH="1">
            <a:off x="2392151" y="2681319"/>
            <a:ext cx="954539" cy="158241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8563388-5DFA-C664-ECC0-DF9134D8A010}"/>
              </a:ext>
            </a:extLst>
          </p:cNvPr>
          <p:cNvCxnSpPr>
            <a:cxnSpLocks/>
            <a:stCxn id="28" idx="1"/>
          </p:cNvCxnSpPr>
          <p:nvPr/>
        </p:nvCxnSpPr>
        <p:spPr>
          <a:xfrm flipH="1" flipV="1">
            <a:off x="3364470" y="2709297"/>
            <a:ext cx="1648414" cy="146849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A83A58F2-7E25-36CA-F0D4-7ED25C8E6DAD}"/>
              </a:ext>
            </a:extLst>
          </p:cNvPr>
          <p:cNvCxnSpPr>
            <a:cxnSpLocks/>
            <a:endCxn id="30" idx="1"/>
          </p:cNvCxnSpPr>
          <p:nvPr/>
        </p:nvCxnSpPr>
        <p:spPr>
          <a:xfrm>
            <a:off x="1092380" y="3289767"/>
            <a:ext cx="2562645" cy="1125224"/>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3554483D-16BA-66B6-3600-4EB867A799AC}"/>
              </a:ext>
            </a:extLst>
          </p:cNvPr>
          <p:cNvCxnSpPr>
            <a:cxnSpLocks/>
          </p:cNvCxnSpPr>
          <p:nvPr/>
        </p:nvCxnSpPr>
        <p:spPr>
          <a:xfrm flipH="1" flipV="1">
            <a:off x="8408131" y="2625202"/>
            <a:ext cx="933052" cy="1"/>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B991C8F1-3045-3AD9-8F5A-BDEB8BDFDCAE}"/>
              </a:ext>
            </a:extLst>
          </p:cNvPr>
          <p:cNvCxnSpPr>
            <a:cxnSpLocks/>
            <a:stCxn id="29" idx="3"/>
            <a:endCxn id="30" idx="0"/>
          </p:cNvCxnSpPr>
          <p:nvPr/>
        </p:nvCxnSpPr>
        <p:spPr>
          <a:xfrm flipH="1">
            <a:off x="3697901" y="2222534"/>
            <a:ext cx="873791" cy="2174697"/>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FE79C1-234F-0732-58E0-B721AE4CFD07}"/>
              </a:ext>
            </a:extLst>
          </p:cNvPr>
          <p:cNvSpPr/>
          <p:nvPr/>
        </p:nvSpPr>
        <p:spPr>
          <a:xfrm>
            <a:off x="2326511" y="4184574"/>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7" name="Oval 25">
            <a:extLst>
              <a:ext uri="{FF2B5EF4-FFF2-40B4-BE49-F238E27FC236}">
                <a16:creationId xmlns:a16="http://schemas.microsoft.com/office/drawing/2014/main" id="{F4F2E1B7-433B-F1D5-A968-32D0763C47C8}"/>
              </a:ext>
            </a:extLst>
          </p:cNvPr>
          <p:cNvSpPr/>
          <p:nvPr/>
        </p:nvSpPr>
        <p:spPr>
          <a:xfrm>
            <a:off x="3291058" y="2648661"/>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8" name="Oval 25">
            <a:extLst>
              <a:ext uri="{FF2B5EF4-FFF2-40B4-BE49-F238E27FC236}">
                <a16:creationId xmlns:a16="http://schemas.microsoft.com/office/drawing/2014/main" id="{F838793F-C859-A4E0-6594-3B52757CCB35}"/>
              </a:ext>
            </a:extLst>
          </p:cNvPr>
          <p:cNvSpPr/>
          <p:nvPr/>
        </p:nvSpPr>
        <p:spPr>
          <a:xfrm>
            <a:off x="4995124" y="4160033"/>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9" name="Oval 25">
            <a:extLst>
              <a:ext uri="{FF2B5EF4-FFF2-40B4-BE49-F238E27FC236}">
                <a16:creationId xmlns:a16="http://schemas.microsoft.com/office/drawing/2014/main" id="{9E56180A-E113-81C6-8973-CD7A8141272A}"/>
              </a:ext>
            </a:extLst>
          </p:cNvPr>
          <p:cNvSpPr/>
          <p:nvPr/>
        </p:nvSpPr>
        <p:spPr>
          <a:xfrm>
            <a:off x="4553932" y="2119022"/>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5" name="직사각형 34">
            <a:extLst>
              <a:ext uri="{FF2B5EF4-FFF2-40B4-BE49-F238E27FC236}">
                <a16:creationId xmlns:a16="http://schemas.microsoft.com/office/drawing/2014/main" id="{FCF46391-969E-0CB2-98D0-4753757CDB80}"/>
              </a:ext>
            </a:extLst>
          </p:cNvPr>
          <p:cNvSpPr/>
          <p:nvPr/>
        </p:nvSpPr>
        <p:spPr>
          <a:xfrm rot="287062">
            <a:off x="987177" y="4494685"/>
            <a:ext cx="6339631" cy="285750"/>
          </a:xfrm>
          <a:prstGeom prst="rect">
            <a:avLst/>
          </a:prstGeom>
          <a:solidFill>
            <a:srgbClr val="AFABAB">
              <a:alpha val="4196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9F003C2E-15AA-78AC-E418-945E91C03612}"/>
              </a:ext>
            </a:extLst>
          </p:cNvPr>
          <p:cNvSpPr/>
          <p:nvPr/>
        </p:nvSpPr>
        <p:spPr>
          <a:xfrm>
            <a:off x="1729577" y="1869724"/>
            <a:ext cx="6341376" cy="285750"/>
          </a:xfrm>
          <a:prstGeom prst="rect">
            <a:avLst/>
          </a:prstGeom>
          <a:solidFill>
            <a:srgbClr val="E2A326">
              <a:alpha val="3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Oval 25">
            <a:extLst>
              <a:ext uri="{FF2B5EF4-FFF2-40B4-BE49-F238E27FC236}">
                <a16:creationId xmlns:a16="http://schemas.microsoft.com/office/drawing/2014/main" id="{6C16165C-B85C-2E94-DB9E-B8A307132259}"/>
              </a:ext>
            </a:extLst>
          </p:cNvPr>
          <p:cNvSpPr/>
          <p:nvPr/>
        </p:nvSpPr>
        <p:spPr>
          <a:xfrm>
            <a:off x="3637265" y="4397231"/>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42" name="직선 연결선 41">
            <a:extLst>
              <a:ext uri="{FF2B5EF4-FFF2-40B4-BE49-F238E27FC236}">
                <a16:creationId xmlns:a16="http://schemas.microsoft.com/office/drawing/2014/main" id="{AFF1C36D-9809-982D-23B3-6D35EAFA5A68}"/>
              </a:ext>
            </a:extLst>
          </p:cNvPr>
          <p:cNvCxnSpPr>
            <a:cxnSpLocks/>
            <a:stCxn id="52" idx="7"/>
            <a:endCxn id="56" idx="3"/>
          </p:cNvCxnSpPr>
          <p:nvPr/>
        </p:nvCxnSpPr>
        <p:spPr>
          <a:xfrm flipV="1">
            <a:off x="5947929" y="3391691"/>
            <a:ext cx="739600" cy="1193520"/>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66795765-9385-37C8-5AFD-251C3AE61F04}"/>
              </a:ext>
            </a:extLst>
          </p:cNvPr>
          <p:cNvCxnSpPr>
            <a:cxnSpLocks/>
            <a:stCxn id="28" idx="6"/>
            <a:endCxn id="55" idx="3"/>
          </p:cNvCxnSpPr>
          <p:nvPr/>
        </p:nvCxnSpPr>
        <p:spPr>
          <a:xfrm flipV="1">
            <a:off x="5116396" y="3563652"/>
            <a:ext cx="1604858" cy="65701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2" name="Oval 25">
            <a:extLst>
              <a:ext uri="{FF2B5EF4-FFF2-40B4-BE49-F238E27FC236}">
                <a16:creationId xmlns:a16="http://schemas.microsoft.com/office/drawing/2014/main" id="{4ED5435C-78A6-3DD9-D854-0344E91AD74B}"/>
              </a:ext>
            </a:extLst>
          </p:cNvPr>
          <p:cNvSpPr/>
          <p:nvPr/>
        </p:nvSpPr>
        <p:spPr>
          <a:xfrm>
            <a:off x="5844417" y="4567451"/>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5" name="Oval 25">
            <a:extLst>
              <a:ext uri="{FF2B5EF4-FFF2-40B4-BE49-F238E27FC236}">
                <a16:creationId xmlns:a16="http://schemas.microsoft.com/office/drawing/2014/main" id="{6B06CEFE-6F4D-3BF8-36DB-F21C76156C69}"/>
              </a:ext>
            </a:extLst>
          </p:cNvPr>
          <p:cNvSpPr/>
          <p:nvPr/>
        </p:nvSpPr>
        <p:spPr>
          <a:xfrm>
            <a:off x="6703494" y="3460140"/>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6" name="Oval 25">
            <a:extLst>
              <a:ext uri="{FF2B5EF4-FFF2-40B4-BE49-F238E27FC236}">
                <a16:creationId xmlns:a16="http://schemas.microsoft.com/office/drawing/2014/main" id="{DFF075D3-933E-74FA-61A4-B88BB5A76F68}"/>
              </a:ext>
            </a:extLst>
          </p:cNvPr>
          <p:cNvSpPr/>
          <p:nvPr/>
        </p:nvSpPr>
        <p:spPr>
          <a:xfrm>
            <a:off x="6669769" y="3288179"/>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22" name="직선 연결선 21">
            <a:extLst>
              <a:ext uri="{FF2B5EF4-FFF2-40B4-BE49-F238E27FC236}">
                <a16:creationId xmlns:a16="http://schemas.microsoft.com/office/drawing/2014/main" id="{2CD08D92-FA7B-AD8C-730D-02FAC520F9E5}"/>
              </a:ext>
            </a:extLst>
          </p:cNvPr>
          <p:cNvCxnSpPr>
            <a:cxnSpLocks/>
          </p:cNvCxnSpPr>
          <p:nvPr/>
        </p:nvCxnSpPr>
        <p:spPr>
          <a:xfrm>
            <a:off x="10480246" y="3154718"/>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293DF5E3-B1CB-CD50-1BF1-5D1C3893AF5B}"/>
              </a:ext>
            </a:extLst>
          </p:cNvPr>
          <p:cNvCxnSpPr>
            <a:cxnSpLocks/>
          </p:cNvCxnSpPr>
          <p:nvPr/>
        </p:nvCxnSpPr>
        <p:spPr>
          <a:xfrm>
            <a:off x="10695676" y="317259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4" name="직선 연결선 23">
            <a:extLst>
              <a:ext uri="{FF2B5EF4-FFF2-40B4-BE49-F238E27FC236}">
                <a16:creationId xmlns:a16="http://schemas.microsoft.com/office/drawing/2014/main" id="{016D0F7F-ACCA-0C51-4F04-BF687F3DB1C4}"/>
              </a:ext>
            </a:extLst>
          </p:cNvPr>
          <p:cNvCxnSpPr>
            <a:cxnSpLocks/>
          </p:cNvCxnSpPr>
          <p:nvPr/>
        </p:nvCxnSpPr>
        <p:spPr>
          <a:xfrm>
            <a:off x="10832836" y="317259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8F840C17-4D3C-9E04-6BCC-7B2AA2D9887E}"/>
              </a:ext>
            </a:extLst>
          </p:cNvPr>
          <p:cNvCxnSpPr>
            <a:cxnSpLocks/>
          </p:cNvCxnSpPr>
          <p:nvPr/>
        </p:nvCxnSpPr>
        <p:spPr>
          <a:xfrm>
            <a:off x="11157559" y="317259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31" name="직사각형 30">
            <a:extLst>
              <a:ext uri="{FF2B5EF4-FFF2-40B4-BE49-F238E27FC236}">
                <a16:creationId xmlns:a16="http://schemas.microsoft.com/office/drawing/2014/main" id="{6B127FC9-F037-2C4A-05B3-26E9604757EC}"/>
              </a:ext>
            </a:extLst>
          </p:cNvPr>
          <p:cNvSpPr/>
          <p:nvPr/>
        </p:nvSpPr>
        <p:spPr>
          <a:xfrm>
            <a:off x="9309730" y="3154788"/>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32" name="TextBox 31">
            <a:extLst>
              <a:ext uri="{FF2B5EF4-FFF2-40B4-BE49-F238E27FC236}">
                <a16:creationId xmlns:a16="http://schemas.microsoft.com/office/drawing/2014/main" id="{FAEB4297-B9A3-3947-53D4-61323DA6458F}"/>
              </a:ext>
            </a:extLst>
          </p:cNvPr>
          <p:cNvSpPr txBox="1"/>
          <p:nvPr/>
        </p:nvSpPr>
        <p:spPr>
          <a:xfrm rot="16200000">
            <a:off x="7755421" y="4129100"/>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33" name="TextBox 32">
            <a:extLst>
              <a:ext uri="{FF2B5EF4-FFF2-40B4-BE49-F238E27FC236}">
                <a16:creationId xmlns:a16="http://schemas.microsoft.com/office/drawing/2014/main" id="{D5969D76-4533-9E3F-4BC9-287BB8DBA0E5}"/>
              </a:ext>
            </a:extLst>
          </p:cNvPr>
          <p:cNvSpPr txBox="1"/>
          <p:nvPr/>
        </p:nvSpPr>
        <p:spPr>
          <a:xfrm>
            <a:off x="9224674" y="5485051"/>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34" name="타원 33">
            <a:extLst>
              <a:ext uri="{FF2B5EF4-FFF2-40B4-BE49-F238E27FC236}">
                <a16:creationId xmlns:a16="http://schemas.microsoft.com/office/drawing/2014/main" id="{FD441BB0-E283-EFE1-098C-BC30826FACE4}"/>
              </a:ext>
            </a:extLst>
          </p:cNvPr>
          <p:cNvSpPr/>
          <p:nvPr/>
        </p:nvSpPr>
        <p:spPr>
          <a:xfrm>
            <a:off x="9450543" y="3912256"/>
            <a:ext cx="83585"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7" name="타원 36">
            <a:extLst>
              <a:ext uri="{FF2B5EF4-FFF2-40B4-BE49-F238E27FC236}">
                <a16:creationId xmlns:a16="http://schemas.microsoft.com/office/drawing/2014/main" id="{744BB067-4CB5-8958-D5D6-E47CA7FA2073}"/>
              </a:ext>
            </a:extLst>
          </p:cNvPr>
          <p:cNvSpPr/>
          <p:nvPr/>
        </p:nvSpPr>
        <p:spPr>
          <a:xfrm>
            <a:off x="9682315" y="4026424"/>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8" name="타원 37">
            <a:extLst>
              <a:ext uri="{FF2B5EF4-FFF2-40B4-BE49-F238E27FC236}">
                <a16:creationId xmlns:a16="http://schemas.microsoft.com/office/drawing/2014/main" id="{19147F4C-B388-4C75-9F77-E924C085FA9F}"/>
              </a:ext>
            </a:extLst>
          </p:cNvPr>
          <p:cNvSpPr/>
          <p:nvPr/>
        </p:nvSpPr>
        <p:spPr>
          <a:xfrm>
            <a:off x="10120002" y="425261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39" name="타원 38">
            <a:extLst>
              <a:ext uri="{FF2B5EF4-FFF2-40B4-BE49-F238E27FC236}">
                <a16:creationId xmlns:a16="http://schemas.microsoft.com/office/drawing/2014/main" id="{FC3118C0-D88B-5227-7B34-4BDE9A0E7166}"/>
              </a:ext>
            </a:extLst>
          </p:cNvPr>
          <p:cNvSpPr/>
          <p:nvPr/>
        </p:nvSpPr>
        <p:spPr>
          <a:xfrm>
            <a:off x="9815037" y="5006545"/>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40" name="직선 연결선 39">
            <a:extLst>
              <a:ext uri="{FF2B5EF4-FFF2-40B4-BE49-F238E27FC236}">
                <a16:creationId xmlns:a16="http://schemas.microsoft.com/office/drawing/2014/main" id="{ED4AFAEC-2287-8B0E-6E57-F5E55433826B}"/>
              </a:ext>
            </a:extLst>
          </p:cNvPr>
          <p:cNvCxnSpPr>
            <a:cxnSpLocks/>
          </p:cNvCxnSpPr>
          <p:nvPr/>
        </p:nvCxnSpPr>
        <p:spPr>
          <a:xfrm>
            <a:off x="9499671" y="3154718"/>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41" name="직선 연결선 40">
            <a:extLst>
              <a:ext uri="{FF2B5EF4-FFF2-40B4-BE49-F238E27FC236}">
                <a16:creationId xmlns:a16="http://schemas.microsoft.com/office/drawing/2014/main" id="{1D6192F0-86E2-CC67-DB79-32A5AB5E8196}"/>
              </a:ext>
            </a:extLst>
          </p:cNvPr>
          <p:cNvCxnSpPr>
            <a:cxnSpLocks/>
          </p:cNvCxnSpPr>
          <p:nvPr/>
        </p:nvCxnSpPr>
        <p:spPr>
          <a:xfrm>
            <a:off x="9715101" y="317259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3" name="타원 42">
            <a:extLst>
              <a:ext uri="{FF2B5EF4-FFF2-40B4-BE49-F238E27FC236}">
                <a16:creationId xmlns:a16="http://schemas.microsoft.com/office/drawing/2014/main" id="{A7A3B874-4127-07C8-DA8C-B938DD2EE2B8}"/>
              </a:ext>
            </a:extLst>
          </p:cNvPr>
          <p:cNvSpPr/>
          <p:nvPr/>
        </p:nvSpPr>
        <p:spPr>
          <a:xfrm>
            <a:off x="10435743" y="3524086"/>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44" name="타원 43">
            <a:extLst>
              <a:ext uri="{FF2B5EF4-FFF2-40B4-BE49-F238E27FC236}">
                <a16:creationId xmlns:a16="http://schemas.microsoft.com/office/drawing/2014/main" id="{8181C32B-DEDA-13B6-4351-359037E16D7F}"/>
              </a:ext>
            </a:extLst>
          </p:cNvPr>
          <p:cNvSpPr/>
          <p:nvPr/>
        </p:nvSpPr>
        <p:spPr>
          <a:xfrm>
            <a:off x="10667515" y="434591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45" name="타원 44">
            <a:extLst>
              <a:ext uri="{FF2B5EF4-FFF2-40B4-BE49-F238E27FC236}">
                <a16:creationId xmlns:a16="http://schemas.microsoft.com/office/drawing/2014/main" id="{95BB1198-BED0-322B-0874-FCF0D520AC7E}"/>
              </a:ext>
            </a:extLst>
          </p:cNvPr>
          <p:cNvSpPr/>
          <p:nvPr/>
        </p:nvSpPr>
        <p:spPr>
          <a:xfrm>
            <a:off x="11105202" y="4627355"/>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47" name="타원 46">
            <a:extLst>
              <a:ext uri="{FF2B5EF4-FFF2-40B4-BE49-F238E27FC236}">
                <a16:creationId xmlns:a16="http://schemas.microsoft.com/office/drawing/2014/main" id="{B1C20845-BD11-8FFC-EBE8-DDC8ABC5181C}"/>
              </a:ext>
            </a:extLst>
          </p:cNvPr>
          <p:cNvSpPr/>
          <p:nvPr/>
        </p:nvSpPr>
        <p:spPr>
          <a:xfrm>
            <a:off x="10800237" y="4781380"/>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48" name="직선 연결선 47">
            <a:extLst>
              <a:ext uri="{FF2B5EF4-FFF2-40B4-BE49-F238E27FC236}">
                <a16:creationId xmlns:a16="http://schemas.microsoft.com/office/drawing/2014/main" id="{F9C43C94-D7BC-6C04-2822-134A5F72D5A4}"/>
              </a:ext>
            </a:extLst>
          </p:cNvPr>
          <p:cNvCxnSpPr>
            <a:cxnSpLocks/>
          </p:cNvCxnSpPr>
          <p:nvPr/>
        </p:nvCxnSpPr>
        <p:spPr>
          <a:xfrm>
            <a:off x="9852261" y="317259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49" name="직선 연결선 48">
            <a:extLst>
              <a:ext uri="{FF2B5EF4-FFF2-40B4-BE49-F238E27FC236}">
                <a16:creationId xmlns:a16="http://schemas.microsoft.com/office/drawing/2014/main" id="{2FA80846-2295-2E57-173C-1A2948E6F5F8}"/>
              </a:ext>
            </a:extLst>
          </p:cNvPr>
          <p:cNvCxnSpPr>
            <a:cxnSpLocks/>
          </p:cNvCxnSpPr>
          <p:nvPr/>
        </p:nvCxnSpPr>
        <p:spPr>
          <a:xfrm>
            <a:off x="10176984" y="317259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3" name="직선 연결선 2">
            <a:extLst>
              <a:ext uri="{FF2B5EF4-FFF2-40B4-BE49-F238E27FC236}">
                <a16:creationId xmlns:a16="http://schemas.microsoft.com/office/drawing/2014/main" id="{5323F9E7-06D0-6CFF-6A6A-A9DA12A36616}"/>
              </a:ext>
            </a:extLst>
          </p:cNvPr>
          <p:cNvCxnSpPr>
            <a:cxnSpLocks/>
          </p:cNvCxnSpPr>
          <p:nvPr/>
        </p:nvCxnSpPr>
        <p:spPr>
          <a:xfrm flipH="1">
            <a:off x="8388204" y="1227329"/>
            <a:ext cx="921526"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8CF06565-92F4-941C-F2E6-15E593D5B449}"/>
              </a:ext>
            </a:extLst>
          </p:cNvPr>
          <p:cNvSpPr txBox="1"/>
          <p:nvPr/>
        </p:nvSpPr>
        <p:spPr>
          <a:xfrm>
            <a:off x="8894063" y="928001"/>
            <a:ext cx="3450336" cy="400110"/>
          </a:xfrm>
          <a:prstGeom prst="rect">
            <a:avLst/>
          </a:prstGeom>
          <a:noFill/>
        </p:spPr>
        <p:txBody>
          <a:bodyPr wrap="square" rtlCol="0">
            <a:spAutoFit/>
          </a:bodyPr>
          <a:lstStyle/>
          <a:p>
            <a:pPr algn="ctr"/>
            <a:r>
              <a:rPr lang="en-US" altLang="ko-KR" sz="2000" dirty="0"/>
              <a:t>Primal Path</a:t>
            </a:r>
            <a:endParaRPr lang="ko-KR" altLang="en-US" sz="2000" dirty="0"/>
          </a:p>
        </p:txBody>
      </p:sp>
      <p:sp>
        <p:nvSpPr>
          <p:cNvPr id="51" name="TextBox 50">
            <a:extLst>
              <a:ext uri="{FF2B5EF4-FFF2-40B4-BE49-F238E27FC236}">
                <a16:creationId xmlns:a16="http://schemas.microsoft.com/office/drawing/2014/main" id="{B146D5FB-C8CD-73D1-8B93-ABE04E36F9E9}"/>
              </a:ext>
            </a:extLst>
          </p:cNvPr>
          <p:cNvSpPr txBox="1"/>
          <p:nvPr/>
        </p:nvSpPr>
        <p:spPr>
          <a:xfrm>
            <a:off x="9415278" y="1372027"/>
            <a:ext cx="2517642" cy="707886"/>
          </a:xfrm>
          <a:prstGeom prst="rect">
            <a:avLst/>
          </a:prstGeom>
          <a:noFill/>
        </p:spPr>
        <p:txBody>
          <a:bodyPr wrap="square" rtlCol="0">
            <a:spAutoFit/>
          </a:bodyPr>
          <a:lstStyle/>
          <a:p>
            <a:pPr algn="ctr"/>
            <a:r>
              <a:rPr lang="en-US" altLang="ko-KR" sz="2000" dirty="0"/>
              <a:t>Antithetic Path (Shift-mapped)</a:t>
            </a:r>
            <a:endParaRPr lang="ko-KR" altLang="en-US" sz="2000" dirty="0"/>
          </a:p>
        </p:txBody>
      </p:sp>
      <p:cxnSp>
        <p:nvCxnSpPr>
          <p:cNvPr id="60" name="직선 연결선 59">
            <a:extLst>
              <a:ext uri="{FF2B5EF4-FFF2-40B4-BE49-F238E27FC236}">
                <a16:creationId xmlns:a16="http://schemas.microsoft.com/office/drawing/2014/main" id="{02129764-0A49-E419-B3D6-25986D9554B1}"/>
              </a:ext>
            </a:extLst>
          </p:cNvPr>
          <p:cNvCxnSpPr>
            <a:cxnSpLocks/>
          </p:cNvCxnSpPr>
          <p:nvPr/>
        </p:nvCxnSpPr>
        <p:spPr>
          <a:xfrm flipH="1">
            <a:off x="8388204" y="1770254"/>
            <a:ext cx="92152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59AE26D-6F68-2D4D-C0BA-498D811999DF}"/>
              </a:ext>
            </a:extLst>
          </p:cNvPr>
          <p:cNvSpPr txBox="1"/>
          <p:nvPr/>
        </p:nvSpPr>
        <p:spPr>
          <a:xfrm>
            <a:off x="9415278" y="2154739"/>
            <a:ext cx="2517642" cy="707886"/>
          </a:xfrm>
          <a:prstGeom prst="rect">
            <a:avLst/>
          </a:prstGeom>
          <a:noFill/>
        </p:spPr>
        <p:txBody>
          <a:bodyPr wrap="square" rtlCol="0">
            <a:spAutoFit/>
          </a:bodyPr>
          <a:lstStyle/>
          <a:p>
            <a:pPr algn="ctr"/>
            <a:r>
              <a:rPr lang="en-US" altLang="ko-KR" sz="2000" dirty="0"/>
              <a:t>Antithetic Path (Uncorrelated)</a:t>
            </a:r>
            <a:endParaRPr lang="ko-KR" altLang="en-US" sz="2000" dirty="0"/>
          </a:p>
        </p:txBody>
      </p:sp>
      <p:cxnSp>
        <p:nvCxnSpPr>
          <p:cNvPr id="67" name="직선 연결선 66">
            <a:extLst>
              <a:ext uri="{FF2B5EF4-FFF2-40B4-BE49-F238E27FC236}">
                <a16:creationId xmlns:a16="http://schemas.microsoft.com/office/drawing/2014/main" id="{387B2DA6-0678-8F33-05F2-2B3185B8D2E3}"/>
              </a:ext>
            </a:extLst>
          </p:cNvPr>
          <p:cNvCxnSpPr>
            <a:cxnSpLocks/>
            <a:stCxn id="29" idx="4"/>
            <a:endCxn id="52" idx="0"/>
          </p:cNvCxnSpPr>
          <p:nvPr/>
        </p:nvCxnSpPr>
        <p:spPr>
          <a:xfrm>
            <a:off x="4614568" y="2240294"/>
            <a:ext cx="1290485" cy="2327157"/>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sp>
        <p:nvSpPr>
          <p:cNvPr id="66" name="사각형: 둥근 모서리 65">
            <a:extLst>
              <a:ext uri="{FF2B5EF4-FFF2-40B4-BE49-F238E27FC236}">
                <a16:creationId xmlns:a16="http://schemas.microsoft.com/office/drawing/2014/main" id="{8032F386-F5C8-4591-2B2D-D71FF2EF03EC}"/>
              </a:ext>
            </a:extLst>
          </p:cNvPr>
          <p:cNvSpPr/>
          <p:nvPr/>
        </p:nvSpPr>
        <p:spPr>
          <a:xfrm>
            <a:off x="9309730" y="4738463"/>
            <a:ext cx="2162442" cy="502801"/>
          </a:xfrm>
          <a:prstGeom prst="roundRect">
            <a:avLst>
              <a:gd name="adj" fmla="val 50000"/>
            </a:avLst>
          </a:prstGeom>
          <a:noFill/>
          <a:ln w="28575">
            <a:solidFill>
              <a:schemeClr val="tx1">
                <a:lumMod val="75000"/>
                <a:lumOff val="25000"/>
              </a:schemeClr>
            </a:solidFill>
            <a:prstDash val="dash"/>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68" name="TextBox 67">
            <a:extLst>
              <a:ext uri="{FF2B5EF4-FFF2-40B4-BE49-F238E27FC236}">
                <a16:creationId xmlns:a16="http://schemas.microsoft.com/office/drawing/2014/main" id="{08DA00F9-E2E5-1987-0DFE-DDDD8CF51A39}"/>
              </a:ext>
            </a:extLst>
          </p:cNvPr>
          <p:cNvSpPr txBox="1"/>
          <p:nvPr/>
        </p:nvSpPr>
        <p:spPr>
          <a:xfrm>
            <a:off x="9354520" y="5912134"/>
            <a:ext cx="2162445" cy="830997"/>
          </a:xfrm>
          <a:prstGeom prst="rect">
            <a:avLst/>
          </a:prstGeom>
          <a:noFill/>
        </p:spPr>
        <p:txBody>
          <a:bodyPr wrap="square">
            <a:spAutoFit/>
          </a:bodyPr>
          <a:lstStyle/>
          <a:p>
            <a:pPr algn="ctr"/>
            <a:r>
              <a:rPr lang="en-US" altLang="ko-KR" sz="2400" dirty="0">
                <a:latin typeface="+mj-lt"/>
                <a:cs typeface="Linux Biolinum" panose="02000503000000000000" pitchFamily="2" charset="0"/>
              </a:rPr>
              <a:t>Not Correlated!</a:t>
            </a:r>
            <a:endParaRPr lang="ko-KR" altLang="en-US" sz="2400" dirty="0">
              <a:latin typeface="+mj-lt"/>
              <a:cs typeface="Linux Biolinum" panose="02000503000000000000" pitchFamily="2" charset="0"/>
            </a:endParaRPr>
          </a:p>
        </p:txBody>
      </p:sp>
      <p:cxnSp>
        <p:nvCxnSpPr>
          <p:cNvPr id="69" name="연결선: 꺾임 68">
            <a:extLst>
              <a:ext uri="{FF2B5EF4-FFF2-40B4-BE49-F238E27FC236}">
                <a16:creationId xmlns:a16="http://schemas.microsoft.com/office/drawing/2014/main" id="{87D82AF4-C7D2-C438-3A45-9C11B5AC8FEA}"/>
              </a:ext>
            </a:extLst>
          </p:cNvPr>
          <p:cNvCxnSpPr>
            <a:cxnSpLocks/>
            <a:stCxn id="66" idx="1"/>
            <a:endCxn id="68" idx="1"/>
          </p:cNvCxnSpPr>
          <p:nvPr/>
        </p:nvCxnSpPr>
        <p:spPr>
          <a:xfrm rot="10800000" flipH="1" flipV="1">
            <a:off x="9309730" y="4989863"/>
            <a:ext cx="44790" cy="1337769"/>
          </a:xfrm>
          <a:prstGeom prst="bentConnector3">
            <a:avLst>
              <a:gd name="adj1" fmla="val -51038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8805C04-14DE-7B36-7921-48DBC7714535}"/>
              </a:ext>
            </a:extLst>
          </p:cNvPr>
          <p:cNvSpPr txBox="1"/>
          <p:nvPr/>
        </p:nvSpPr>
        <p:spPr>
          <a:xfrm>
            <a:off x="2800636" y="5513762"/>
            <a:ext cx="3375896" cy="830997"/>
          </a:xfrm>
          <a:prstGeom prst="rect">
            <a:avLst/>
          </a:prstGeom>
          <a:noFill/>
        </p:spPr>
        <p:txBody>
          <a:bodyPr wrap="square">
            <a:spAutoFit/>
          </a:bodyPr>
          <a:lstStyle/>
          <a:p>
            <a:pPr algn="ctr"/>
            <a:r>
              <a:rPr lang="en-US" altLang="ko-KR" sz="2400" dirty="0">
                <a:solidFill>
                  <a:prstClr val="black"/>
                </a:solidFill>
                <a:latin typeface="+mj-lt"/>
              </a:rPr>
              <a:t>No Correlation</a:t>
            </a:r>
          </a:p>
          <a:p>
            <a:pPr algn="ctr"/>
            <a:r>
              <a:rPr lang="en-US" altLang="ko-KR" sz="2400" dirty="0">
                <a:solidFill>
                  <a:prstClr val="black"/>
                </a:solidFill>
                <a:latin typeface="+mj-lt"/>
              </a:rPr>
              <a:t>(Correlation Depth 0)</a:t>
            </a:r>
            <a:endParaRPr lang="ko-KR" altLang="en-US" sz="2400" dirty="0"/>
          </a:p>
        </p:txBody>
      </p:sp>
    </p:spTree>
    <p:custDataLst>
      <p:tags r:id="rId1"/>
    </p:custDataLst>
    <p:extLst>
      <p:ext uri="{BB962C8B-B14F-4D97-AF65-F5344CB8AC3E}">
        <p14:creationId xmlns:p14="http://schemas.microsoft.com/office/powerpoint/2010/main" val="40277378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ADB006-D6D3-234B-3B68-B1FFEF666BA0}"/>
              </a:ext>
            </a:extLst>
          </p:cNvPr>
          <p:cNvSpPr>
            <a:spLocks noGrp="1"/>
          </p:cNvSpPr>
          <p:nvPr>
            <p:ph type="title"/>
          </p:nvPr>
        </p:nvSpPr>
        <p:spPr/>
        <p:txBody>
          <a:bodyPr/>
          <a:lstStyle/>
          <a:p>
            <a:r>
              <a:rPr lang="en-US" altLang="ko-KR" dirty="0"/>
              <a:t>Strength of Path Correlation</a:t>
            </a:r>
            <a:endParaRPr lang="ko-KR" altLang="en-US" dirty="0"/>
          </a:p>
        </p:txBody>
      </p:sp>
      <p:sp>
        <p:nvSpPr>
          <p:cNvPr id="4" name="슬라이드 번호 개체 틀 3">
            <a:extLst>
              <a:ext uri="{FF2B5EF4-FFF2-40B4-BE49-F238E27FC236}">
                <a16:creationId xmlns:a16="http://schemas.microsoft.com/office/drawing/2014/main" id="{0412E913-B2AB-2D55-E692-7EA3DE88317A}"/>
              </a:ext>
            </a:extLst>
          </p:cNvPr>
          <p:cNvSpPr>
            <a:spLocks noGrp="1"/>
          </p:cNvSpPr>
          <p:nvPr>
            <p:ph type="sldNum" sz="quarter" idx="12"/>
          </p:nvPr>
        </p:nvSpPr>
        <p:spPr/>
        <p:txBody>
          <a:bodyPr/>
          <a:lstStyle/>
          <a:p>
            <a:fld id="{8DF240CA-39A6-8942-A819-E48F9D8A9D50}" type="slidenum">
              <a:rPr lang="en-KR" smtClean="0"/>
              <a:pPr/>
              <a:t>65</a:t>
            </a:fld>
            <a:endParaRPr lang="en-KR"/>
          </a:p>
        </p:txBody>
      </p:sp>
      <p:sp>
        <p:nvSpPr>
          <p:cNvPr id="5" name="직사각형 4">
            <a:extLst>
              <a:ext uri="{FF2B5EF4-FFF2-40B4-BE49-F238E27FC236}">
                <a16:creationId xmlns:a16="http://schemas.microsoft.com/office/drawing/2014/main" id="{5E19555E-A0BE-3F37-A891-EAA0161DDC0C}"/>
              </a:ext>
            </a:extLst>
          </p:cNvPr>
          <p:cNvSpPr/>
          <p:nvPr/>
        </p:nvSpPr>
        <p:spPr>
          <a:xfrm>
            <a:off x="6471524" y="3085758"/>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C7908DF0-CAD8-B85E-709B-EE63DC10EEE8}"/>
              </a:ext>
            </a:extLst>
          </p:cNvPr>
          <p:cNvSpPr/>
          <p:nvPr/>
        </p:nvSpPr>
        <p:spPr>
          <a:xfrm>
            <a:off x="983052" y="2423547"/>
            <a:ext cx="6344713"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a:extLst>
              <a:ext uri="{FF2B5EF4-FFF2-40B4-BE49-F238E27FC236}">
                <a16:creationId xmlns:a16="http://schemas.microsoft.com/office/drawing/2014/main" id="{7D6921C0-FB15-5FD3-5FF5-5730C58D357C}"/>
              </a:ext>
            </a:extLst>
          </p:cNvPr>
          <p:cNvSpPr/>
          <p:nvPr/>
        </p:nvSpPr>
        <p:spPr>
          <a:xfrm>
            <a:off x="983053" y="4247821"/>
            <a:ext cx="6344712"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이등변 삼각형 7">
            <a:extLst>
              <a:ext uri="{FF2B5EF4-FFF2-40B4-BE49-F238E27FC236}">
                <a16:creationId xmlns:a16="http://schemas.microsoft.com/office/drawing/2014/main" id="{93818CB8-C352-2011-BADC-AF5F4634B5C4}"/>
              </a:ext>
            </a:extLst>
          </p:cNvPr>
          <p:cNvSpPr/>
          <p:nvPr/>
        </p:nvSpPr>
        <p:spPr>
          <a:xfrm rot="18385431">
            <a:off x="406242" y="2537554"/>
            <a:ext cx="414495" cy="904703"/>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9" name="그룹 8">
            <a:extLst>
              <a:ext uri="{FF2B5EF4-FFF2-40B4-BE49-F238E27FC236}">
                <a16:creationId xmlns:a16="http://schemas.microsoft.com/office/drawing/2014/main" id="{CD0C8EA1-292E-A779-3F34-E5BEABBDD740}"/>
              </a:ext>
            </a:extLst>
          </p:cNvPr>
          <p:cNvGrpSpPr/>
          <p:nvPr/>
        </p:nvGrpSpPr>
        <p:grpSpPr>
          <a:xfrm>
            <a:off x="1042312" y="3181844"/>
            <a:ext cx="490276" cy="543836"/>
            <a:chOff x="1023497" y="2518964"/>
            <a:chExt cx="490276" cy="543836"/>
          </a:xfrm>
        </p:grpSpPr>
        <p:cxnSp>
          <p:nvCxnSpPr>
            <p:cNvPr id="10" name="직선 연결선 9">
              <a:extLst>
                <a:ext uri="{FF2B5EF4-FFF2-40B4-BE49-F238E27FC236}">
                  <a16:creationId xmlns:a16="http://schemas.microsoft.com/office/drawing/2014/main" id="{BF980F31-5BAD-4AB4-F7BD-C226F4DE1163}"/>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8D54F033-B147-0C9E-EE49-8B7AF41A1CAF}"/>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32C42AD4-AE59-3D34-9246-5A22A590BF42}"/>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735D7051-45F6-026F-A083-A8662F571CFE}"/>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AA5C3BF8-038A-44AD-1327-5DF9707F0300}"/>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5082427D-53A9-20BA-F43E-F13797A68499}"/>
              </a:ext>
            </a:extLst>
          </p:cNvPr>
          <p:cNvCxnSpPr>
            <a:cxnSpLocks/>
          </p:cNvCxnSpPr>
          <p:nvPr/>
        </p:nvCxnSpPr>
        <p:spPr>
          <a:xfrm>
            <a:off x="1072005" y="3320454"/>
            <a:ext cx="1315142" cy="943281"/>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03D71FCD-C87C-EE31-A627-853AEC849B28}"/>
              </a:ext>
            </a:extLst>
          </p:cNvPr>
          <p:cNvCxnSpPr>
            <a:cxnSpLocks/>
          </p:cNvCxnSpPr>
          <p:nvPr/>
        </p:nvCxnSpPr>
        <p:spPr>
          <a:xfrm flipH="1">
            <a:off x="2392151" y="2681319"/>
            <a:ext cx="954539" cy="158241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8563388-5DFA-C664-ECC0-DF9134D8A010}"/>
              </a:ext>
            </a:extLst>
          </p:cNvPr>
          <p:cNvCxnSpPr>
            <a:cxnSpLocks/>
            <a:stCxn id="28" idx="1"/>
          </p:cNvCxnSpPr>
          <p:nvPr/>
        </p:nvCxnSpPr>
        <p:spPr>
          <a:xfrm flipH="1" flipV="1">
            <a:off x="3364470" y="2709297"/>
            <a:ext cx="1648414" cy="146849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A83A58F2-7E25-36CA-F0D4-7ED25C8E6DAD}"/>
              </a:ext>
            </a:extLst>
          </p:cNvPr>
          <p:cNvCxnSpPr>
            <a:cxnSpLocks/>
          </p:cNvCxnSpPr>
          <p:nvPr/>
        </p:nvCxnSpPr>
        <p:spPr>
          <a:xfrm>
            <a:off x="1092380" y="3289767"/>
            <a:ext cx="1565492" cy="110746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3554483D-16BA-66B6-3600-4EB867A799AC}"/>
              </a:ext>
            </a:extLst>
          </p:cNvPr>
          <p:cNvCxnSpPr>
            <a:cxnSpLocks/>
            <a:stCxn id="52" idx="1"/>
            <a:endCxn id="29" idx="5"/>
          </p:cNvCxnSpPr>
          <p:nvPr/>
        </p:nvCxnSpPr>
        <p:spPr>
          <a:xfrm flipH="1" flipV="1">
            <a:off x="4657444" y="2222534"/>
            <a:ext cx="1204733" cy="2362677"/>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B991C8F1-3045-3AD9-8F5A-BDEB8BDFDCAE}"/>
              </a:ext>
            </a:extLst>
          </p:cNvPr>
          <p:cNvCxnSpPr>
            <a:cxnSpLocks/>
            <a:stCxn id="29" idx="3"/>
            <a:endCxn id="20" idx="0"/>
          </p:cNvCxnSpPr>
          <p:nvPr/>
        </p:nvCxnSpPr>
        <p:spPr>
          <a:xfrm flipH="1">
            <a:off x="2624077" y="2222534"/>
            <a:ext cx="1947615" cy="2093616"/>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FE79C1-234F-0732-58E0-B721AE4CFD07}"/>
              </a:ext>
            </a:extLst>
          </p:cNvPr>
          <p:cNvSpPr/>
          <p:nvPr/>
        </p:nvSpPr>
        <p:spPr>
          <a:xfrm>
            <a:off x="2326511" y="4184574"/>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7" name="Oval 25">
            <a:extLst>
              <a:ext uri="{FF2B5EF4-FFF2-40B4-BE49-F238E27FC236}">
                <a16:creationId xmlns:a16="http://schemas.microsoft.com/office/drawing/2014/main" id="{F4F2E1B7-433B-F1D5-A968-32D0763C47C8}"/>
              </a:ext>
            </a:extLst>
          </p:cNvPr>
          <p:cNvSpPr/>
          <p:nvPr/>
        </p:nvSpPr>
        <p:spPr>
          <a:xfrm>
            <a:off x="3291058" y="2648661"/>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8" name="Oval 25">
            <a:extLst>
              <a:ext uri="{FF2B5EF4-FFF2-40B4-BE49-F238E27FC236}">
                <a16:creationId xmlns:a16="http://schemas.microsoft.com/office/drawing/2014/main" id="{F838793F-C859-A4E0-6594-3B52757CCB35}"/>
              </a:ext>
            </a:extLst>
          </p:cNvPr>
          <p:cNvSpPr/>
          <p:nvPr/>
        </p:nvSpPr>
        <p:spPr>
          <a:xfrm>
            <a:off x="4995124" y="4160033"/>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9" name="Oval 25">
            <a:extLst>
              <a:ext uri="{FF2B5EF4-FFF2-40B4-BE49-F238E27FC236}">
                <a16:creationId xmlns:a16="http://schemas.microsoft.com/office/drawing/2014/main" id="{9E56180A-E113-81C6-8973-CD7A8141272A}"/>
              </a:ext>
            </a:extLst>
          </p:cNvPr>
          <p:cNvSpPr/>
          <p:nvPr/>
        </p:nvSpPr>
        <p:spPr>
          <a:xfrm>
            <a:off x="4553932" y="2119022"/>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5" name="직사각형 34">
            <a:extLst>
              <a:ext uri="{FF2B5EF4-FFF2-40B4-BE49-F238E27FC236}">
                <a16:creationId xmlns:a16="http://schemas.microsoft.com/office/drawing/2014/main" id="{FCF46391-969E-0CB2-98D0-4753757CDB80}"/>
              </a:ext>
            </a:extLst>
          </p:cNvPr>
          <p:cNvSpPr/>
          <p:nvPr/>
        </p:nvSpPr>
        <p:spPr>
          <a:xfrm rot="287062">
            <a:off x="987177" y="4494685"/>
            <a:ext cx="6339631" cy="285750"/>
          </a:xfrm>
          <a:prstGeom prst="rect">
            <a:avLst/>
          </a:prstGeom>
          <a:solidFill>
            <a:srgbClr val="AFABAB">
              <a:alpha val="4196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9F003C2E-15AA-78AC-E418-945E91C03612}"/>
              </a:ext>
            </a:extLst>
          </p:cNvPr>
          <p:cNvSpPr/>
          <p:nvPr/>
        </p:nvSpPr>
        <p:spPr>
          <a:xfrm>
            <a:off x="1729577" y="1869724"/>
            <a:ext cx="6341376" cy="285750"/>
          </a:xfrm>
          <a:prstGeom prst="rect">
            <a:avLst/>
          </a:prstGeom>
          <a:solidFill>
            <a:srgbClr val="E2A326">
              <a:alpha val="3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2" name="직선 연결선 41">
            <a:extLst>
              <a:ext uri="{FF2B5EF4-FFF2-40B4-BE49-F238E27FC236}">
                <a16:creationId xmlns:a16="http://schemas.microsoft.com/office/drawing/2014/main" id="{AFF1C36D-9809-982D-23B3-6D35EAFA5A68}"/>
              </a:ext>
            </a:extLst>
          </p:cNvPr>
          <p:cNvCxnSpPr>
            <a:cxnSpLocks/>
            <a:stCxn id="52" idx="7"/>
            <a:endCxn id="56" idx="3"/>
          </p:cNvCxnSpPr>
          <p:nvPr/>
        </p:nvCxnSpPr>
        <p:spPr>
          <a:xfrm flipV="1">
            <a:off x="5947929" y="3391691"/>
            <a:ext cx="739600" cy="1193520"/>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66795765-9385-37C8-5AFD-251C3AE61F04}"/>
              </a:ext>
            </a:extLst>
          </p:cNvPr>
          <p:cNvCxnSpPr>
            <a:cxnSpLocks/>
            <a:stCxn id="28" idx="6"/>
            <a:endCxn id="55" idx="3"/>
          </p:cNvCxnSpPr>
          <p:nvPr/>
        </p:nvCxnSpPr>
        <p:spPr>
          <a:xfrm flipV="1">
            <a:off x="5116396" y="3563652"/>
            <a:ext cx="1604858" cy="65701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2" name="Oval 25">
            <a:extLst>
              <a:ext uri="{FF2B5EF4-FFF2-40B4-BE49-F238E27FC236}">
                <a16:creationId xmlns:a16="http://schemas.microsoft.com/office/drawing/2014/main" id="{4ED5435C-78A6-3DD9-D854-0344E91AD74B}"/>
              </a:ext>
            </a:extLst>
          </p:cNvPr>
          <p:cNvSpPr/>
          <p:nvPr/>
        </p:nvSpPr>
        <p:spPr>
          <a:xfrm>
            <a:off x="5844417" y="4567451"/>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5" name="Oval 25">
            <a:extLst>
              <a:ext uri="{FF2B5EF4-FFF2-40B4-BE49-F238E27FC236}">
                <a16:creationId xmlns:a16="http://schemas.microsoft.com/office/drawing/2014/main" id="{6B06CEFE-6F4D-3BF8-36DB-F21C76156C69}"/>
              </a:ext>
            </a:extLst>
          </p:cNvPr>
          <p:cNvSpPr/>
          <p:nvPr/>
        </p:nvSpPr>
        <p:spPr>
          <a:xfrm>
            <a:off x="6703494" y="3460140"/>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6" name="Oval 25">
            <a:extLst>
              <a:ext uri="{FF2B5EF4-FFF2-40B4-BE49-F238E27FC236}">
                <a16:creationId xmlns:a16="http://schemas.microsoft.com/office/drawing/2014/main" id="{DFF075D3-933E-74FA-61A4-B88BB5A76F68}"/>
              </a:ext>
            </a:extLst>
          </p:cNvPr>
          <p:cNvSpPr/>
          <p:nvPr/>
        </p:nvSpPr>
        <p:spPr>
          <a:xfrm>
            <a:off x="6669769" y="3288179"/>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9" name="TextBox 58">
            <a:extLst>
              <a:ext uri="{FF2B5EF4-FFF2-40B4-BE49-F238E27FC236}">
                <a16:creationId xmlns:a16="http://schemas.microsoft.com/office/drawing/2014/main" id="{96158ED2-0511-13E0-1747-1B5D1AF3B4CE}"/>
              </a:ext>
            </a:extLst>
          </p:cNvPr>
          <p:cNvSpPr txBox="1"/>
          <p:nvPr/>
        </p:nvSpPr>
        <p:spPr>
          <a:xfrm>
            <a:off x="2800636" y="5513762"/>
            <a:ext cx="3375896" cy="830997"/>
          </a:xfrm>
          <a:prstGeom prst="rect">
            <a:avLst/>
          </a:prstGeom>
          <a:noFill/>
        </p:spPr>
        <p:txBody>
          <a:bodyPr wrap="square">
            <a:spAutoFit/>
          </a:bodyPr>
          <a:lstStyle/>
          <a:p>
            <a:pPr algn="ctr"/>
            <a:r>
              <a:rPr lang="en-US" altLang="ko-KR" sz="2400" dirty="0">
                <a:solidFill>
                  <a:prstClr val="black"/>
                </a:solidFill>
                <a:latin typeface="+mj-lt"/>
              </a:rPr>
              <a:t>Pixel Correlation</a:t>
            </a:r>
          </a:p>
          <a:p>
            <a:pPr algn="ctr"/>
            <a:r>
              <a:rPr lang="en-US" altLang="ko-KR" sz="2400" dirty="0">
                <a:solidFill>
                  <a:prstClr val="black"/>
                </a:solidFill>
                <a:latin typeface="+mj-lt"/>
              </a:rPr>
              <a:t>(Correlation Depth 1)</a:t>
            </a:r>
            <a:endParaRPr lang="ko-KR" altLang="en-US" sz="2400" dirty="0"/>
          </a:p>
        </p:txBody>
      </p:sp>
      <p:sp>
        <p:nvSpPr>
          <p:cNvPr id="20" name="Oval 25">
            <a:extLst>
              <a:ext uri="{FF2B5EF4-FFF2-40B4-BE49-F238E27FC236}">
                <a16:creationId xmlns:a16="http://schemas.microsoft.com/office/drawing/2014/main" id="{0FE977C1-0CD6-F5E0-C496-446F4BA32886}"/>
              </a:ext>
            </a:extLst>
          </p:cNvPr>
          <p:cNvSpPr/>
          <p:nvPr/>
        </p:nvSpPr>
        <p:spPr>
          <a:xfrm>
            <a:off x="2563441" y="4316150"/>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78" name="직선 연결선 77">
            <a:extLst>
              <a:ext uri="{FF2B5EF4-FFF2-40B4-BE49-F238E27FC236}">
                <a16:creationId xmlns:a16="http://schemas.microsoft.com/office/drawing/2014/main" id="{761BAE07-0658-4F97-B2E8-2313D169100C}"/>
              </a:ext>
            </a:extLst>
          </p:cNvPr>
          <p:cNvCxnSpPr>
            <a:cxnSpLocks/>
          </p:cNvCxnSpPr>
          <p:nvPr/>
        </p:nvCxnSpPr>
        <p:spPr>
          <a:xfrm>
            <a:off x="10480246" y="3181774"/>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9" name="직선 연결선 78">
            <a:extLst>
              <a:ext uri="{FF2B5EF4-FFF2-40B4-BE49-F238E27FC236}">
                <a16:creationId xmlns:a16="http://schemas.microsoft.com/office/drawing/2014/main" id="{94541188-D009-F3E6-E3F6-BBD98572BABA}"/>
              </a:ext>
            </a:extLst>
          </p:cNvPr>
          <p:cNvCxnSpPr>
            <a:cxnSpLocks/>
          </p:cNvCxnSpPr>
          <p:nvPr/>
        </p:nvCxnSpPr>
        <p:spPr>
          <a:xfrm>
            <a:off x="10695676" y="3199646"/>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0" name="직선 연결선 79">
            <a:extLst>
              <a:ext uri="{FF2B5EF4-FFF2-40B4-BE49-F238E27FC236}">
                <a16:creationId xmlns:a16="http://schemas.microsoft.com/office/drawing/2014/main" id="{47C25F91-2A2F-FB86-D0BE-C22689A4FA17}"/>
              </a:ext>
            </a:extLst>
          </p:cNvPr>
          <p:cNvCxnSpPr>
            <a:cxnSpLocks/>
          </p:cNvCxnSpPr>
          <p:nvPr/>
        </p:nvCxnSpPr>
        <p:spPr>
          <a:xfrm>
            <a:off x="10832836" y="3199646"/>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1" name="직선 연결선 80">
            <a:extLst>
              <a:ext uri="{FF2B5EF4-FFF2-40B4-BE49-F238E27FC236}">
                <a16:creationId xmlns:a16="http://schemas.microsoft.com/office/drawing/2014/main" id="{024293FE-7634-1CFA-BEFB-180DC8B530A6}"/>
              </a:ext>
            </a:extLst>
          </p:cNvPr>
          <p:cNvCxnSpPr>
            <a:cxnSpLocks/>
          </p:cNvCxnSpPr>
          <p:nvPr/>
        </p:nvCxnSpPr>
        <p:spPr>
          <a:xfrm>
            <a:off x="11157559" y="3199646"/>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82" name="직사각형 81">
            <a:extLst>
              <a:ext uri="{FF2B5EF4-FFF2-40B4-BE49-F238E27FC236}">
                <a16:creationId xmlns:a16="http://schemas.microsoft.com/office/drawing/2014/main" id="{BFCB7A34-6BC4-FDC5-D2A9-A7995D4CE103}"/>
              </a:ext>
            </a:extLst>
          </p:cNvPr>
          <p:cNvSpPr/>
          <p:nvPr/>
        </p:nvSpPr>
        <p:spPr>
          <a:xfrm>
            <a:off x="9309730" y="3181844"/>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83" name="TextBox 82">
            <a:extLst>
              <a:ext uri="{FF2B5EF4-FFF2-40B4-BE49-F238E27FC236}">
                <a16:creationId xmlns:a16="http://schemas.microsoft.com/office/drawing/2014/main" id="{3869EF69-A217-D9B4-375F-C535529DF500}"/>
              </a:ext>
            </a:extLst>
          </p:cNvPr>
          <p:cNvSpPr txBox="1"/>
          <p:nvPr/>
        </p:nvSpPr>
        <p:spPr>
          <a:xfrm rot="16200000">
            <a:off x="7755421" y="4156156"/>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84" name="TextBox 83">
            <a:extLst>
              <a:ext uri="{FF2B5EF4-FFF2-40B4-BE49-F238E27FC236}">
                <a16:creationId xmlns:a16="http://schemas.microsoft.com/office/drawing/2014/main" id="{8532E33A-5FFC-BB3B-33C2-587902E0D862}"/>
              </a:ext>
            </a:extLst>
          </p:cNvPr>
          <p:cNvSpPr txBox="1"/>
          <p:nvPr/>
        </p:nvSpPr>
        <p:spPr>
          <a:xfrm>
            <a:off x="9224674" y="5512107"/>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85" name="타원 84">
            <a:extLst>
              <a:ext uri="{FF2B5EF4-FFF2-40B4-BE49-F238E27FC236}">
                <a16:creationId xmlns:a16="http://schemas.microsoft.com/office/drawing/2014/main" id="{0D1EBD1C-BC8B-CD7D-D40E-A3B401CC47AA}"/>
              </a:ext>
            </a:extLst>
          </p:cNvPr>
          <p:cNvSpPr/>
          <p:nvPr/>
        </p:nvSpPr>
        <p:spPr>
          <a:xfrm>
            <a:off x="9450543" y="3649788"/>
            <a:ext cx="83585"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6" name="타원 85">
            <a:extLst>
              <a:ext uri="{FF2B5EF4-FFF2-40B4-BE49-F238E27FC236}">
                <a16:creationId xmlns:a16="http://schemas.microsoft.com/office/drawing/2014/main" id="{A77F88D1-7400-4A03-FAFF-656A1E9EA994}"/>
              </a:ext>
            </a:extLst>
          </p:cNvPr>
          <p:cNvSpPr/>
          <p:nvPr/>
        </p:nvSpPr>
        <p:spPr>
          <a:xfrm>
            <a:off x="9682315" y="4053480"/>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7" name="타원 86">
            <a:extLst>
              <a:ext uri="{FF2B5EF4-FFF2-40B4-BE49-F238E27FC236}">
                <a16:creationId xmlns:a16="http://schemas.microsoft.com/office/drawing/2014/main" id="{1CE76BAA-0B38-62CF-E207-176ED670C74D}"/>
              </a:ext>
            </a:extLst>
          </p:cNvPr>
          <p:cNvSpPr/>
          <p:nvPr/>
        </p:nvSpPr>
        <p:spPr>
          <a:xfrm>
            <a:off x="10120002" y="4519233"/>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8" name="타원 87">
            <a:extLst>
              <a:ext uri="{FF2B5EF4-FFF2-40B4-BE49-F238E27FC236}">
                <a16:creationId xmlns:a16="http://schemas.microsoft.com/office/drawing/2014/main" id="{C2D3A865-3A76-CE1A-8EC1-1E61AA2E27E9}"/>
              </a:ext>
            </a:extLst>
          </p:cNvPr>
          <p:cNvSpPr/>
          <p:nvPr/>
        </p:nvSpPr>
        <p:spPr>
          <a:xfrm>
            <a:off x="9815037" y="503360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89" name="직선 연결선 88">
            <a:extLst>
              <a:ext uri="{FF2B5EF4-FFF2-40B4-BE49-F238E27FC236}">
                <a16:creationId xmlns:a16="http://schemas.microsoft.com/office/drawing/2014/main" id="{E26DB93F-4CCC-E65A-8F96-730D6214FA65}"/>
              </a:ext>
            </a:extLst>
          </p:cNvPr>
          <p:cNvCxnSpPr>
            <a:cxnSpLocks/>
          </p:cNvCxnSpPr>
          <p:nvPr/>
        </p:nvCxnSpPr>
        <p:spPr>
          <a:xfrm>
            <a:off x="9499671" y="3181774"/>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0" name="직선 연결선 89">
            <a:extLst>
              <a:ext uri="{FF2B5EF4-FFF2-40B4-BE49-F238E27FC236}">
                <a16:creationId xmlns:a16="http://schemas.microsoft.com/office/drawing/2014/main" id="{654BAD7E-881A-70A4-90E9-472D1607E9C8}"/>
              </a:ext>
            </a:extLst>
          </p:cNvPr>
          <p:cNvCxnSpPr>
            <a:cxnSpLocks/>
          </p:cNvCxnSpPr>
          <p:nvPr/>
        </p:nvCxnSpPr>
        <p:spPr>
          <a:xfrm>
            <a:off x="9715101" y="3199646"/>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1" name="타원 90">
            <a:extLst>
              <a:ext uri="{FF2B5EF4-FFF2-40B4-BE49-F238E27FC236}">
                <a16:creationId xmlns:a16="http://schemas.microsoft.com/office/drawing/2014/main" id="{C27255B3-DB9C-6645-BAF0-A7F4122D445B}"/>
              </a:ext>
            </a:extLst>
          </p:cNvPr>
          <p:cNvSpPr/>
          <p:nvPr/>
        </p:nvSpPr>
        <p:spPr>
          <a:xfrm>
            <a:off x="10435743" y="3551142"/>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2" name="타원 91">
            <a:extLst>
              <a:ext uri="{FF2B5EF4-FFF2-40B4-BE49-F238E27FC236}">
                <a16:creationId xmlns:a16="http://schemas.microsoft.com/office/drawing/2014/main" id="{AED8A4AE-4DCD-A50A-DE4D-78B550E231D2}"/>
              </a:ext>
            </a:extLst>
          </p:cNvPr>
          <p:cNvSpPr/>
          <p:nvPr/>
        </p:nvSpPr>
        <p:spPr>
          <a:xfrm>
            <a:off x="10667515" y="3940376"/>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3" name="타원 92">
            <a:extLst>
              <a:ext uri="{FF2B5EF4-FFF2-40B4-BE49-F238E27FC236}">
                <a16:creationId xmlns:a16="http://schemas.microsoft.com/office/drawing/2014/main" id="{3A36B626-8C61-8F7D-6C7D-40F806DBB685}"/>
              </a:ext>
            </a:extLst>
          </p:cNvPr>
          <p:cNvSpPr/>
          <p:nvPr/>
        </p:nvSpPr>
        <p:spPr>
          <a:xfrm>
            <a:off x="11105202" y="4654411"/>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4" name="타원 93">
            <a:extLst>
              <a:ext uri="{FF2B5EF4-FFF2-40B4-BE49-F238E27FC236}">
                <a16:creationId xmlns:a16="http://schemas.microsoft.com/office/drawing/2014/main" id="{852AA8E4-769B-18E2-A5F2-60FCFA3A3D6A}"/>
              </a:ext>
            </a:extLst>
          </p:cNvPr>
          <p:cNvSpPr/>
          <p:nvPr/>
        </p:nvSpPr>
        <p:spPr>
          <a:xfrm>
            <a:off x="10800237" y="520032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95" name="직선 연결선 94">
            <a:extLst>
              <a:ext uri="{FF2B5EF4-FFF2-40B4-BE49-F238E27FC236}">
                <a16:creationId xmlns:a16="http://schemas.microsoft.com/office/drawing/2014/main" id="{19B6B927-9AE1-685E-CD84-DAE3ABF7D132}"/>
              </a:ext>
            </a:extLst>
          </p:cNvPr>
          <p:cNvCxnSpPr>
            <a:cxnSpLocks/>
          </p:cNvCxnSpPr>
          <p:nvPr/>
        </p:nvCxnSpPr>
        <p:spPr>
          <a:xfrm>
            <a:off x="9852261" y="3199646"/>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6" name="직선 연결선 95">
            <a:extLst>
              <a:ext uri="{FF2B5EF4-FFF2-40B4-BE49-F238E27FC236}">
                <a16:creationId xmlns:a16="http://schemas.microsoft.com/office/drawing/2014/main" id="{453F295B-032A-048A-D81A-5A93B03EAC02}"/>
              </a:ext>
            </a:extLst>
          </p:cNvPr>
          <p:cNvCxnSpPr>
            <a:cxnSpLocks/>
          </p:cNvCxnSpPr>
          <p:nvPr/>
        </p:nvCxnSpPr>
        <p:spPr>
          <a:xfrm>
            <a:off x="10176984" y="3199646"/>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7" name="사각형: 둥근 모서리 96">
            <a:extLst>
              <a:ext uri="{FF2B5EF4-FFF2-40B4-BE49-F238E27FC236}">
                <a16:creationId xmlns:a16="http://schemas.microsoft.com/office/drawing/2014/main" id="{D0A7F9A2-241A-B00C-7228-27F7988EF903}"/>
              </a:ext>
            </a:extLst>
          </p:cNvPr>
          <p:cNvSpPr/>
          <p:nvPr/>
        </p:nvSpPr>
        <p:spPr>
          <a:xfrm>
            <a:off x="9309730" y="3457520"/>
            <a:ext cx="2162442" cy="328790"/>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98" name="사각형: 둥근 모서리 97">
            <a:extLst>
              <a:ext uri="{FF2B5EF4-FFF2-40B4-BE49-F238E27FC236}">
                <a16:creationId xmlns:a16="http://schemas.microsoft.com/office/drawing/2014/main" id="{AB4056CA-6EDA-CB9C-3147-345937A06DDB}"/>
              </a:ext>
            </a:extLst>
          </p:cNvPr>
          <p:cNvSpPr/>
          <p:nvPr/>
        </p:nvSpPr>
        <p:spPr>
          <a:xfrm>
            <a:off x="9309730" y="3904123"/>
            <a:ext cx="2162442" cy="328790"/>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99" name="사각형: 둥근 모서리 98">
            <a:extLst>
              <a:ext uri="{FF2B5EF4-FFF2-40B4-BE49-F238E27FC236}">
                <a16:creationId xmlns:a16="http://schemas.microsoft.com/office/drawing/2014/main" id="{EDF0FE9E-FA36-A0A8-918C-DA51E8A45023}"/>
              </a:ext>
            </a:extLst>
          </p:cNvPr>
          <p:cNvSpPr/>
          <p:nvPr/>
        </p:nvSpPr>
        <p:spPr>
          <a:xfrm>
            <a:off x="9309730" y="4409112"/>
            <a:ext cx="2162442" cy="328790"/>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100" name="사각형: 둥근 모서리 99">
            <a:extLst>
              <a:ext uri="{FF2B5EF4-FFF2-40B4-BE49-F238E27FC236}">
                <a16:creationId xmlns:a16="http://schemas.microsoft.com/office/drawing/2014/main" id="{4E5146B6-F9E4-6D46-7513-C464F4024D1D}"/>
              </a:ext>
            </a:extLst>
          </p:cNvPr>
          <p:cNvSpPr/>
          <p:nvPr/>
        </p:nvSpPr>
        <p:spPr>
          <a:xfrm>
            <a:off x="9309730" y="4978719"/>
            <a:ext cx="2162442" cy="328790"/>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pic>
        <p:nvPicPr>
          <p:cNvPr id="101" name="Picture 2" descr="Dice icon">
            <a:extLst>
              <a:ext uri="{FF2B5EF4-FFF2-40B4-BE49-F238E27FC236}">
                <a16:creationId xmlns:a16="http://schemas.microsoft.com/office/drawing/2014/main" id="{8416F3A5-D7DC-48E8-51C6-DEC35A317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586" y="3447850"/>
            <a:ext cx="390897" cy="39089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직선 연결선 2">
            <a:extLst>
              <a:ext uri="{FF2B5EF4-FFF2-40B4-BE49-F238E27FC236}">
                <a16:creationId xmlns:a16="http://schemas.microsoft.com/office/drawing/2014/main" id="{6912A496-85D3-569C-9831-C08BD0548CEA}"/>
              </a:ext>
            </a:extLst>
          </p:cNvPr>
          <p:cNvCxnSpPr>
            <a:cxnSpLocks/>
          </p:cNvCxnSpPr>
          <p:nvPr/>
        </p:nvCxnSpPr>
        <p:spPr>
          <a:xfrm flipH="1" flipV="1">
            <a:off x="8408131" y="2572457"/>
            <a:ext cx="933052" cy="1"/>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5828FC85-8C32-31D7-F58F-E8CA5AB6CFA2}"/>
              </a:ext>
            </a:extLst>
          </p:cNvPr>
          <p:cNvCxnSpPr>
            <a:cxnSpLocks/>
          </p:cNvCxnSpPr>
          <p:nvPr/>
        </p:nvCxnSpPr>
        <p:spPr>
          <a:xfrm flipH="1">
            <a:off x="8388204" y="1174584"/>
            <a:ext cx="921526"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553CBDA-BA57-812D-DB8F-40D5DF684FD5}"/>
              </a:ext>
            </a:extLst>
          </p:cNvPr>
          <p:cNvSpPr txBox="1"/>
          <p:nvPr/>
        </p:nvSpPr>
        <p:spPr>
          <a:xfrm>
            <a:off x="8894063" y="875256"/>
            <a:ext cx="3450336" cy="400110"/>
          </a:xfrm>
          <a:prstGeom prst="rect">
            <a:avLst/>
          </a:prstGeom>
          <a:noFill/>
        </p:spPr>
        <p:txBody>
          <a:bodyPr wrap="square" rtlCol="0">
            <a:spAutoFit/>
          </a:bodyPr>
          <a:lstStyle/>
          <a:p>
            <a:pPr algn="ctr"/>
            <a:r>
              <a:rPr lang="en-US" altLang="ko-KR" sz="2000" dirty="0"/>
              <a:t>Primal Path</a:t>
            </a:r>
            <a:endParaRPr lang="ko-KR" altLang="en-US" sz="2000" dirty="0"/>
          </a:p>
        </p:txBody>
      </p:sp>
      <p:sp>
        <p:nvSpPr>
          <p:cNvPr id="24" name="TextBox 23">
            <a:extLst>
              <a:ext uri="{FF2B5EF4-FFF2-40B4-BE49-F238E27FC236}">
                <a16:creationId xmlns:a16="http://schemas.microsoft.com/office/drawing/2014/main" id="{136DA127-1F02-E0B7-9DD1-77450B44360A}"/>
              </a:ext>
            </a:extLst>
          </p:cNvPr>
          <p:cNvSpPr txBox="1"/>
          <p:nvPr/>
        </p:nvSpPr>
        <p:spPr>
          <a:xfrm>
            <a:off x="9415278" y="1319282"/>
            <a:ext cx="2517642" cy="707886"/>
          </a:xfrm>
          <a:prstGeom prst="rect">
            <a:avLst/>
          </a:prstGeom>
          <a:noFill/>
        </p:spPr>
        <p:txBody>
          <a:bodyPr wrap="square" rtlCol="0">
            <a:spAutoFit/>
          </a:bodyPr>
          <a:lstStyle/>
          <a:p>
            <a:pPr algn="ctr"/>
            <a:r>
              <a:rPr lang="en-US" altLang="ko-KR" sz="2000" dirty="0"/>
              <a:t>Antithetic Path (Shift-mapped)</a:t>
            </a:r>
            <a:endParaRPr lang="ko-KR" altLang="en-US" sz="2000" dirty="0"/>
          </a:p>
        </p:txBody>
      </p:sp>
      <p:cxnSp>
        <p:nvCxnSpPr>
          <p:cNvPr id="25" name="직선 연결선 24">
            <a:extLst>
              <a:ext uri="{FF2B5EF4-FFF2-40B4-BE49-F238E27FC236}">
                <a16:creationId xmlns:a16="http://schemas.microsoft.com/office/drawing/2014/main" id="{0E899F5F-ABA3-1ED0-AA52-40F673E610C1}"/>
              </a:ext>
            </a:extLst>
          </p:cNvPr>
          <p:cNvCxnSpPr>
            <a:cxnSpLocks/>
          </p:cNvCxnSpPr>
          <p:nvPr/>
        </p:nvCxnSpPr>
        <p:spPr>
          <a:xfrm flipH="1">
            <a:off x="8388204" y="1717509"/>
            <a:ext cx="92152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906BD7A-6D0C-DAA1-197D-044F686EEF5C}"/>
              </a:ext>
            </a:extLst>
          </p:cNvPr>
          <p:cNvSpPr txBox="1"/>
          <p:nvPr/>
        </p:nvSpPr>
        <p:spPr>
          <a:xfrm>
            <a:off x="9415278" y="2101994"/>
            <a:ext cx="2517642" cy="707886"/>
          </a:xfrm>
          <a:prstGeom prst="rect">
            <a:avLst/>
          </a:prstGeom>
          <a:noFill/>
        </p:spPr>
        <p:txBody>
          <a:bodyPr wrap="square" rtlCol="0">
            <a:spAutoFit/>
          </a:bodyPr>
          <a:lstStyle/>
          <a:p>
            <a:pPr algn="ctr"/>
            <a:r>
              <a:rPr lang="en-US" altLang="ko-KR" sz="2000" dirty="0"/>
              <a:t>Antithetic Path (Uncorrelated)</a:t>
            </a:r>
            <a:endParaRPr lang="ko-KR" altLang="en-US" sz="2000" dirty="0"/>
          </a:p>
        </p:txBody>
      </p:sp>
      <p:sp>
        <p:nvSpPr>
          <p:cNvPr id="31" name="TextBox 30">
            <a:extLst>
              <a:ext uri="{FF2B5EF4-FFF2-40B4-BE49-F238E27FC236}">
                <a16:creationId xmlns:a16="http://schemas.microsoft.com/office/drawing/2014/main" id="{C2E750F9-43A8-24F2-6E18-C4DCA27983D1}"/>
              </a:ext>
            </a:extLst>
          </p:cNvPr>
          <p:cNvSpPr txBox="1"/>
          <p:nvPr/>
        </p:nvSpPr>
        <p:spPr>
          <a:xfrm>
            <a:off x="9354520" y="5925470"/>
            <a:ext cx="2162445" cy="830997"/>
          </a:xfrm>
          <a:prstGeom prst="rect">
            <a:avLst/>
          </a:prstGeom>
          <a:noFill/>
        </p:spPr>
        <p:txBody>
          <a:bodyPr wrap="square">
            <a:spAutoFit/>
          </a:bodyPr>
          <a:lstStyle/>
          <a:p>
            <a:pPr algn="ctr"/>
            <a:r>
              <a:rPr lang="en-US" altLang="ko-KR" sz="2400" dirty="0">
                <a:latin typeface="+mj-lt"/>
                <a:cs typeface="Linux Biolinum" panose="02000503000000000000" pitchFamily="2" charset="0"/>
              </a:rPr>
              <a:t>Loosely Correlated!</a:t>
            </a:r>
            <a:endParaRPr lang="ko-KR" altLang="en-US" sz="2400" dirty="0">
              <a:latin typeface="+mj-lt"/>
              <a:cs typeface="Linux Biolinum" panose="02000503000000000000" pitchFamily="2" charset="0"/>
            </a:endParaRPr>
          </a:p>
        </p:txBody>
      </p:sp>
      <p:cxnSp>
        <p:nvCxnSpPr>
          <p:cNvPr id="33" name="연결선: 꺾임 32">
            <a:extLst>
              <a:ext uri="{FF2B5EF4-FFF2-40B4-BE49-F238E27FC236}">
                <a16:creationId xmlns:a16="http://schemas.microsoft.com/office/drawing/2014/main" id="{0BA9B322-183B-CDE1-E680-E48DB9B477F1}"/>
              </a:ext>
            </a:extLst>
          </p:cNvPr>
          <p:cNvCxnSpPr>
            <a:stCxn id="100" idx="1"/>
            <a:endCxn id="31" idx="1"/>
          </p:cNvCxnSpPr>
          <p:nvPr/>
        </p:nvCxnSpPr>
        <p:spPr>
          <a:xfrm rot="10800000" flipH="1" flipV="1">
            <a:off x="9309730" y="5143113"/>
            <a:ext cx="44790" cy="1197855"/>
          </a:xfrm>
          <a:prstGeom prst="bentConnector3">
            <a:avLst>
              <a:gd name="adj1" fmla="val -510382"/>
            </a:avLst>
          </a:prstGeom>
          <a:ln w="3810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296290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ADB006-D6D3-234B-3B68-B1FFEF666BA0}"/>
              </a:ext>
            </a:extLst>
          </p:cNvPr>
          <p:cNvSpPr>
            <a:spLocks noGrp="1"/>
          </p:cNvSpPr>
          <p:nvPr>
            <p:ph type="title"/>
          </p:nvPr>
        </p:nvSpPr>
        <p:spPr/>
        <p:txBody>
          <a:bodyPr/>
          <a:lstStyle/>
          <a:p>
            <a:r>
              <a:rPr lang="en-US" altLang="ko-KR" dirty="0"/>
              <a:t>Strength of Path Correlation</a:t>
            </a:r>
            <a:endParaRPr lang="ko-KR" altLang="en-US" dirty="0"/>
          </a:p>
        </p:txBody>
      </p:sp>
      <p:sp>
        <p:nvSpPr>
          <p:cNvPr id="4" name="슬라이드 번호 개체 틀 3">
            <a:extLst>
              <a:ext uri="{FF2B5EF4-FFF2-40B4-BE49-F238E27FC236}">
                <a16:creationId xmlns:a16="http://schemas.microsoft.com/office/drawing/2014/main" id="{0412E913-B2AB-2D55-E692-7EA3DE88317A}"/>
              </a:ext>
            </a:extLst>
          </p:cNvPr>
          <p:cNvSpPr>
            <a:spLocks noGrp="1"/>
          </p:cNvSpPr>
          <p:nvPr>
            <p:ph type="sldNum" sz="quarter" idx="12"/>
          </p:nvPr>
        </p:nvSpPr>
        <p:spPr/>
        <p:txBody>
          <a:bodyPr/>
          <a:lstStyle/>
          <a:p>
            <a:fld id="{8DF240CA-39A6-8942-A819-E48F9D8A9D50}" type="slidenum">
              <a:rPr lang="en-KR" smtClean="0"/>
              <a:pPr/>
              <a:t>66</a:t>
            </a:fld>
            <a:endParaRPr lang="en-KR"/>
          </a:p>
        </p:txBody>
      </p:sp>
      <p:sp>
        <p:nvSpPr>
          <p:cNvPr id="5" name="직사각형 4">
            <a:extLst>
              <a:ext uri="{FF2B5EF4-FFF2-40B4-BE49-F238E27FC236}">
                <a16:creationId xmlns:a16="http://schemas.microsoft.com/office/drawing/2014/main" id="{5E19555E-A0BE-3F37-A891-EAA0161DDC0C}"/>
              </a:ext>
            </a:extLst>
          </p:cNvPr>
          <p:cNvSpPr/>
          <p:nvPr/>
        </p:nvSpPr>
        <p:spPr>
          <a:xfrm>
            <a:off x="6471524" y="3085758"/>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C7908DF0-CAD8-B85E-709B-EE63DC10EEE8}"/>
              </a:ext>
            </a:extLst>
          </p:cNvPr>
          <p:cNvSpPr/>
          <p:nvPr/>
        </p:nvSpPr>
        <p:spPr>
          <a:xfrm>
            <a:off x="983052" y="2423547"/>
            <a:ext cx="6344713"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a:extLst>
              <a:ext uri="{FF2B5EF4-FFF2-40B4-BE49-F238E27FC236}">
                <a16:creationId xmlns:a16="http://schemas.microsoft.com/office/drawing/2014/main" id="{7D6921C0-FB15-5FD3-5FF5-5730C58D357C}"/>
              </a:ext>
            </a:extLst>
          </p:cNvPr>
          <p:cNvSpPr/>
          <p:nvPr/>
        </p:nvSpPr>
        <p:spPr>
          <a:xfrm>
            <a:off x="983053" y="4247821"/>
            <a:ext cx="6344712"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이등변 삼각형 7">
            <a:extLst>
              <a:ext uri="{FF2B5EF4-FFF2-40B4-BE49-F238E27FC236}">
                <a16:creationId xmlns:a16="http://schemas.microsoft.com/office/drawing/2014/main" id="{93818CB8-C352-2011-BADC-AF5F4634B5C4}"/>
              </a:ext>
            </a:extLst>
          </p:cNvPr>
          <p:cNvSpPr/>
          <p:nvPr/>
        </p:nvSpPr>
        <p:spPr>
          <a:xfrm rot="18385431">
            <a:off x="406242" y="2537554"/>
            <a:ext cx="414495" cy="904703"/>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9" name="그룹 8">
            <a:extLst>
              <a:ext uri="{FF2B5EF4-FFF2-40B4-BE49-F238E27FC236}">
                <a16:creationId xmlns:a16="http://schemas.microsoft.com/office/drawing/2014/main" id="{CD0C8EA1-292E-A779-3F34-E5BEABBDD740}"/>
              </a:ext>
            </a:extLst>
          </p:cNvPr>
          <p:cNvGrpSpPr/>
          <p:nvPr/>
        </p:nvGrpSpPr>
        <p:grpSpPr>
          <a:xfrm>
            <a:off x="1042312" y="3181844"/>
            <a:ext cx="490276" cy="543836"/>
            <a:chOff x="1023497" y="2518964"/>
            <a:chExt cx="490276" cy="543836"/>
          </a:xfrm>
        </p:grpSpPr>
        <p:cxnSp>
          <p:nvCxnSpPr>
            <p:cNvPr id="10" name="직선 연결선 9">
              <a:extLst>
                <a:ext uri="{FF2B5EF4-FFF2-40B4-BE49-F238E27FC236}">
                  <a16:creationId xmlns:a16="http://schemas.microsoft.com/office/drawing/2014/main" id="{BF980F31-5BAD-4AB4-F7BD-C226F4DE1163}"/>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8D54F033-B147-0C9E-EE49-8B7AF41A1CAF}"/>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32C42AD4-AE59-3D34-9246-5A22A590BF42}"/>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735D7051-45F6-026F-A083-A8662F571CFE}"/>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AA5C3BF8-038A-44AD-1327-5DF9707F0300}"/>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5082427D-53A9-20BA-F43E-F13797A68499}"/>
              </a:ext>
            </a:extLst>
          </p:cNvPr>
          <p:cNvCxnSpPr>
            <a:cxnSpLocks/>
          </p:cNvCxnSpPr>
          <p:nvPr/>
        </p:nvCxnSpPr>
        <p:spPr>
          <a:xfrm>
            <a:off x="1072005" y="3320454"/>
            <a:ext cx="1315142" cy="943281"/>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03D71FCD-C87C-EE31-A627-853AEC849B28}"/>
              </a:ext>
            </a:extLst>
          </p:cNvPr>
          <p:cNvCxnSpPr>
            <a:cxnSpLocks/>
          </p:cNvCxnSpPr>
          <p:nvPr/>
        </p:nvCxnSpPr>
        <p:spPr>
          <a:xfrm flipH="1">
            <a:off x="2392151" y="2681319"/>
            <a:ext cx="954539" cy="158241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8563388-5DFA-C664-ECC0-DF9134D8A010}"/>
              </a:ext>
            </a:extLst>
          </p:cNvPr>
          <p:cNvCxnSpPr>
            <a:cxnSpLocks/>
            <a:stCxn id="28" idx="1"/>
          </p:cNvCxnSpPr>
          <p:nvPr/>
        </p:nvCxnSpPr>
        <p:spPr>
          <a:xfrm flipH="1" flipV="1">
            <a:off x="3364470" y="2709297"/>
            <a:ext cx="1648414" cy="146849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A83A58F2-7E25-36CA-F0D4-7ED25C8E6DAD}"/>
              </a:ext>
            </a:extLst>
          </p:cNvPr>
          <p:cNvCxnSpPr>
            <a:cxnSpLocks/>
          </p:cNvCxnSpPr>
          <p:nvPr/>
        </p:nvCxnSpPr>
        <p:spPr>
          <a:xfrm>
            <a:off x="1092380" y="3289767"/>
            <a:ext cx="1565492" cy="110746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3554483D-16BA-66B6-3600-4EB867A799AC}"/>
              </a:ext>
            </a:extLst>
          </p:cNvPr>
          <p:cNvCxnSpPr>
            <a:cxnSpLocks/>
            <a:stCxn id="52" idx="1"/>
            <a:endCxn id="24" idx="5"/>
          </p:cNvCxnSpPr>
          <p:nvPr/>
        </p:nvCxnSpPr>
        <p:spPr>
          <a:xfrm flipH="1" flipV="1">
            <a:off x="4882505" y="2171855"/>
            <a:ext cx="979672" cy="2413356"/>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B991C8F1-3045-3AD9-8F5A-BDEB8BDFDCAE}"/>
              </a:ext>
            </a:extLst>
          </p:cNvPr>
          <p:cNvCxnSpPr>
            <a:cxnSpLocks/>
            <a:stCxn id="24" idx="3"/>
            <a:endCxn id="20" idx="0"/>
          </p:cNvCxnSpPr>
          <p:nvPr/>
        </p:nvCxnSpPr>
        <p:spPr>
          <a:xfrm flipH="1">
            <a:off x="2624077" y="2171855"/>
            <a:ext cx="2172676" cy="2144295"/>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FE79C1-234F-0732-58E0-B721AE4CFD07}"/>
              </a:ext>
            </a:extLst>
          </p:cNvPr>
          <p:cNvSpPr/>
          <p:nvPr/>
        </p:nvSpPr>
        <p:spPr>
          <a:xfrm>
            <a:off x="2326511" y="4184574"/>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7" name="Oval 25">
            <a:extLst>
              <a:ext uri="{FF2B5EF4-FFF2-40B4-BE49-F238E27FC236}">
                <a16:creationId xmlns:a16="http://schemas.microsoft.com/office/drawing/2014/main" id="{F4F2E1B7-433B-F1D5-A968-32D0763C47C8}"/>
              </a:ext>
            </a:extLst>
          </p:cNvPr>
          <p:cNvSpPr/>
          <p:nvPr/>
        </p:nvSpPr>
        <p:spPr>
          <a:xfrm>
            <a:off x="3291058" y="2648661"/>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8" name="Oval 25">
            <a:extLst>
              <a:ext uri="{FF2B5EF4-FFF2-40B4-BE49-F238E27FC236}">
                <a16:creationId xmlns:a16="http://schemas.microsoft.com/office/drawing/2014/main" id="{F838793F-C859-A4E0-6594-3B52757CCB35}"/>
              </a:ext>
            </a:extLst>
          </p:cNvPr>
          <p:cNvSpPr/>
          <p:nvPr/>
        </p:nvSpPr>
        <p:spPr>
          <a:xfrm>
            <a:off x="4995124" y="4160033"/>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5" name="직사각형 34">
            <a:extLst>
              <a:ext uri="{FF2B5EF4-FFF2-40B4-BE49-F238E27FC236}">
                <a16:creationId xmlns:a16="http://schemas.microsoft.com/office/drawing/2014/main" id="{FCF46391-969E-0CB2-98D0-4753757CDB80}"/>
              </a:ext>
            </a:extLst>
          </p:cNvPr>
          <p:cNvSpPr/>
          <p:nvPr/>
        </p:nvSpPr>
        <p:spPr>
          <a:xfrm rot="287062">
            <a:off x="987177" y="4494685"/>
            <a:ext cx="6339631" cy="285750"/>
          </a:xfrm>
          <a:prstGeom prst="rect">
            <a:avLst/>
          </a:prstGeom>
          <a:solidFill>
            <a:srgbClr val="AFABAB">
              <a:alpha val="4196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9F003C2E-15AA-78AC-E418-945E91C03612}"/>
              </a:ext>
            </a:extLst>
          </p:cNvPr>
          <p:cNvSpPr/>
          <p:nvPr/>
        </p:nvSpPr>
        <p:spPr>
          <a:xfrm>
            <a:off x="1729577" y="1869724"/>
            <a:ext cx="6341376" cy="285750"/>
          </a:xfrm>
          <a:prstGeom prst="rect">
            <a:avLst/>
          </a:prstGeom>
          <a:solidFill>
            <a:srgbClr val="E2A326">
              <a:alpha val="3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2" name="직선 연결선 41">
            <a:extLst>
              <a:ext uri="{FF2B5EF4-FFF2-40B4-BE49-F238E27FC236}">
                <a16:creationId xmlns:a16="http://schemas.microsoft.com/office/drawing/2014/main" id="{AFF1C36D-9809-982D-23B3-6D35EAFA5A68}"/>
              </a:ext>
            </a:extLst>
          </p:cNvPr>
          <p:cNvCxnSpPr>
            <a:cxnSpLocks/>
            <a:stCxn id="52" idx="7"/>
            <a:endCxn id="56" idx="3"/>
          </p:cNvCxnSpPr>
          <p:nvPr/>
        </p:nvCxnSpPr>
        <p:spPr>
          <a:xfrm flipV="1">
            <a:off x="5947929" y="3391691"/>
            <a:ext cx="739600" cy="1193520"/>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66795765-9385-37C8-5AFD-251C3AE61F04}"/>
              </a:ext>
            </a:extLst>
          </p:cNvPr>
          <p:cNvCxnSpPr>
            <a:cxnSpLocks/>
            <a:stCxn id="28" idx="6"/>
            <a:endCxn id="55" idx="3"/>
          </p:cNvCxnSpPr>
          <p:nvPr/>
        </p:nvCxnSpPr>
        <p:spPr>
          <a:xfrm flipV="1">
            <a:off x="5116396" y="3563652"/>
            <a:ext cx="1604858" cy="65701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2" name="Oval 25">
            <a:extLst>
              <a:ext uri="{FF2B5EF4-FFF2-40B4-BE49-F238E27FC236}">
                <a16:creationId xmlns:a16="http://schemas.microsoft.com/office/drawing/2014/main" id="{4ED5435C-78A6-3DD9-D854-0344E91AD74B}"/>
              </a:ext>
            </a:extLst>
          </p:cNvPr>
          <p:cNvSpPr/>
          <p:nvPr/>
        </p:nvSpPr>
        <p:spPr>
          <a:xfrm>
            <a:off x="5844417" y="4567451"/>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5" name="Oval 25">
            <a:extLst>
              <a:ext uri="{FF2B5EF4-FFF2-40B4-BE49-F238E27FC236}">
                <a16:creationId xmlns:a16="http://schemas.microsoft.com/office/drawing/2014/main" id="{6B06CEFE-6F4D-3BF8-36DB-F21C76156C69}"/>
              </a:ext>
            </a:extLst>
          </p:cNvPr>
          <p:cNvSpPr/>
          <p:nvPr/>
        </p:nvSpPr>
        <p:spPr>
          <a:xfrm>
            <a:off x="6703494" y="3460140"/>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6" name="Oval 25">
            <a:extLst>
              <a:ext uri="{FF2B5EF4-FFF2-40B4-BE49-F238E27FC236}">
                <a16:creationId xmlns:a16="http://schemas.microsoft.com/office/drawing/2014/main" id="{DFF075D3-933E-74FA-61A4-B88BB5A76F68}"/>
              </a:ext>
            </a:extLst>
          </p:cNvPr>
          <p:cNvSpPr/>
          <p:nvPr/>
        </p:nvSpPr>
        <p:spPr>
          <a:xfrm>
            <a:off x="6669769" y="3288179"/>
            <a:ext cx="121272" cy="121272"/>
          </a:xfrm>
          <a:prstGeom prst="ellipse">
            <a:avLst/>
          </a:prstGeom>
          <a:solidFill>
            <a:srgbClr val="FF0000">
              <a:alpha val="41176"/>
            </a:srgbClr>
          </a:solidFill>
          <a:ln w="25400" cap="flat" cmpd="sng" algn="ctr">
            <a:solidFill>
              <a:srgbClr val="AFABAB"/>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9" name="TextBox 58">
            <a:extLst>
              <a:ext uri="{FF2B5EF4-FFF2-40B4-BE49-F238E27FC236}">
                <a16:creationId xmlns:a16="http://schemas.microsoft.com/office/drawing/2014/main" id="{96158ED2-0511-13E0-1747-1B5D1AF3B4CE}"/>
              </a:ext>
            </a:extLst>
          </p:cNvPr>
          <p:cNvSpPr txBox="1"/>
          <p:nvPr/>
        </p:nvSpPr>
        <p:spPr>
          <a:xfrm>
            <a:off x="2800636" y="5513762"/>
            <a:ext cx="3375896" cy="830997"/>
          </a:xfrm>
          <a:prstGeom prst="rect">
            <a:avLst/>
          </a:prstGeom>
          <a:noFill/>
        </p:spPr>
        <p:txBody>
          <a:bodyPr wrap="square">
            <a:spAutoFit/>
          </a:bodyPr>
          <a:lstStyle/>
          <a:p>
            <a:pPr algn="ctr"/>
            <a:r>
              <a:rPr lang="en-US" altLang="ko-KR" sz="2400" dirty="0">
                <a:solidFill>
                  <a:prstClr val="black"/>
                </a:solidFill>
                <a:latin typeface="+mj-lt"/>
              </a:rPr>
              <a:t>Partial Correlation</a:t>
            </a:r>
          </a:p>
          <a:p>
            <a:pPr algn="ctr"/>
            <a:r>
              <a:rPr lang="en-US" altLang="ko-KR" sz="2400" dirty="0">
                <a:solidFill>
                  <a:prstClr val="black"/>
                </a:solidFill>
                <a:latin typeface="+mj-lt"/>
              </a:rPr>
              <a:t>(Correlation Depth 2)</a:t>
            </a:r>
            <a:endParaRPr lang="ko-KR" altLang="en-US" sz="2400" dirty="0"/>
          </a:p>
        </p:txBody>
      </p:sp>
      <p:sp>
        <p:nvSpPr>
          <p:cNvPr id="20" name="Oval 25">
            <a:extLst>
              <a:ext uri="{FF2B5EF4-FFF2-40B4-BE49-F238E27FC236}">
                <a16:creationId xmlns:a16="http://schemas.microsoft.com/office/drawing/2014/main" id="{0FE977C1-0CD6-F5E0-C496-446F4BA32886}"/>
              </a:ext>
            </a:extLst>
          </p:cNvPr>
          <p:cNvSpPr/>
          <p:nvPr/>
        </p:nvSpPr>
        <p:spPr>
          <a:xfrm>
            <a:off x="2563441" y="4316150"/>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78" name="직선 연결선 77">
            <a:extLst>
              <a:ext uri="{FF2B5EF4-FFF2-40B4-BE49-F238E27FC236}">
                <a16:creationId xmlns:a16="http://schemas.microsoft.com/office/drawing/2014/main" id="{761BAE07-0658-4F97-B2E8-2313D169100C}"/>
              </a:ext>
            </a:extLst>
          </p:cNvPr>
          <p:cNvCxnSpPr>
            <a:cxnSpLocks/>
          </p:cNvCxnSpPr>
          <p:nvPr/>
        </p:nvCxnSpPr>
        <p:spPr>
          <a:xfrm>
            <a:off x="10480246" y="3186608"/>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9" name="직선 연결선 78">
            <a:extLst>
              <a:ext uri="{FF2B5EF4-FFF2-40B4-BE49-F238E27FC236}">
                <a16:creationId xmlns:a16="http://schemas.microsoft.com/office/drawing/2014/main" id="{94541188-D009-F3E6-E3F6-BBD98572BABA}"/>
              </a:ext>
            </a:extLst>
          </p:cNvPr>
          <p:cNvCxnSpPr>
            <a:cxnSpLocks/>
          </p:cNvCxnSpPr>
          <p:nvPr/>
        </p:nvCxnSpPr>
        <p:spPr>
          <a:xfrm>
            <a:off x="10695676" y="320448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0" name="직선 연결선 79">
            <a:extLst>
              <a:ext uri="{FF2B5EF4-FFF2-40B4-BE49-F238E27FC236}">
                <a16:creationId xmlns:a16="http://schemas.microsoft.com/office/drawing/2014/main" id="{47C25F91-2A2F-FB86-D0BE-C22689A4FA17}"/>
              </a:ext>
            </a:extLst>
          </p:cNvPr>
          <p:cNvCxnSpPr>
            <a:cxnSpLocks/>
          </p:cNvCxnSpPr>
          <p:nvPr/>
        </p:nvCxnSpPr>
        <p:spPr>
          <a:xfrm>
            <a:off x="10832836" y="320448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1" name="직선 연결선 80">
            <a:extLst>
              <a:ext uri="{FF2B5EF4-FFF2-40B4-BE49-F238E27FC236}">
                <a16:creationId xmlns:a16="http://schemas.microsoft.com/office/drawing/2014/main" id="{024293FE-7634-1CFA-BEFB-180DC8B530A6}"/>
              </a:ext>
            </a:extLst>
          </p:cNvPr>
          <p:cNvCxnSpPr>
            <a:cxnSpLocks/>
          </p:cNvCxnSpPr>
          <p:nvPr/>
        </p:nvCxnSpPr>
        <p:spPr>
          <a:xfrm>
            <a:off x="11157559" y="3204480"/>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82" name="직사각형 81">
            <a:extLst>
              <a:ext uri="{FF2B5EF4-FFF2-40B4-BE49-F238E27FC236}">
                <a16:creationId xmlns:a16="http://schemas.microsoft.com/office/drawing/2014/main" id="{BFCB7A34-6BC4-FDC5-D2A9-A7995D4CE103}"/>
              </a:ext>
            </a:extLst>
          </p:cNvPr>
          <p:cNvSpPr/>
          <p:nvPr/>
        </p:nvSpPr>
        <p:spPr>
          <a:xfrm>
            <a:off x="9309730" y="3186678"/>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83" name="TextBox 82">
            <a:extLst>
              <a:ext uri="{FF2B5EF4-FFF2-40B4-BE49-F238E27FC236}">
                <a16:creationId xmlns:a16="http://schemas.microsoft.com/office/drawing/2014/main" id="{3869EF69-A217-D9B4-375F-C535529DF500}"/>
              </a:ext>
            </a:extLst>
          </p:cNvPr>
          <p:cNvSpPr txBox="1"/>
          <p:nvPr/>
        </p:nvSpPr>
        <p:spPr>
          <a:xfrm rot="16200000">
            <a:off x="7755421" y="4160990"/>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84" name="TextBox 83">
            <a:extLst>
              <a:ext uri="{FF2B5EF4-FFF2-40B4-BE49-F238E27FC236}">
                <a16:creationId xmlns:a16="http://schemas.microsoft.com/office/drawing/2014/main" id="{8532E33A-5FFC-BB3B-33C2-587902E0D862}"/>
              </a:ext>
            </a:extLst>
          </p:cNvPr>
          <p:cNvSpPr txBox="1"/>
          <p:nvPr/>
        </p:nvSpPr>
        <p:spPr>
          <a:xfrm>
            <a:off x="9224674" y="5516941"/>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85" name="타원 84">
            <a:extLst>
              <a:ext uri="{FF2B5EF4-FFF2-40B4-BE49-F238E27FC236}">
                <a16:creationId xmlns:a16="http://schemas.microsoft.com/office/drawing/2014/main" id="{0D1EBD1C-BC8B-CD7D-D40E-A3B401CC47AA}"/>
              </a:ext>
            </a:extLst>
          </p:cNvPr>
          <p:cNvSpPr/>
          <p:nvPr/>
        </p:nvSpPr>
        <p:spPr>
          <a:xfrm>
            <a:off x="9450543" y="3475202"/>
            <a:ext cx="83585"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6" name="타원 85">
            <a:extLst>
              <a:ext uri="{FF2B5EF4-FFF2-40B4-BE49-F238E27FC236}">
                <a16:creationId xmlns:a16="http://schemas.microsoft.com/office/drawing/2014/main" id="{A77F88D1-7400-4A03-FAFF-656A1E9EA994}"/>
              </a:ext>
            </a:extLst>
          </p:cNvPr>
          <p:cNvSpPr/>
          <p:nvPr/>
        </p:nvSpPr>
        <p:spPr>
          <a:xfrm>
            <a:off x="9682315" y="391865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7" name="타원 86">
            <a:extLst>
              <a:ext uri="{FF2B5EF4-FFF2-40B4-BE49-F238E27FC236}">
                <a16:creationId xmlns:a16="http://schemas.microsoft.com/office/drawing/2014/main" id="{1CE76BAA-0B38-62CF-E207-176ED670C74D}"/>
              </a:ext>
            </a:extLst>
          </p:cNvPr>
          <p:cNvSpPr/>
          <p:nvPr/>
        </p:nvSpPr>
        <p:spPr>
          <a:xfrm>
            <a:off x="10120002" y="4524067"/>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8" name="타원 87">
            <a:extLst>
              <a:ext uri="{FF2B5EF4-FFF2-40B4-BE49-F238E27FC236}">
                <a16:creationId xmlns:a16="http://schemas.microsoft.com/office/drawing/2014/main" id="{C2D3A865-3A76-CE1A-8EC1-1E61AA2E27E9}"/>
              </a:ext>
            </a:extLst>
          </p:cNvPr>
          <p:cNvSpPr/>
          <p:nvPr/>
        </p:nvSpPr>
        <p:spPr>
          <a:xfrm>
            <a:off x="9815037" y="4949951"/>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89" name="직선 연결선 88">
            <a:extLst>
              <a:ext uri="{FF2B5EF4-FFF2-40B4-BE49-F238E27FC236}">
                <a16:creationId xmlns:a16="http://schemas.microsoft.com/office/drawing/2014/main" id="{E26DB93F-4CCC-E65A-8F96-730D6214FA65}"/>
              </a:ext>
            </a:extLst>
          </p:cNvPr>
          <p:cNvCxnSpPr>
            <a:cxnSpLocks/>
          </p:cNvCxnSpPr>
          <p:nvPr/>
        </p:nvCxnSpPr>
        <p:spPr>
          <a:xfrm>
            <a:off x="9499671" y="3186608"/>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0" name="직선 연결선 89">
            <a:extLst>
              <a:ext uri="{FF2B5EF4-FFF2-40B4-BE49-F238E27FC236}">
                <a16:creationId xmlns:a16="http://schemas.microsoft.com/office/drawing/2014/main" id="{654BAD7E-881A-70A4-90E9-472D1607E9C8}"/>
              </a:ext>
            </a:extLst>
          </p:cNvPr>
          <p:cNvCxnSpPr>
            <a:cxnSpLocks/>
          </p:cNvCxnSpPr>
          <p:nvPr/>
        </p:nvCxnSpPr>
        <p:spPr>
          <a:xfrm>
            <a:off x="9715101" y="320448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1" name="타원 90">
            <a:extLst>
              <a:ext uri="{FF2B5EF4-FFF2-40B4-BE49-F238E27FC236}">
                <a16:creationId xmlns:a16="http://schemas.microsoft.com/office/drawing/2014/main" id="{C27255B3-DB9C-6645-BAF0-A7F4122D445B}"/>
              </a:ext>
            </a:extLst>
          </p:cNvPr>
          <p:cNvSpPr/>
          <p:nvPr/>
        </p:nvSpPr>
        <p:spPr>
          <a:xfrm>
            <a:off x="10435743" y="3455253"/>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2" name="타원 91">
            <a:extLst>
              <a:ext uri="{FF2B5EF4-FFF2-40B4-BE49-F238E27FC236}">
                <a16:creationId xmlns:a16="http://schemas.microsoft.com/office/drawing/2014/main" id="{AED8A4AE-4DCD-A50A-DE4D-78B550E231D2}"/>
              </a:ext>
            </a:extLst>
          </p:cNvPr>
          <p:cNvSpPr/>
          <p:nvPr/>
        </p:nvSpPr>
        <p:spPr>
          <a:xfrm>
            <a:off x="10667515" y="3945210"/>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3" name="타원 92">
            <a:extLst>
              <a:ext uri="{FF2B5EF4-FFF2-40B4-BE49-F238E27FC236}">
                <a16:creationId xmlns:a16="http://schemas.microsoft.com/office/drawing/2014/main" id="{3A36B626-8C61-8F7D-6C7D-40F806DBB685}"/>
              </a:ext>
            </a:extLst>
          </p:cNvPr>
          <p:cNvSpPr/>
          <p:nvPr/>
        </p:nvSpPr>
        <p:spPr>
          <a:xfrm>
            <a:off x="11105202" y="4528819"/>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4" name="타원 93">
            <a:extLst>
              <a:ext uri="{FF2B5EF4-FFF2-40B4-BE49-F238E27FC236}">
                <a16:creationId xmlns:a16="http://schemas.microsoft.com/office/drawing/2014/main" id="{852AA8E4-769B-18E2-A5F2-60FCFA3A3D6A}"/>
              </a:ext>
            </a:extLst>
          </p:cNvPr>
          <p:cNvSpPr/>
          <p:nvPr/>
        </p:nvSpPr>
        <p:spPr>
          <a:xfrm>
            <a:off x="10800237" y="4949951"/>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95" name="직선 연결선 94">
            <a:extLst>
              <a:ext uri="{FF2B5EF4-FFF2-40B4-BE49-F238E27FC236}">
                <a16:creationId xmlns:a16="http://schemas.microsoft.com/office/drawing/2014/main" id="{19B6B927-9AE1-685E-CD84-DAE3ABF7D132}"/>
              </a:ext>
            </a:extLst>
          </p:cNvPr>
          <p:cNvCxnSpPr>
            <a:cxnSpLocks/>
          </p:cNvCxnSpPr>
          <p:nvPr/>
        </p:nvCxnSpPr>
        <p:spPr>
          <a:xfrm>
            <a:off x="9852261" y="320448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6" name="직선 연결선 95">
            <a:extLst>
              <a:ext uri="{FF2B5EF4-FFF2-40B4-BE49-F238E27FC236}">
                <a16:creationId xmlns:a16="http://schemas.microsoft.com/office/drawing/2014/main" id="{453F295B-032A-048A-D81A-5A93B03EAC02}"/>
              </a:ext>
            </a:extLst>
          </p:cNvPr>
          <p:cNvCxnSpPr>
            <a:cxnSpLocks/>
          </p:cNvCxnSpPr>
          <p:nvPr/>
        </p:nvCxnSpPr>
        <p:spPr>
          <a:xfrm>
            <a:off x="10176984" y="3204480"/>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7" name="사각형: 둥근 모서리 96">
            <a:extLst>
              <a:ext uri="{FF2B5EF4-FFF2-40B4-BE49-F238E27FC236}">
                <a16:creationId xmlns:a16="http://schemas.microsoft.com/office/drawing/2014/main" id="{D0A7F9A2-241A-B00C-7228-27F7988EF903}"/>
              </a:ext>
            </a:extLst>
          </p:cNvPr>
          <p:cNvSpPr/>
          <p:nvPr/>
        </p:nvSpPr>
        <p:spPr>
          <a:xfrm>
            <a:off x="9309730" y="3462354"/>
            <a:ext cx="2162442" cy="106141"/>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98" name="사각형: 둥근 모서리 97">
            <a:extLst>
              <a:ext uri="{FF2B5EF4-FFF2-40B4-BE49-F238E27FC236}">
                <a16:creationId xmlns:a16="http://schemas.microsoft.com/office/drawing/2014/main" id="{AB4056CA-6EDA-CB9C-3147-345937A06DDB}"/>
              </a:ext>
            </a:extLst>
          </p:cNvPr>
          <p:cNvSpPr/>
          <p:nvPr/>
        </p:nvSpPr>
        <p:spPr>
          <a:xfrm>
            <a:off x="9309730" y="3908957"/>
            <a:ext cx="2162442" cy="123800"/>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99" name="사각형: 둥근 모서리 98">
            <a:extLst>
              <a:ext uri="{FF2B5EF4-FFF2-40B4-BE49-F238E27FC236}">
                <a16:creationId xmlns:a16="http://schemas.microsoft.com/office/drawing/2014/main" id="{EDF0FE9E-FA36-A0A8-918C-DA51E8A45023}"/>
              </a:ext>
            </a:extLst>
          </p:cNvPr>
          <p:cNvSpPr/>
          <p:nvPr/>
        </p:nvSpPr>
        <p:spPr>
          <a:xfrm>
            <a:off x="9309730" y="4527826"/>
            <a:ext cx="2162442" cy="106105"/>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100" name="사각형: 둥근 모서리 99">
            <a:extLst>
              <a:ext uri="{FF2B5EF4-FFF2-40B4-BE49-F238E27FC236}">
                <a16:creationId xmlns:a16="http://schemas.microsoft.com/office/drawing/2014/main" id="{4E5146B6-F9E4-6D46-7513-C464F4024D1D}"/>
              </a:ext>
            </a:extLst>
          </p:cNvPr>
          <p:cNvSpPr/>
          <p:nvPr/>
        </p:nvSpPr>
        <p:spPr>
          <a:xfrm>
            <a:off x="9309730" y="4944364"/>
            <a:ext cx="2162442" cy="106105"/>
          </a:xfrm>
          <a:prstGeom prst="roundRect">
            <a:avLst>
              <a:gd name="adj" fmla="val 50000"/>
            </a:avLst>
          </a:prstGeom>
          <a:noFill/>
          <a:ln w="28575">
            <a:solidFill>
              <a:schemeClr val="tx1">
                <a:lumMod val="75000"/>
                <a:lumOff val="25000"/>
              </a:schemeClr>
            </a:solidFill>
            <a:extLst>
              <a:ext uri="{C807C97D-BFC1-408E-A445-0C87EB9F89A2}">
                <ask:lineSketchStyleProps xmlns:ask="http://schemas.microsoft.com/office/drawing/2018/sketchyshapes" sd="663502973">
                  <a:custGeom>
                    <a:avLst/>
                    <a:gdLst>
                      <a:gd name="connsiteX0" fmla="*/ 0 w 2162442"/>
                      <a:gd name="connsiteY0" fmla="*/ 164395 h 328790"/>
                      <a:gd name="connsiteX1" fmla="*/ 164395 w 2162442"/>
                      <a:gd name="connsiteY1" fmla="*/ 0 h 328790"/>
                      <a:gd name="connsiteX2" fmla="*/ 586135 w 2162442"/>
                      <a:gd name="connsiteY2" fmla="*/ 0 h 328790"/>
                      <a:gd name="connsiteX3" fmla="*/ 1062884 w 2162442"/>
                      <a:gd name="connsiteY3" fmla="*/ 0 h 328790"/>
                      <a:gd name="connsiteX4" fmla="*/ 1484624 w 2162442"/>
                      <a:gd name="connsiteY4" fmla="*/ 0 h 328790"/>
                      <a:gd name="connsiteX5" fmla="*/ 1998047 w 2162442"/>
                      <a:gd name="connsiteY5" fmla="*/ 0 h 328790"/>
                      <a:gd name="connsiteX6" fmla="*/ 2162442 w 2162442"/>
                      <a:gd name="connsiteY6" fmla="*/ 164395 h 328790"/>
                      <a:gd name="connsiteX7" fmla="*/ 2162442 w 2162442"/>
                      <a:gd name="connsiteY7" fmla="*/ 164395 h 328790"/>
                      <a:gd name="connsiteX8" fmla="*/ 1998047 w 2162442"/>
                      <a:gd name="connsiteY8" fmla="*/ 328790 h 328790"/>
                      <a:gd name="connsiteX9" fmla="*/ 1557971 w 2162442"/>
                      <a:gd name="connsiteY9" fmla="*/ 328790 h 328790"/>
                      <a:gd name="connsiteX10" fmla="*/ 1099558 w 2162442"/>
                      <a:gd name="connsiteY10" fmla="*/ 328790 h 328790"/>
                      <a:gd name="connsiteX11" fmla="*/ 659481 w 2162442"/>
                      <a:gd name="connsiteY11" fmla="*/ 328790 h 328790"/>
                      <a:gd name="connsiteX12" fmla="*/ 164395 w 2162442"/>
                      <a:gd name="connsiteY12" fmla="*/ 328790 h 328790"/>
                      <a:gd name="connsiteX13" fmla="*/ 0 w 2162442"/>
                      <a:gd name="connsiteY13" fmla="*/ 164395 h 32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2442" h="328790" extrusionOk="0">
                        <a:moveTo>
                          <a:pt x="0" y="164395"/>
                        </a:moveTo>
                        <a:cubicBezTo>
                          <a:pt x="-6654" y="73854"/>
                          <a:pt x="93727" y="-15705"/>
                          <a:pt x="164395" y="0"/>
                        </a:cubicBezTo>
                        <a:cubicBezTo>
                          <a:pt x="250252" y="-27282"/>
                          <a:pt x="390482" y="44948"/>
                          <a:pt x="586135" y="0"/>
                        </a:cubicBezTo>
                        <a:cubicBezTo>
                          <a:pt x="781788" y="-44948"/>
                          <a:pt x="872004" y="16935"/>
                          <a:pt x="1062884" y="0"/>
                        </a:cubicBezTo>
                        <a:cubicBezTo>
                          <a:pt x="1253764" y="-16935"/>
                          <a:pt x="1329270" y="662"/>
                          <a:pt x="1484624" y="0"/>
                        </a:cubicBezTo>
                        <a:cubicBezTo>
                          <a:pt x="1639978" y="-662"/>
                          <a:pt x="1886549" y="17932"/>
                          <a:pt x="1998047" y="0"/>
                        </a:cubicBezTo>
                        <a:cubicBezTo>
                          <a:pt x="2091074" y="13183"/>
                          <a:pt x="2171150" y="67741"/>
                          <a:pt x="2162442" y="164395"/>
                        </a:cubicBezTo>
                        <a:lnTo>
                          <a:pt x="2162442" y="164395"/>
                        </a:lnTo>
                        <a:cubicBezTo>
                          <a:pt x="2149849" y="235584"/>
                          <a:pt x="2074018" y="338712"/>
                          <a:pt x="1998047" y="328790"/>
                        </a:cubicBezTo>
                        <a:cubicBezTo>
                          <a:pt x="1895759" y="351280"/>
                          <a:pt x="1651953" y="289870"/>
                          <a:pt x="1557971" y="328790"/>
                        </a:cubicBezTo>
                        <a:cubicBezTo>
                          <a:pt x="1463989" y="367710"/>
                          <a:pt x="1278716" y="322486"/>
                          <a:pt x="1099558" y="328790"/>
                        </a:cubicBezTo>
                        <a:cubicBezTo>
                          <a:pt x="920400" y="335094"/>
                          <a:pt x="816846" y="303469"/>
                          <a:pt x="659481" y="328790"/>
                        </a:cubicBezTo>
                        <a:cubicBezTo>
                          <a:pt x="502116" y="354111"/>
                          <a:pt x="328517" y="304915"/>
                          <a:pt x="164395" y="328790"/>
                        </a:cubicBezTo>
                        <a:cubicBezTo>
                          <a:pt x="72550" y="322421"/>
                          <a:pt x="-8080" y="272135"/>
                          <a:pt x="0" y="1643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mj-lt"/>
            </a:endParaRPr>
          </a:p>
        </p:txBody>
      </p:sp>
      <p:sp>
        <p:nvSpPr>
          <p:cNvPr id="24" name="Oval 25">
            <a:extLst>
              <a:ext uri="{FF2B5EF4-FFF2-40B4-BE49-F238E27FC236}">
                <a16:creationId xmlns:a16="http://schemas.microsoft.com/office/drawing/2014/main" id="{3DAE1235-214F-E576-4AD2-A8D4FE7EE8FD}"/>
              </a:ext>
            </a:extLst>
          </p:cNvPr>
          <p:cNvSpPr/>
          <p:nvPr/>
        </p:nvSpPr>
        <p:spPr>
          <a:xfrm>
            <a:off x="4778993" y="2068343"/>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pic>
        <p:nvPicPr>
          <p:cNvPr id="32" name="Picture 2" descr="Dice icon">
            <a:extLst>
              <a:ext uri="{FF2B5EF4-FFF2-40B4-BE49-F238E27FC236}">
                <a16:creationId xmlns:a16="http://schemas.microsoft.com/office/drawing/2014/main" id="{5B33BA89-F2B9-6F83-D7C7-413B9E5899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586" y="3447850"/>
            <a:ext cx="390897" cy="39089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Dice icon">
            <a:extLst>
              <a:ext uri="{FF2B5EF4-FFF2-40B4-BE49-F238E27FC236}">
                <a16:creationId xmlns:a16="http://schemas.microsoft.com/office/drawing/2014/main" id="{758E63BD-B20B-52C9-A89E-96A2871877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4288" y="3583901"/>
            <a:ext cx="390897" cy="39089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직선 연결선 2">
            <a:extLst>
              <a:ext uri="{FF2B5EF4-FFF2-40B4-BE49-F238E27FC236}">
                <a16:creationId xmlns:a16="http://schemas.microsoft.com/office/drawing/2014/main" id="{FF4E9B10-E4C7-4228-50A4-061847FC9ABE}"/>
              </a:ext>
            </a:extLst>
          </p:cNvPr>
          <p:cNvCxnSpPr>
            <a:cxnSpLocks/>
          </p:cNvCxnSpPr>
          <p:nvPr/>
        </p:nvCxnSpPr>
        <p:spPr>
          <a:xfrm flipH="1" flipV="1">
            <a:off x="8408131" y="2577291"/>
            <a:ext cx="933052" cy="1"/>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99A4C33B-6057-FDF5-D83B-1C18194EEA5D}"/>
              </a:ext>
            </a:extLst>
          </p:cNvPr>
          <p:cNvCxnSpPr>
            <a:cxnSpLocks/>
          </p:cNvCxnSpPr>
          <p:nvPr/>
        </p:nvCxnSpPr>
        <p:spPr>
          <a:xfrm flipH="1">
            <a:off x="8388204" y="1179418"/>
            <a:ext cx="921526"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4EC62AC-68CA-8E65-848C-96B7EBEE18BE}"/>
              </a:ext>
            </a:extLst>
          </p:cNvPr>
          <p:cNvSpPr txBox="1"/>
          <p:nvPr/>
        </p:nvSpPr>
        <p:spPr>
          <a:xfrm>
            <a:off x="8894063" y="880090"/>
            <a:ext cx="3450336" cy="400110"/>
          </a:xfrm>
          <a:prstGeom prst="rect">
            <a:avLst/>
          </a:prstGeom>
          <a:noFill/>
        </p:spPr>
        <p:txBody>
          <a:bodyPr wrap="square" rtlCol="0">
            <a:spAutoFit/>
          </a:bodyPr>
          <a:lstStyle/>
          <a:p>
            <a:pPr algn="ctr"/>
            <a:r>
              <a:rPr lang="en-US" altLang="ko-KR" sz="2000" dirty="0"/>
              <a:t>Primal Path</a:t>
            </a:r>
            <a:endParaRPr lang="ko-KR" altLang="en-US" sz="2000" dirty="0"/>
          </a:p>
        </p:txBody>
      </p:sp>
      <p:sp>
        <p:nvSpPr>
          <p:cNvPr id="25" name="TextBox 24">
            <a:extLst>
              <a:ext uri="{FF2B5EF4-FFF2-40B4-BE49-F238E27FC236}">
                <a16:creationId xmlns:a16="http://schemas.microsoft.com/office/drawing/2014/main" id="{CFE2DB97-BA8E-FA5B-CB0E-250F963C8FA0}"/>
              </a:ext>
            </a:extLst>
          </p:cNvPr>
          <p:cNvSpPr txBox="1"/>
          <p:nvPr/>
        </p:nvSpPr>
        <p:spPr>
          <a:xfrm>
            <a:off x="9415278" y="1324116"/>
            <a:ext cx="2517642" cy="707886"/>
          </a:xfrm>
          <a:prstGeom prst="rect">
            <a:avLst/>
          </a:prstGeom>
          <a:noFill/>
        </p:spPr>
        <p:txBody>
          <a:bodyPr wrap="square" rtlCol="0">
            <a:spAutoFit/>
          </a:bodyPr>
          <a:lstStyle/>
          <a:p>
            <a:pPr algn="ctr"/>
            <a:r>
              <a:rPr lang="en-US" altLang="ko-KR" sz="2000" dirty="0"/>
              <a:t>Antithetic Path (Shift-mapped)</a:t>
            </a:r>
            <a:endParaRPr lang="ko-KR" altLang="en-US" sz="2000" dirty="0"/>
          </a:p>
        </p:txBody>
      </p:sp>
      <p:cxnSp>
        <p:nvCxnSpPr>
          <p:cNvPr id="29" name="직선 연결선 28">
            <a:extLst>
              <a:ext uri="{FF2B5EF4-FFF2-40B4-BE49-F238E27FC236}">
                <a16:creationId xmlns:a16="http://schemas.microsoft.com/office/drawing/2014/main" id="{CE76CDE4-12A3-65F0-2DD9-B59C4C3DF3B2}"/>
              </a:ext>
            </a:extLst>
          </p:cNvPr>
          <p:cNvCxnSpPr>
            <a:cxnSpLocks/>
          </p:cNvCxnSpPr>
          <p:nvPr/>
        </p:nvCxnSpPr>
        <p:spPr>
          <a:xfrm flipH="1">
            <a:off x="8388204" y="1722343"/>
            <a:ext cx="92152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95A50E8-10AC-24ED-3905-5FB4B3A16324}"/>
              </a:ext>
            </a:extLst>
          </p:cNvPr>
          <p:cNvSpPr txBox="1"/>
          <p:nvPr/>
        </p:nvSpPr>
        <p:spPr>
          <a:xfrm>
            <a:off x="9415278" y="2106828"/>
            <a:ext cx="2517642" cy="707886"/>
          </a:xfrm>
          <a:prstGeom prst="rect">
            <a:avLst/>
          </a:prstGeom>
          <a:noFill/>
        </p:spPr>
        <p:txBody>
          <a:bodyPr wrap="square" rtlCol="0">
            <a:spAutoFit/>
          </a:bodyPr>
          <a:lstStyle/>
          <a:p>
            <a:pPr algn="ctr"/>
            <a:r>
              <a:rPr lang="en-US" altLang="ko-KR" sz="2000" dirty="0"/>
              <a:t>Antithetic Path (Uncorrelated)</a:t>
            </a:r>
            <a:endParaRPr lang="ko-KR" altLang="en-US" sz="2000" dirty="0"/>
          </a:p>
        </p:txBody>
      </p:sp>
      <p:sp>
        <p:nvSpPr>
          <p:cNvPr id="31" name="TextBox 30">
            <a:extLst>
              <a:ext uri="{FF2B5EF4-FFF2-40B4-BE49-F238E27FC236}">
                <a16:creationId xmlns:a16="http://schemas.microsoft.com/office/drawing/2014/main" id="{22415D60-AD15-2EBD-23AE-7A1AD9F2EB0F}"/>
              </a:ext>
            </a:extLst>
          </p:cNvPr>
          <p:cNvSpPr txBox="1"/>
          <p:nvPr/>
        </p:nvSpPr>
        <p:spPr>
          <a:xfrm>
            <a:off x="9354520" y="5977910"/>
            <a:ext cx="2162445" cy="830997"/>
          </a:xfrm>
          <a:prstGeom prst="rect">
            <a:avLst/>
          </a:prstGeom>
          <a:noFill/>
        </p:spPr>
        <p:txBody>
          <a:bodyPr wrap="square">
            <a:spAutoFit/>
          </a:bodyPr>
          <a:lstStyle/>
          <a:p>
            <a:pPr algn="ctr"/>
            <a:r>
              <a:rPr lang="en-US" altLang="ko-KR" sz="2400" dirty="0">
                <a:latin typeface="+mj-lt"/>
                <a:cs typeface="Linux Biolinum" panose="02000503000000000000" pitchFamily="2" charset="0"/>
              </a:rPr>
              <a:t>Partially Correlated!</a:t>
            </a:r>
            <a:endParaRPr lang="ko-KR" altLang="en-US" sz="2400" dirty="0">
              <a:latin typeface="+mj-lt"/>
              <a:cs typeface="Linux Biolinum" panose="02000503000000000000" pitchFamily="2" charset="0"/>
            </a:endParaRPr>
          </a:p>
        </p:txBody>
      </p:sp>
      <p:cxnSp>
        <p:nvCxnSpPr>
          <p:cNvPr id="34" name="연결선: 꺾임 33">
            <a:extLst>
              <a:ext uri="{FF2B5EF4-FFF2-40B4-BE49-F238E27FC236}">
                <a16:creationId xmlns:a16="http://schemas.microsoft.com/office/drawing/2014/main" id="{3F5BD172-EFC5-7AAA-3074-0953A6528B60}"/>
              </a:ext>
            </a:extLst>
          </p:cNvPr>
          <p:cNvCxnSpPr>
            <a:cxnSpLocks/>
            <a:stCxn id="100" idx="1"/>
            <a:endCxn id="31" idx="1"/>
          </p:cNvCxnSpPr>
          <p:nvPr/>
        </p:nvCxnSpPr>
        <p:spPr>
          <a:xfrm rot="10800000" flipH="1" flipV="1">
            <a:off x="9309730" y="4997417"/>
            <a:ext cx="44790" cy="1395992"/>
          </a:xfrm>
          <a:prstGeom prst="bentConnector3">
            <a:avLst>
              <a:gd name="adj1" fmla="val -510382"/>
            </a:avLst>
          </a:prstGeom>
          <a:ln w="3810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922231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직선 연결선 21">
            <a:extLst>
              <a:ext uri="{FF2B5EF4-FFF2-40B4-BE49-F238E27FC236}">
                <a16:creationId xmlns:a16="http://schemas.microsoft.com/office/drawing/2014/main" id="{D17E93DE-D2DF-F91F-D2FF-A120F1005DEB}"/>
              </a:ext>
            </a:extLst>
          </p:cNvPr>
          <p:cNvCxnSpPr/>
          <p:nvPr/>
        </p:nvCxnSpPr>
        <p:spPr>
          <a:xfrm>
            <a:off x="9309730" y="3566933"/>
            <a:ext cx="21624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D94A9D9A-5047-ED61-AFF4-B68A3CDFD257}"/>
              </a:ext>
            </a:extLst>
          </p:cNvPr>
          <p:cNvCxnSpPr/>
          <p:nvPr/>
        </p:nvCxnSpPr>
        <p:spPr>
          <a:xfrm>
            <a:off x="9309730" y="4016892"/>
            <a:ext cx="21624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078B18C0-20D8-451C-9EE9-909BF9E55410}"/>
              </a:ext>
            </a:extLst>
          </p:cNvPr>
          <p:cNvCxnSpPr/>
          <p:nvPr/>
        </p:nvCxnSpPr>
        <p:spPr>
          <a:xfrm>
            <a:off x="9309730" y="4634112"/>
            <a:ext cx="21624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직선 연결선 28">
            <a:extLst>
              <a:ext uri="{FF2B5EF4-FFF2-40B4-BE49-F238E27FC236}">
                <a16:creationId xmlns:a16="http://schemas.microsoft.com/office/drawing/2014/main" id="{1C1AA5D4-4477-7D72-E698-46546AC6F7BC}"/>
              </a:ext>
            </a:extLst>
          </p:cNvPr>
          <p:cNvCxnSpPr/>
          <p:nvPr/>
        </p:nvCxnSpPr>
        <p:spPr>
          <a:xfrm>
            <a:off x="9309730" y="5060735"/>
            <a:ext cx="21624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제목 1">
            <a:extLst>
              <a:ext uri="{FF2B5EF4-FFF2-40B4-BE49-F238E27FC236}">
                <a16:creationId xmlns:a16="http://schemas.microsoft.com/office/drawing/2014/main" id="{0BADB006-D6D3-234B-3B68-B1FFEF666BA0}"/>
              </a:ext>
            </a:extLst>
          </p:cNvPr>
          <p:cNvSpPr>
            <a:spLocks noGrp="1"/>
          </p:cNvSpPr>
          <p:nvPr>
            <p:ph type="title"/>
          </p:nvPr>
        </p:nvSpPr>
        <p:spPr/>
        <p:txBody>
          <a:bodyPr/>
          <a:lstStyle/>
          <a:p>
            <a:r>
              <a:rPr lang="en-US" altLang="ko-KR" dirty="0"/>
              <a:t>Strength of Path Correlation</a:t>
            </a:r>
            <a:endParaRPr lang="ko-KR" altLang="en-US" dirty="0"/>
          </a:p>
        </p:txBody>
      </p:sp>
      <p:sp>
        <p:nvSpPr>
          <p:cNvPr id="4" name="슬라이드 번호 개체 틀 3">
            <a:extLst>
              <a:ext uri="{FF2B5EF4-FFF2-40B4-BE49-F238E27FC236}">
                <a16:creationId xmlns:a16="http://schemas.microsoft.com/office/drawing/2014/main" id="{0412E913-B2AB-2D55-E692-7EA3DE88317A}"/>
              </a:ext>
            </a:extLst>
          </p:cNvPr>
          <p:cNvSpPr>
            <a:spLocks noGrp="1"/>
          </p:cNvSpPr>
          <p:nvPr>
            <p:ph type="sldNum" sz="quarter" idx="12"/>
          </p:nvPr>
        </p:nvSpPr>
        <p:spPr/>
        <p:txBody>
          <a:bodyPr/>
          <a:lstStyle/>
          <a:p>
            <a:fld id="{8DF240CA-39A6-8942-A819-E48F9D8A9D50}" type="slidenum">
              <a:rPr lang="en-KR" smtClean="0"/>
              <a:pPr/>
              <a:t>67</a:t>
            </a:fld>
            <a:endParaRPr lang="en-KR"/>
          </a:p>
        </p:txBody>
      </p:sp>
      <p:sp>
        <p:nvSpPr>
          <p:cNvPr id="5" name="직사각형 4">
            <a:extLst>
              <a:ext uri="{FF2B5EF4-FFF2-40B4-BE49-F238E27FC236}">
                <a16:creationId xmlns:a16="http://schemas.microsoft.com/office/drawing/2014/main" id="{5E19555E-A0BE-3F37-A891-EAA0161DDC0C}"/>
              </a:ext>
            </a:extLst>
          </p:cNvPr>
          <p:cNvSpPr/>
          <p:nvPr/>
        </p:nvSpPr>
        <p:spPr>
          <a:xfrm>
            <a:off x="6471524" y="3085758"/>
            <a:ext cx="579120" cy="533885"/>
          </a:xfrm>
          <a:prstGeom prst="rect">
            <a:avLst/>
          </a:prstGeom>
          <a:solidFill>
            <a:srgbClr val="FFFF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6" name="직사각형 5">
            <a:extLst>
              <a:ext uri="{FF2B5EF4-FFF2-40B4-BE49-F238E27FC236}">
                <a16:creationId xmlns:a16="http://schemas.microsoft.com/office/drawing/2014/main" id="{C7908DF0-CAD8-B85E-709B-EE63DC10EEE8}"/>
              </a:ext>
            </a:extLst>
          </p:cNvPr>
          <p:cNvSpPr/>
          <p:nvPr/>
        </p:nvSpPr>
        <p:spPr>
          <a:xfrm>
            <a:off x="983052" y="2423547"/>
            <a:ext cx="6344713" cy="285750"/>
          </a:xfrm>
          <a:prstGeom prst="rect">
            <a:avLst/>
          </a:prstGeom>
          <a:solidFill>
            <a:srgbClr val="E2A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a:extLst>
              <a:ext uri="{FF2B5EF4-FFF2-40B4-BE49-F238E27FC236}">
                <a16:creationId xmlns:a16="http://schemas.microsoft.com/office/drawing/2014/main" id="{7D6921C0-FB15-5FD3-5FF5-5730C58D357C}"/>
              </a:ext>
            </a:extLst>
          </p:cNvPr>
          <p:cNvSpPr/>
          <p:nvPr/>
        </p:nvSpPr>
        <p:spPr>
          <a:xfrm>
            <a:off x="983053" y="4247821"/>
            <a:ext cx="6344712" cy="285750"/>
          </a:xfrm>
          <a:prstGeom prst="rect">
            <a:avLst/>
          </a:prstGeom>
          <a:solidFill>
            <a:schemeClr val="bg2">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이등변 삼각형 7">
            <a:extLst>
              <a:ext uri="{FF2B5EF4-FFF2-40B4-BE49-F238E27FC236}">
                <a16:creationId xmlns:a16="http://schemas.microsoft.com/office/drawing/2014/main" id="{93818CB8-C352-2011-BADC-AF5F4634B5C4}"/>
              </a:ext>
            </a:extLst>
          </p:cNvPr>
          <p:cNvSpPr/>
          <p:nvPr/>
        </p:nvSpPr>
        <p:spPr>
          <a:xfrm rot="18385431">
            <a:off x="406242" y="2537554"/>
            <a:ext cx="414495" cy="904703"/>
          </a:xfrm>
          <a:prstGeom prst="triangle">
            <a:avLst/>
          </a:prstGeom>
          <a:noFill/>
          <a:ln w="28575"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panose="020F0502020204030204"/>
              <a:ea typeface="맑은 고딕" panose="020B0503020000020004" pitchFamily="34" charset="-127"/>
              <a:cs typeface="+mn-cs"/>
            </a:endParaRPr>
          </a:p>
        </p:txBody>
      </p:sp>
      <p:grpSp>
        <p:nvGrpSpPr>
          <p:cNvPr id="9" name="그룹 8">
            <a:extLst>
              <a:ext uri="{FF2B5EF4-FFF2-40B4-BE49-F238E27FC236}">
                <a16:creationId xmlns:a16="http://schemas.microsoft.com/office/drawing/2014/main" id="{CD0C8EA1-292E-A779-3F34-E5BEABBDD740}"/>
              </a:ext>
            </a:extLst>
          </p:cNvPr>
          <p:cNvGrpSpPr/>
          <p:nvPr/>
        </p:nvGrpSpPr>
        <p:grpSpPr>
          <a:xfrm>
            <a:off x="1042312" y="3181844"/>
            <a:ext cx="490276" cy="543836"/>
            <a:chOff x="1023497" y="2518964"/>
            <a:chExt cx="490276" cy="543836"/>
          </a:xfrm>
        </p:grpSpPr>
        <p:cxnSp>
          <p:nvCxnSpPr>
            <p:cNvPr id="10" name="직선 연결선 9">
              <a:extLst>
                <a:ext uri="{FF2B5EF4-FFF2-40B4-BE49-F238E27FC236}">
                  <a16:creationId xmlns:a16="http://schemas.microsoft.com/office/drawing/2014/main" id="{BF980F31-5BAD-4AB4-F7BD-C226F4DE1163}"/>
                </a:ext>
              </a:extLst>
            </p:cNvPr>
            <p:cNvCxnSpPr>
              <a:cxnSpLocks/>
            </p:cNvCxnSpPr>
            <p:nvPr/>
          </p:nvCxnSpPr>
          <p:spPr>
            <a:xfrm flipV="1">
              <a:off x="1092200" y="2553139"/>
              <a:ext cx="276860" cy="4313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8D54F033-B147-0C9E-EE49-8B7AF41A1CAF}"/>
                </a:ext>
              </a:extLst>
            </p:cNvPr>
            <p:cNvCxnSpPr>
              <a:cxnSpLocks/>
            </p:cNvCxnSpPr>
            <p:nvPr/>
          </p:nvCxnSpPr>
          <p:spPr>
            <a:xfrm>
              <a:off x="1023497" y="2943860"/>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32C42AD4-AE59-3D34-9246-5A22A590BF42}"/>
                </a:ext>
              </a:extLst>
            </p:cNvPr>
            <p:cNvCxnSpPr>
              <a:cxnSpLocks/>
            </p:cNvCxnSpPr>
            <p:nvPr/>
          </p:nvCxnSpPr>
          <p:spPr>
            <a:xfrm>
              <a:off x="1120650" y="2813793"/>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735D7051-45F6-026F-A083-A8662F571CFE}"/>
                </a:ext>
              </a:extLst>
            </p:cNvPr>
            <p:cNvCxnSpPr>
              <a:cxnSpLocks/>
            </p:cNvCxnSpPr>
            <p:nvPr/>
          </p:nvCxnSpPr>
          <p:spPr>
            <a:xfrm>
              <a:off x="1222313" y="2665101"/>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직선 연결선 13">
              <a:extLst>
                <a:ext uri="{FF2B5EF4-FFF2-40B4-BE49-F238E27FC236}">
                  <a16:creationId xmlns:a16="http://schemas.microsoft.com/office/drawing/2014/main" id="{AA5C3BF8-038A-44AD-1327-5DF9707F0300}"/>
                </a:ext>
              </a:extLst>
            </p:cNvPr>
            <p:cNvCxnSpPr>
              <a:cxnSpLocks/>
            </p:cNvCxnSpPr>
            <p:nvPr/>
          </p:nvCxnSpPr>
          <p:spPr>
            <a:xfrm>
              <a:off x="1319466" y="2518964"/>
              <a:ext cx="194307" cy="1189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직선 연결선 14">
            <a:extLst>
              <a:ext uri="{FF2B5EF4-FFF2-40B4-BE49-F238E27FC236}">
                <a16:creationId xmlns:a16="http://schemas.microsoft.com/office/drawing/2014/main" id="{5082427D-53A9-20BA-F43E-F13797A68499}"/>
              </a:ext>
            </a:extLst>
          </p:cNvPr>
          <p:cNvCxnSpPr>
            <a:cxnSpLocks/>
          </p:cNvCxnSpPr>
          <p:nvPr/>
        </p:nvCxnSpPr>
        <p:spPr>
          <a:xfrm>
            <a:off x="1072005" y="3320454"/>
            <a:ext cx="1315142" cy="943281"/>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03D71FCD-C87C-EE31-A627-853AEC849B28}"/>
              </a:ext>
            </a:extLst>
          </p:cNvPr>
          <p:cNvCxnSpPr>
            <a:cxnSpLocks/>
          </p:cNvCxnSpPr>
          <p:nvPr/>
        </p:nvCxnSpPr>
        <p:spPr>
          <a:xfrm flipH="1">
            <a:off x="2392151" y="2681319"/>
            <a:ext cx="954539" cy="158241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D8563388-5DFA-C664-ECC0-DF9134D8A010}"/>
              </a:ext>
            </a:extLst>
          </p:cNvPr>
          <p:cNvCxnSpPr>
            <a:cxnSpLocks/>
            <a:stCxn id="28" idx="1"/>
          </p:cNvCxnSpPr>
          <p:nvPr/>
        </p:nvCxnSpPr>
        <p:spPr>
          <a:xfrm flipH="1" flipV="1">
            <a:off x="3364470" y="2709297"/>
            <a:ext cx="1648414" cy="1468496"/>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A83A58F2-7E25-36CA-F0D4-7ED25C8E6DAD}"/>
              </a:ext>
            </a:extLst>
          </p:cNvPr>
          <p:cNvCxnSpPr>
            <a:cxnSpLocks/>
          </p:cNvCxnSpPr>
          <p:nvPr/>
        </p:nvCxnSpPr>
        <p:spPr>
          <a:xfrm>
            <a:off x="1092380" y="3289767"/>
            <a:ext cx="1565492" cy="110746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3554483D-16BA-66B6-3600-4EB867A799AC}"/>
              </a:ext>
            </a:extLst>
          </p:cNvPr>
          <p:cNvCxnSpPr>
            <a:cxnSpLocks/>
            <a:endCxn id="24" idx="5"/>
          </p:cNvCxnSpPr>
          <p:nvPr/>
        </p:nvCxnSpPr>
        <p:spPr>
          <a:xfrm flipH="1" flipV="1">
            <a:off x="4882505" y="2171855"/>
            <a:ext cx="1416695" cy="2500744"/>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B991C8F1-3045-3AD9-8F5A-BDEB8BDFDCAE}"/>
              </a:ext>
            </a:extLst>
          </p:cNvPr>
          <p:cNvCxnSpPr>
            <a:cxnSpLocks/>
            <a:stCxn id="24" idx="3"/>
            <a:endCxn id="20" idx="0"/>
          </p:cNvCxnSpPr>
          <p:nvPr/>
        </p:nvCxnSpPr>
        <p:spPr>
          <a:xfrm flipH="1">
            <a:off x="2624077" y="2171855"/>
            <a:ext cx="2172676" cy="2144295"/>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FE79C1-234F-0732-58E0-B721AE4CFD07}"/>
              </a:ext>
            </a:extLst>
          </p:cNvPr>
          <p:cNvSpPr/>
          <p:nvPr/>
        </p:nvSpPr>
        <p:spPr>
          <a:xfrm>
            <a:off x="2326511" y="4184574"/>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7" name="Oval 25">
            <a:extLst>
              <a:ext uri="{FF2B5EF4-FFF2-40B4-BE49-F238E27FC236}">
                <a16:creationId xmlns:a16="http://schemas.microsoft.com/office/drawing/2014/main" id="{F4F2E1B7-433B-F1D5-A968-32D0763C47C8}"/>
              </a:ext>
            </a:extLst>
          </p:cNvPr>
          <p:cNvSpPr/>
          <p:nvPr/>
        </p:nvSpPr>
        <p:spPr>
          <a:xfrm>
            <a:off x="3291058" y="2648661"/>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28" name="Oval 25">
            <a:extLst>
              <a:ext uri="{FF2B5EF4-FFF2-40B4-BE49-F238E27FC236}">
                <a16:creationId xmlns:a16="http://schemas.microsoft.com/office/drawing/2014/main" id="{F838793F-C859-A4E0-6594-3B52757CCB35}"/>
              </a:ext>
            </a:extLst>
          </p:cNvPr>
          <p:cNvSpPr/>
          <p:nvPr/>
        </p:nvSpPr>
        <p:spPr>
          <a:xfrm>
            <a:off x="4995124" y="4160033"/>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5" name="직사각형 34">
            <a:extLst>
              <a:ext uri="{FF2B5EF4-FFF2-40B4-BE49-F238E27FC236}">
                <a16:creationId xmlns:a16="http://schemas.microsoft.com/office/drawing/2014/main" id="{FCF46391-969E-0CB2-98D0-4753757CDB80}"/>
              </a:ext>
            </a:extLst>
          </p:cNvPr>
          <p:cNvSpPr/>
          <p:nvPr/>
        </p:nvSpPr>
        <p:spPr>
          <a:xfrm rot="287062">
            <a:off x="987177" y="4494685"/>
            <a:ext cx="6339631" cy="285750"/>
          </a:xfrm>
          <a:prstGeom prst="rect">
            <a:avLst/>
          </a:prstGeom>
          <a:solidFill>
            <a:srgbClr val="AFABAB">
              <a:alpha val="41961"/>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9F003C2E-15AA-78AC-E418-945E91C03612}"/>
              </a:ext>
            </a:extLst>
          </p:cNvPr>
          <p:cNvSpPr/>
          <p:nvPr/>
        </p:nvSpPr>
        <p:spPr>
          <a:xfrm>
            <a:off x="1729577" y="1869724"/>
            <a:ext cx="6341376" cy="285750"/>
          </a:xfrm>
          <a:prstGeom prst="rect">
            <a:avLst/>
          </a:prstGeom>
          <a:solidFill>
            <a:srgbClr val="E2A326">
              <a:alpha val="3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2" name="직선 연결선 41">
            <a:extLst>
              <a:ext uri="{FF2B5EF4-FFF2-40B4-BE49-F238E27FC236}">
                <a16:creationId xmlns:a16="http://schemas.microsoft.com/office/drawing/2014/main" id="{AFF1C36D-9809-982D-23B3-6D35EAFA5A68}"/>
              </a:ext>
            </a:extLst>
          </p:cNvPr>
          <p:cNvCxnSpPr>
            <a:cxnSpLocks/>
            <a:endCxn id="55" idx="5"/>
          </p:cNvCxnSpPr>
          <p:nvPr/>
        </p:nvCxnSpPr>
        <p:spPr>
          <a:xfrm flipV="1">
            <a:off x="6299200" y="3563652"/>
            <a:ext cx="507806" cy="1108947"/>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6" name="직선 연결선 45">
            <a:extLst>
              <a:ext uri="{FF2B5EF4-FFF2-40B4-BE49-F238E27FC236}">
                <a16:creationId xmlns:a16="http://schemas.microsoft.com/office/drawing/2014/main" id="{66795765-9385-37C8-5AFD-251C3AE61F04}"/>
              </a:ext>
            </a:extLst>
          </p:cNvPr>
          <p:cNvCxnSpPr>
            <a:cxnSpLocks/>
            <a:stCxn id="28" idx="6"/>
            <a:endCxn id="55" idx="3"/>
          </p:cNvCxnSpPr>
          <p:nvPr/>
        </p:nvCxnSpPr>
        <p:spPr>
          <a:xfrm flipV="1">
            <a:off x="5116396" y="3563652"/>
            <a:ext cx="1604858" cy="65701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5" name="Oval 25">
            <a:extLst>
              <a:ext uri="{FF2B5EF4-FFF2-40B4-BE49-F238E27FC236}">
                <a16:creationId xmlns:a16="http://schemas.microsoft.com/office/drawing/2014/main" id="{6B06CEFE-6F4D-3BF8-36DB-F21C76156C69}"/>
              </a:ext>
            </a:extLst>
          </p:cNvPr>
          <p:cNvSpPr/>
          <p:nvPr/>
        </p:nvSpPr>
        <p:spPr>
          <a:xfrm>
            <a:off x="6703494" y="3460140"/>
            <a:ext cx="121272" cy="121272"/>
          </a:xfrm>
          <a:prstGeom prst="ellipse">
            <a:avLst/>
          </a:prstGeom>
          <a:solidFill>
            <a:srgbClr val="00B0F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59" name="TextBox 58">
            <a:extLst>
              <a:ext uri="{FF2B5EF4-FFF2-40B4-BE49-F238E27FC236}">
                <a16:creationId xmlns:a16="http://schemas.microsoft.com/office/drawing/2014/main" id="{96158ED2-0511-13E0-1747-1B5D1AF3B4CE}"/>
              </a:ext>
            </a:extLst>
          </p:cNvPr>
          <p:cNvSpPr txBox="1"/>
          <p:nvPr/>
        </p:nvSpPr>
        <p:spPr>
          <a:xfrm>
            <a:off x="2800636" y="5513762"/>
            <a:ext cx="3375896" cy="830997"/>
          </a:xfrm>
          <a:prstGeom prst="rect">
            <a:avLst/>
          </a:prstGeom>
          <a:noFill/>
        </p:spPr>
        <p:txBody>
          <a:bodyPr wrap="square">
            <a:spAutoFit/>
          </a:bodyPr>
          <a:lstStyle/>
          <a:p>
            <a:pPr algn="ctr"/>
            <a:r>
              <a:rPr lang="en-US" altLang="ko-KR" sz="2400" dirty="0">
                <a:solidFill>
                  <a:prstClr val="black"/>
                </a:solidFill>
                <a:latin typeface="+mj-lt"/>
              </a:rPr>
              <a:t>Full Correlation</a:t>
            </a:r>
          </a:p>
          <a:p>
            <a:pPr algn="ctr"/>
            <a:r>
              <a:rPr lang="en-US" altLang="ko-KR" sz="2400" dirty="0">
                <a:solidFill>
                  <a:prstClr val="black"/>
                </a:solidFill>
                <a:latin typeface="+mj-lt"/>
              </a:rPr>
              <a:t>(Correlation Depth Full)</a:t>
            </a:r>
            <a:endParaRPr lang="ko-KR" altLang="en-US" sz="2400" dirty="0"/>
          </a:p>
        </p:txBody>
      </p:sp>
      <p:sp>
        <p:nvSpPr>
          <p:cNvPr id="20" name="Oval 25">
            <a:extLst>
              <a:ext uri="{FF2B5EF4-FFF2-40B4-BE49-F238E27FC236}">
                <a16:creationId xmlns:a16="http://schemas.microsoft.com/office/drawing/2014/main" id="{0FE977C1-0CD6-F5E0-C496-446F4BA32886}"/>
              </a:ext>
            </a:extLst>
          </p:cNvPr>
          <p:cNvSpPr/>
          <p:nvPr/>
        </p:nvSpPr>
        <p:spPr>
          <a:xfrm>
            <a:off x="2563441" y="4316150"/>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78" name="직선 연결선 77">
            <a:extLst>
              <a:ext uri="{FF2B5EF4-FFF2-40B4-BE49-F238E27FC236}">
                <a16:creationId xmlns:a16="http://schemas.microsoft.com/office/drawing/2014/main" id="{761BAE07-0658-4F97-B2E8-2313D169100C}"/>
              </a:ext>
            </a:extLst>
          </p:cNvPr>
          <p:cNvCxnSpPr>
            <a:cxnSpLocks/>
          </p:cNvCxnSpPr>
          <p:nvPr/>
        </p:nvCxnSpPr>
        <p:spPr>
          <a:xfrm>
            <a:off x="10480246" y="3251635"/>
            <a:ext cx="0" cy="2217964"/>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9" name="직선 연결선 78">
            <a:extLst>
              <a:ext uri="{FF2B5EF4-FFF2-40B4-BE49-F238E27FC236}">
                <a16:creationId xmlns:a16="http://schemas.microsoft.com/office/drawing/2014/main" id="{94541188-D009-F3E6-E3F6-BBD98572BABA}"/>
              </a:ext>
            </a:extLst>
          </p:cNvPr>
          <p:cNvCxnSpPr>
            <a:cxnSpLocks/>
          </p:cNvCxnSpPr>
          <p:nvPr/>
        </p:nvCxnSpPr>
        <p:spPr>
          <a:xfrm>
            <a:off x="10695676" y="326950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0" name="직선 연결선 79">
            <a:extLst>
              <a:ext uri="{FF2B5EF4-FFF2-40B4-BE49-F238E27FC236}">
                <a16:creationId xmlns:a16="http://schemas.microsoft.com/office/drawing/2014/main" id="{47C25F91-2A2F-FB86-D0BE-C22689A4FA17}"/>
              </a:ext>
            </a:extLst>
          </p:cNvPr>
          <p:cNvCxnSpPr>
            <a:cxnSpLocks/>
          </p:cNvCxnSpPr>
          <p:nvPr/>
        </p:nvCxnSpPr>
        <p:spPr>
          <a:xfrm>
            <a:off x="10832836" y="326950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1" name="직선 연결선 80">
            <a:extLst>
              <a:ext uri="{FF2B5EF4-FFF2-40B4-BE49-F238E27FC236}">
                <a16:creationId xmlns:a16="http://schemas.microsoft.com/office/drawing/2014/main" id="{024293FE-7634-1CFA-BEFB-180DC8B530A6}"/>
              </a:ext>
            </a:extLst>
          </p:cNvPr>
          <p:cNvCxnSpPr>
            <a:cxnSpLocks/>
          </p:cNvCxnSpPr>
          <p:nvPr/>
        </p:nvCxnSpPr>
        <p:spPr>
          <a:xfrm>
            <a:off x="11157559" y="3269507"/>
            <a:ext cx="0" cy="220009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82" name="직사각형 81">
            <a:extLst>
              <a:ext uri="{FF2B5EF4-FFF2-40B4-BE49-F238E27FC236}">
                <a16:creationId xmlns:a16="http://schemas.microsoft.com/office/drawing/2014/main" id="{BFCB7A34-6BC4-FDC5-D2A9-A7995D4CE103}"/>
              </a:ext>
            </a:extLst>
          </p:cNvPr>
          <p:cNvSpPr/>
          <p:nvPr/>
        </p:nvSpPr>
        <p:spPr>
          <a:xfrm>
            <a:off x="9309730" y="3251705"/>
            <a:ext cx="2162446" cy="221789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noFill/>
              <a:latin typeface="+mj-lt"/>
              <a:cs typeface="Linux Biolinum" panose="02000503000000000000" pitchFamily="2" charset="0"/>
            </a:endParaRPr>
          </a:p>
        </p:txBody>
      </p:sp>
      <p:sp>
        <p:nvSpPr>
          <p:cNvPr id="83" name="TextBox 82">
            <a:extLst>
              <a:ext uri="{FF2B5EF4-FFF2-40B4-BE49-F238E27FC236}">
                <a16:creationId xmlns:a16="http://schemas.microsoft.com/office/drawing/2014/main" id="{3869EF69-A217-D9B4-375F-C535529DF500}"/>
              </a:ext>
            </a:extLst>
          </p:cNvPr>
          <p:cNvSpPr txBox="1"/>
          <p:nvPr/>
        </p:nvSpPr>
        <p:spPr>
          <a:xfrm rot="16200000">
            <a:off x="7755421" y="4226017"/>
            <a:ext cx="2217895" cy="369332"/>
          </a:xfrm>
          <a:prstGeom prst="rect">
            <a:avLst/>
          </a:prstGeom>
          <a:noFill/>
        </p:spPr>
        <p:txBody>
          <a:bodyPr wrap="square">
            <a:spAutoFit/>
          </a:bodyPr>
          <a:lstStyle/>
          <a:p>
            <a:pPr algn="ctr"/>
            <a:r>
              <a:rPr lang="en-US" altLang="ko-KR" dirty="0">
                <a:latin typeface="+mj-lt"/>
                <a:cs typeface="Linux Biolinum" panose="02000503000000000000" pitchFamily="2" charset="0"/>
              </a:rPr>
              <a:t>Path space</a:t>
            </a:r>
            <a:endParaRPr lang="ko-KR" altLang="en-US" dirty="0">
              <a:latin typeface="+mj-lt"/>
              <a:cs typeface="Linux Biolinum" panose="02000503000000000000" pitchFamily="2" charset="0"/>
            </a:endParaRPr>
          </a:p>
        </p:txBody>
      </p:sp>
      <p:sp>
        <p:nvSpPr>
          <p:cNvPr id="84" name="TextBox 83">
            <a:extLst>
              <a:ext uri="{FF2B5EF4-FFF2-40B4-BE49-F238E27FC236}">
                <a16:creationId xmlns:a16="http://schemas.microsoft.com/office/drawing/2014/main" id="{8532E33A-5FFC-BB3B-33C2-587902E0D862}"/>
              </a:ext>
            </a:extLst>
          </p:cNvPr>
          <p:cNvSpPr txBox="1"/>
          <p:nvPr/>
        </p:nvSpPr>
        <p:spPr>
          <a:xfrm>
            <a:off x="9224674" y="5485051"/>
            <a:ext cx="2162445" cy="369332"/>
          </a:xfrm>
          <a:prstGeom prst="rect">
            <a:avLst/>
          </a:prstGeom>
          <a:noFill/>
        </p:spPr>
        <p:txBody>
          <a:bodyPr wrap="square">
            <a:spAutoFit/>
          </a:bodyPr>
          <a:lstStyle/>
          <a:p>
            <a:pPr algn="ctr"/>
            <a:r>
              <a:rPr lang="en-US" altLang="ko-KR" dirty="0">
                <a:latin typeface="+mj-lt"/>
                <a:cs typeface="Linux Biolinum" panose="02000503000000000000" pitchFamily="2" charset="0"/>
              </a:rPr>
              <a:t>Time space</a:t>
            </a:r>
            <a:endParaRPr lang="ko-KR" altLang="en-US" dirty="0">
              <a:latin typeface="+mj-lt"/>
              <a:cs typeface="Linux Biolinum" panose="02000503000000000000" pitchFamily="2" charset="0"/>
            </a:endParaRPr>
          </a:p>
        </p:txBody>
      </p:sp>
      <p:sp>
        <p:nvSpPr>
          <p:cNvPr id="85" name="타원 84">
            <a:extLst>
              <a:ext uri="{FF2B5EF4-FFF2-40B4-BE49-F238E27FC236}">
                <a16:creationId xmlns:a16="http://schemas.microsoft.com/office/drawing/2014/main" id="{0D1EBD1C-BC8B-CD7D-D40E-A3B401CC47AA}"/>
              </a:ext>
            </a:extLst>
          </p:cNvPr>
          <p:cNvSpPr/>
          <p:nvPr/>
        </p:nvSpPr>
        <p:spPr>
          <a:xfrm>
            <a:off x="9450543" y="3540229"/>
            <a:ext cx="83585"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6" name="타원 85">
            <a:extLst>
              <a:ext uri="{FF2B5EF4-FFF2-40B4-BE49-F238E27FC236}">
                <a16:creationId xmlns:a16="http://schemas.microsoft.com/office/drawing/2014/main" id="{A77F88D1-7400-4A03-FAFF-656A1E9EA994}"/>
              </a:ext>
            </a:extLst>
          </p:cNvPr>
          <p:cNvSpPr/>
          <p:nvPr/>
        </p:nvSpPr>
        <p:spPr>
          <a:xfrm>
            <a:off x="9682315" y="3983678"/>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7" name="타원 86">
            <a:extLst>
              <a:ext uri="{FF2B5EF4-FFF2-40B4-BE49-F238E27FC236}">
                <a16:creationId xmlns:a16="http://schemas.microsoft.com/office/drawing/2014/main" id="{1CE76BAA-0B38-62CF-E207-176ED670C74D}"/>
              </a:ext>
            </a:extLst>
          </p:cNvPr>
          <p:cNvSpPr/>
          <p:nvPr/>
        </p:nvSpPr>
        <p:spPr>
          <a:xfrm>
            <a:off x="10120002" y="4589094"/>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88" name="타원 87">
            <a:extLst>
              <a:ext uri="{FF2B5EF4-FFF2-40B4-BE49-F238E27FC236}">
                <a16:creationId xmlns:a16="http://schemas.microsoft.com/office/drawing/2014/main" id="{C2D3A865-3A76-CE1A-8EC1-1E61AA2E27E9}"/>
              </a:ext>
            </a:extLst>
          </p:cNvPr>
          <p:cNvSpPr/>
          <p:nvPr/>
        </p:nvSpPr>
        <p:spPr>
          <a:xfrm>
            <a:off x="9815037" y="5014978"/>
            <a:ext cx="93306" cy="933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89" name="직선 연결선 88">
            <a:extLst>
              <a:ext uri="{FF2B5EF4-FFF2-40B4-BE49-F238E27FC236}">
                <a16:creationId xmlns:a16="http://schemas.microsoft.com/office/drawing/2014/main" id="{E26DB93F-4CCC-E65A-8F96-730D6214FA65}"/>
              </a:ext>
            </a:extLst>
          </p:cNvPr>
          <p:cNvCxnSpPr>
            <a:cxnSpLocks/>
          </p:cNvCxnSpPr>
          <p:nvPr/>
        </p:nvCxnSpPr>
        <p:spPr>
          <a:xfrm>
            <a:off x="9499671" y="3251635"/>
            <a:ext cx="0" cy="221796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0" name="직선 연결선 89">
            <a:extLst>
              <a:ext uri="{FF2B5EF4-FFF2-40B4-BE49-F238E27FC236}">
                <a16:creationId xmlns:a16="http://schemas.microsoft.com/office/drawing/2014/main" id="{654BAD7E-881A-70A4-90E9-472D1607E9C8}"/>
              </a:ext>
            </a:extLst>
          </p:cNvPr>
          <p:cNvCxnSpPr>
            <a:cxnSpLocks/>
          </p:cNvCxnSpPr>
          <p:nvPr/>
        </p:nvCxnSpPr>
        <p:spPr>
          <a:xfrm>
            <a:off x="9715101" y="326950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1" name="타원 90">
            <a:extLst>
              <a:ext uri="{FF2B5EF4-FFF2-40B4-BE49-F238E27FC236}">
                <a16:creationId xmlns:a16="http://schemas.microsoft.com/office/drawing/2014/main" id="{C27255B3-DB9C-6645-BAF0-A7F4122D445B}"/>
              </a:ext>
            </a:extLst>
          </p:cNvPr>
          <p:cNvSpPr/>
          <p:nvPr/>
        </p:nvSpPr>
        <p:spPr>
          <a:xfrm>
            <a:off x="10435743" y="3520280"/>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2" name="타원 91">
            <a:extLst>
              <a:ext uri="{FF2B5EF4-FFF2-40B4-BE49-F238E27FC236}">
                <a16:creationId xmlns:a16="http://schemas.microsoft.com/office/drawing/2014/main" id="{AED8A4AE-4DCD-A50A-DE4D-78B550E231D2}"/>
              </a:ext>
            </a:extLst>
          </p:cNvPr>
          <p:cNvSpPr/>
          <p:nvPr/>
        </p:nvSpPr>
        <p:spPr>
          <a:xfrm>
            <a:off x="10667515" y="4010237"/>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3" name="타원 92">
            <a:extLst>
              <a:ext uri="{FF2B5EF4-FFF2-40B4-BE49-F238E27FC236}">
                <a16:creationId xmlns:a16="http://schemas.microsoft.com/office/drawing/2014/main" id="{3A36B626-8C61-8F7D-6C7D-40F806DBB685}"/>
              </a:ext>
            </a:extLst>
          </p:cNvPr>
          <p:cNvSpPr/>
          <p:nvPr/>
        </p:nvSpPr>
        <p:spPr>
          <a:xfrm>
            <a:off x="11105202" y="4593846"/>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sp>
        <p:nvSpPr>
          <p:cNvPr id="94" name="타원 93">
            <a:extLst>
              <a:ext uri="{FF2B5EF4-FFF2-40B4-BE49-F238E27FC236}">
                <a16:creationId xmlns:a16="http://schemas.microsoft.com/office/drawing/2014/main" id="{852AA8E4-769B-18E2-A5F2-60FCFA3A3D6A}"/>
              </a:ext>
            </a:extLst>
          </p:cNvPr>
          <p:cNvSpPr/>
          <p:nvPr/>
        </p:nvSpPr>
        <p:spPr>
          <a:xfrm>
            <a:off x="10800237" y="5014978"/>
            <a:ext cx="93306" cy="93306"/>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sz="2000" dirty="0">
              <a:latin typeface="+mj-lt"/>
              <a:cs typeface="Linux Biolinum" panose="02000503000000000000" pitchFamily="2" charset="0"/>
            </a:endParaRPr>
          </a:p>
        </p:txBody>
      </p:sp>
      <p:cxnSp>
        <p:nvCxnSpPr>
          <p:cNvPr id="95" name="직선 연결선 94">
            <a:extLst>
              <a:ext uri="{FF2B5EF4-FFF2-40B4-BE49-F238E27FC236}">
                <a16:creationId xmlns:a16="http://schemas.microsoft.com/office/drawing/2014/main" id="{19B6B927-9AE1-685E-CD84-DAE3ABF7D132}"/>
              </a:ext>
            </a:extLst>
          </p:cNvPr>
          <p:cNvCxnSpPr>
            <a:cxnSpLocks/>
          </p:cNvCxnSpPr>
          <p:nvPr/>
        </p:nvCxnSpPr>
        <p:spPr>
          <a:xfrm>
            <a:off x="9852261" y="326950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96" name="직선 연결선 95">
            <a:extLst>
              <a:ext uri="{FF2B5EF4-FFF2-40B4-BE49-F238E27FC236}">
                <a16:creationId xmlns:a16="http://schemas.microsoft.com/office/drawing/2014/main" id="{453F295B-032A-048A-D81A-5A93B03EAC02}"/>
              </a:ext>
            </a:extLst>
          </p:cNvPr>
          <p:cNvCxnSpPr>
            <a:cxnSpLocks/>
          </p:cNvCxnSpPr>
          <p:nvPr/>
        </p:nvCxnSpPr>
        <p:spPr>
          <a:xfrm>
            <a:off x="10176984" y="3269507"/>
            <a:ext cx="0" cy="220009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4" name="Oval 25">
            <a:extLst>
              <a:ext uri="{FF2B5EF4-FFF2-40B4-BE49-F238E27FC236}">
                <a16:creationId xmlns:a16="http://schemas.microsoft.com/office/drawing/2014/main" id="{3DAE1235-214F-E576-4AD2-A8D4FE7EE8FD}"/>
              </a:ext>
            </a:extLst>
          </p:cNvPr>
          <p:cNvSpPr/>
          <p:nvPr/>
        </p:nvSpPr>
        <p:spPr>
          <a:xfrm>
            <a:off x="4778993" y="2068343"/>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34" name="Oval 25">
            <a:extLst>
              <a:ext uri="{FF2B5EF4-FFF2-40B4-BE49-F238E27FC236}">
                <a16:creationId xmlns:a16="http://schemas.microsoft.com/office/drawing/2014/main" id="{7A45C7C8-4B4A-DE2D-CE42-AE66CC78AED1}"/>
              </a:ext>
            </a:extLst>
          </p:cNvPr>
          <p:cNvSpPr/>
          <p:nvPr/>
        </p:nvSpPr>
        <p:spPr>
          <a:xfrm>
            <a:off x="6241145" y="4628983"/>
            <a:ext cx="121272" cy="121272"/>
          </a:xfrm>
          <a:prstGeom prst="ellipse">
            <a:avLst/>
          </a:prstGeom>
          <a:solidFill>
            <a:srgbClr val="FF0000"/>
          </a:solidFill>
          <a:ln w="25400" cap="flat" cmpd="sng" algn="ctr">
            <a:solidFill>
              <a:srgbClr val="151617"/>
            </a:solidFill>
            <a:prstDash val="solid"/>
          </a:ln>
          <a:effectLst/>
        </p:spPr>
        <p:txBody>
          <a:bodyPr rtlCol="0" anchor="ctr"/>
          <a:lstStyle/>
          <a:p>
            <a:pPr marL="0" marR="0" lvl="0" indent="0" algn="ctr" defTabSz="85725" rtl="0" eaLnBrk="1" fontAlgn="auto" latinLnBrk="0" hangingPunct="1">
              <a:lnSpc>
                <a:spcPct val="90000"/>
              </a:lnSpc>
              <a:spcBef>
                <a:spcPts val="0"/>
              </a:spcBef>
              <a:spcAft>
                <a:spcPts val="0"/>
              </a:spcAft>
              <a:buClrTx/>
              <a:buSzTx/>
              <a:buFontTx/>
              <a:buNone/>
              <a:tabLst/>
              <a:defRPr/>
            </a:pPr>
            <a:endParaRPr kumimoji="0" lang="en-US" sz="75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pic>
        <p:nvPicPr>
          <p:cNvPr id="37" name="Picture 2" descr="Dice icon">
            <a:extLst>
              <a:ext uri="{FF2B5EF4-FFF2-40B4-BE49-F238E27FC236}">
                <a16:creationId xmlns:a16="http://schemas.microsoft.com/office/drawing/2014/main" id="{2CED0009-6574-754F-C787-602050E0E5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586" y="3447850"/>
            <a:ext cx="390897" cy="39089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Dice icon">
            <a:extLst>
              <a:ext uri="{FF2B5EF4-FFF2-40B4-BE49-F238E27FC236}">
                <a16:creationId xmlns:a16="http://schemas.microsoft.com/office/drawing/2014/main" id="{87AF0A63-2A5F-8D29-99FA-220665DFA5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4288" y="3583901"/>
            <a:ext cx="390897" cy="39089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Dice icon">
            <a:extLst>
              <a:ext uri="{FF2B5EF4-FFF2-40B4-BE49-F238E27FC236}">
                <a16:creationId xmlns:a16="http://schemas.microsoft.com/office/drawing/2014/main" id="{FA5EE125-5975-3B24-17B5-E935974282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2884" y="3157251"/>
            <a:ext cx="390897" cy="39089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Dice icon">
            <a:extLst>
              <a:ext uri="{FF2B5EF4-FFF2-40B4-BE49-F238E27FC236}">
                <a16:creationId xmlns:a16="http://schemas.microsoft.com/office/drawing/2014/main" id="{34CCFADD-E849-B870-C605-E970106A2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8162" y="3933284"/>
            <a:ext cx="390897" cy="39089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직선 연결선 2">
            <a:extLst>
              <a:ext uri="{FF2B5EF4-FFF2-40B4-BE49-F238E27FC236}">
                <a16:creationId xmlns:a16="http://schemas.microsoft.com/office/drawing/2014/main" id="{6A520911-7C27-C093-C5E6-C47CE88681EC}"/>
              </a:ext>
            </a:extLst>
          </p:cNvPr>
          <p:cNvCxnSpPr>
            <a:cxnSpLocks/>
          </p:cNvCxnSpPr>
          <p:nvPr/>
        </p:nvCxnSpPr>
        <p:spPr>
          <a:xfrm flipH="1" flipV="1">
            <a:off x="8408131" y="2642318"/>
            <a:ext cx="933052" cy="1"/>
          </a:xfrm>
          <a:prstGeom prst="line">
            <a:avLst/>
          </a:prstGeom>
          <a:ln w="57150">
            <a:solidFill>
              <a:srgbClr val="FF0000">
                <a:alpha val="32941"/>
              </a:srgbClr>
            </a:solidFill>
            <a:prstDash val="dash"/>
          </a:ln>
        </p:spPr>
        <p:style>
          <a:lnRef idx="1">
            <a:schemeClr val="accent1"/>
          </a:lnRef>
          <a:fillRef idx="0">
            <a:schemeClr val="accent1"/>
          </a:fillRef>
          <a:effectRef idx="0">
            <a:schemeClr val="accent1"/>
          </a:effectRef>
          <a:fontRef idx="minor">
            <a:schemeClr val="tx1"/>
          </a:fontRef>
        </p:style>
      </p:cxnSp>
      <p:cxnSp>
        <p:nvCxnSpPr>
          <p:cNvPr id="30" name="직선 연결선 29">
            <a:extLst>
              <a:ext uri="{FF2B5EF4-FFF2-40B4-BE49-F238E27FC236}">
                <a16:creationId xmlns:a16="http://schemas.microsoft.com/office/drawing/2014/main" id="{D10E7A0A-10A8-F3C8-3ED1-1D81C9258F5C}"/>
              </a:ext>
            </a:extLst>
          </p:cNvPr>
          <p:cNvCxnSpPr>
            <a:cxnSpLocks/>
          </p:cNvCxnSpPr>
          <p:nvPr/>
        </p:nvCxnSpPr>
        <p:spPr>
          <a:xfrm flipH="1">
            <a:off x="8388204" y="1244445"/>
            <a:ext cx="921526"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4CC9E17-B9B5-88E4-2BCC-854B3463861A}"/>
              </a:ext>
            </a:extLst>
          </p:cNvPr>
          <p:cNvSpPr txBox="1"/>
          <p:nvPr/>
        </p:nvSpPr>
        <p:spPr>
          <a:xfrm>
            <a:off x="8894063" y="945117"/>
            <a:ext cx="3450336" cy="400110"/>
          </a:xfrm>
          <a:prstGeom prst="rect">
            <a:avLst/>
          </a:prstGeom>
          <a:noFill/>
        </p:spPr>
        <p:txBody>
          <a:bodyPr wrap="square" rtlCol="0">
            <a:spAutoFit/>
          </a:bodyPr>
          <a:lstStyle/>
          <a:p>
            <a:pPr algn="ctr"/>
            <a:r>
              <a:rPr lang="en-US" altLang="ko-KR" sz="2000" dirty="0"/>
              <a:t>Primal Path</a:t>
            </a:r>
            <a:endParaRPr lang="ko-KR" altLang="en-US" sz="2000" dirty="0"/>
          </a:p>
        </p:txBody>
      </p:sp>
      <p:sp>
        <p:nvSpPr>
          <p:cNvPr id="32" name="TextBox 31">
            <a:extLst>
              <a:ext uri="{FF2B5EF4-FFF2-40B4-BE49-F238E27FC236}">
                <a16:creationId xmlns:a16="http://schemas.microsoft.com/office/drawing/2014/main" id="{62DE17D4-D28C-ECB5-5369-5B87B5D3CF13}"/>
              </a:ext>
            </a:extLst>
          </p:cNvPr>
          <p:cNvSpPr txBox="1"/>
          <p:nvPr/>
        </p:nvSpPr>
        <p:spPr>
          <a:xfrm>
            <a:off x="9415278" y="1389143"/>
            <a:ext cx="2517642" cy="707886"/>
          </a:xfrm>
          <a:prstGeom prst="rect">
            <a:avLst/>
          </a:prstGeom>
          <a:noFill/>
        </p:spPr>
        <p:txBody>
          <a:bodyPr wrap="square" rtlCol="0">
            <a:spAutoFit/>
          </a:bodyPr>
          <a:lstStyle/>
          <a:p>
            <a:pPr algn="ctr"/>
            <a:r>
              <a:rPr lang="en-US" altLang="ko-KR" sz="2000" dirty="0"/>
              <a:t>Antithetic Path (Shift-mapped)</a:t>
            </a:r>
            <a:endParaRPr lang="ko-KR" altLang="en-US" sz="2000" dirty="0"/>
          </a:p>
        </p:txBody>
      </p:sp>
      <p:cxnSp>
        <p:nvCxnSpPr>
          <p:cNvPr id="33" name="직선 연결선 32">
            <a:extLst>
              <a:ext uri="{FF2B5EF4-FFF2-40B4-BE49-F238E27FC236}">
                <a16:creationId xmlns:a16="http://schemas.microsoft.com/office/drawing/2014/main" id="{B26A6BB7-49C5-4188-0604-FE450C525FF9}"/>
              </a:ext>
            </a:extLst>
          </p:cNvPr>
          <p:cNvCxnSpPr>
            <a:cxnSpLocks/>
          </p:cNvCxnSpPr>
          <p:nvPr/>
        </p:nvCxnSpPr>
        <p:spPr>
          <a:xfrm flipH="1">
            <a:off x="8388204" y="1787370"/>
            <a:ext cx="92152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4044AA6B-3169-2484-A00D-CB600E59CC22}"/>
              </a:ext>
            </a:extLst>
          </p:cNvPr>
          <p:cNvSpPr txBox="1"/>
          <p:nvPr/>
        </p:nvSpPr>
        <p:spPr>
          <a:xfrm>
            <a:off x="9415278" y="2171855"/>
            <a:ext cx="2517642" cy="707886"/>
          </a:xfrm>
          <a:prstGeom prst="rect">
            <a:avLst/>
          </a:prstGeom>
          <a:noFill/>
        </p:spPr>
        <p:txBody>
          <a:bodyPr wrap="square" rtlCol="0">
            <a:spAutoFit/>
          </a:bodyPr>
          <a:lstStyle/>
          <a:p>
            <a:pPr algn="ctr"/>
            <a:r>
              <a:rPr lang="en-US" altLang="ko-KR" sz="2000" dirty="0"/>
              <a:t>Antithetic Path (Uncorrelated)</a:t>
            </a:r>
            <a:endParaRPr lang="ko-KR" altLang="en-US" sz="2000" dirty="0"/>
          </a:p>
        </p:txBody>
      </p:sp>
      <p:sp>
        <p:nvSpPr>
          <p:cNvPr id="44" name="TextBox 43">
            <a:extLst>
              <a:ext uri="{FF2B5EF4-FFF2-40B4-BE49-F238E27FC236}">
                <a16:creationId xmlns:a16="http://schemas.microsoft.com/office/drawing/2014/main" id="{9243710B-DEB5-0774-2EA6-147978705ACE}"/>
              </a:ext>
            </a:extLst>
          </p:cNvPr>
          <p:cNvSpPr txBox="1"/>
          <p:nvPr/>
        </p:nvSpPr>
        <p:spPr>
          <a:xfrm>
            <a:off x="9354520" y="5973325"/>
            <a:ext cx="2162445" cy="830997"/>
          </a:xfrm>
          <a:prstGeom prst="rect">
            <a:avLst/>
          </a:prstGeom>
          <a:noFill/>
        </p:spPr>
        <p:txBody>
          <a:bodyPr wrap="square">
            <a:spAutoFit/>
          </a:bodyPr>
          <a:lstStyle/>
          <a:p>
            <a:pPr algn="ctr"/>
            <a:r>
              <a:rPr lang="en-US" altLang="ko-KR" sz="2400" dirty="0">
                <a:latin typeface="+mj-lt"/>
                <a:cs typeface="Linux Biolinum" panose="02000503000000000000" pitchFamily="2" charset="0"/>
              </a:rPr>
              <a:t>Perfectly Correlated!</a:t>
            </a:r>
            <a:endParaRPr lang="ko-KR" altLang="en-US" sz="2400" dirty="0">
              <a:latin typeface="+mj-lt"/>
              <a:cs typeface="Linux Biolinum" panose="02000503000000000000" pitchFamily="2" charset="0"/>
            </a:endParaRPr>
          </a:p>
        </p:txBody>
      </p:sp>
      <p:cxnSp>
        <p:nvCxnSpPr>
          <p:cNvPr id="45" name="연결선: 꺾임 44">
            <a:extLst>
              <a:ext uri="{FF2B5EF4-FFF2-40B4-BE49-F238E27FC236}">
                <a16:creationId xmlns:a16="http://schemas.microsoft.com/office/drawing/2014/main" id="{E37822D9-8EDD-4C9D-E1DA-9B614E560CD5}"/>
              </a:ext>
            </a:extLst>
          </p:cNvPr>
          <p:cNvCxnSpPr>
            <a:cxnSpLocks/>
            <a:endCxn id="44" idx="1"/>
          </p:cNvCxnSpPr>
          <p:nvPr/>
        </p:nvCxnSpPr>
        <p:spPr>
          <a:xfrm rot="5400000">
            <a:off x="8527306" y="5456198"/>
            <a:ext cx="1759841" cy="105411"/>
          </a:xfrm>
          <a:prstGeom prst="bentConnector4">
            <a:avLst>
              <a:gd name="adj1" fmla="val 38195"/>
              <a:gd name="adj2" fmla="val 316865"/>
            </a:avLst>
          </a:prstGeom>
          <a:ln w="3810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880486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057F892-DBA7-792C-7A51-19EEBEB31800}"/>
              </a:ext>
            </a:extLst>
          </p:cNvPr>
          <p:cNvSpPr>
            <a:spLocks noGrp="1"/>
          </p:cNvSpPr>
          <p:nvPr>
            <p:ph type="title"/>
          </p:nvPr>
        </p:nvSpPr>
        <p:spPr/>
        <p:txBody>
          <a:bodyPr/>
          <a:lstStyle/>
          <a:p>
            <a:r>
              <a:rPr lang="en-US" altLang="ko-KR" dirty="0"/>
              <a:t>Simplification using Pathlength Importance</a:t>
            </a:r>
            <a:endParaRPr lang="ko-KR" altLang="en-US" dirty="0"/>
          </a:p>
        </p:txBody>
      </p:sp>
      <p:sp>
        <p:nvSpPr>
          <p:cNvPr id="4" name="슬라이드 번호 개체 틀 3">
            <a:extLst>
              <a:ext uri="{FF2B5EF4-FFF2-40B4-BE49-F238E27FC236}">
                <a16:creationId xmlns:a16="http://schemas.microsoft.com/office/drawing/2014/main" id="{4E340C99-2EE2-C9EE-00D6-3C1CAC100648}"/>
              </a:ext>
            </a:extLst>
          </p:cNvPr>
          <p:cNvSpPr>
            <a:spLocks noGrp="1"/>
          </p:cNvSpPr>
          <p:nvPr>
            <p:ph type="sldNum" sz="quarter" idx="12"/>
          </p:nvPr>
        </p:nvSpPr>
        <p:spPr/>
        <p:txBody>
          <a:bodyPr/>
          <a:lstStyle/>
          <a:p>
            <a:fld id="{8DF240CA-39A6-8942-A819-E48F9D8A9D50}" type="slidenum">
              <a:rPr lang="en-KR" smtClean="0"/>
              <a:t>68</a:t>
            </a:fld>
            <a:endParaRPr lang="en-K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15B6CA4-2894-E5A9-76C9-84D4A091FB8C}"/>
                  </a:ext>
                </a:extLst>
              </p:cNvPr>
              <p:cNvSpPr txBox="1"/>
              <p:nvPr/>
            </p:nvSpPr>
            <p:spPr>
              <a:xfrm>
                <a:off x="259080" y="1597933"/>
                <a:ext cx="5259788" cy="739626"/>
              </a:xfrm>
              <a:prstGeom prst="rect">
                <a:avLst/>
              </a:prstGeom>
              <a:noFill/>
            </p:spPr>
            <p:txBody>
              <a:bodyPr wrap="square">
                <a:spAutoFit/>
              </a:bodyPr>
              <a:lstStyle/>
              <a:p>
                <a:pPr latinLnBrk="1"/>
                <a14:m>
                  <m:oMathPara xmlns:m="http://schemas.openxmlformats.org/officeDocument/2006/math">
                    <m:oMathParaPr>
                      <m:jc m:val="center"/>
                    </m:oMathParaPr>
                    <m:oMath xmlns:m="http://schemas.openxmlformats.org/officeDocument/2006/math">
                      <m:r>
                        <a:rPr lang="en-US" altLang="ko-KR" sz="1800" b="0" i="1" smtClean="0">
                          <a:solidFill>
                            <a:prstClr val="black"/>
                          </a:solidFill>
                          <a:latin typeface="Cambria Math" panose="02040503050406030204" pitchFamily="18" charset="0"/>
                        </a:rPr>
                        <m:t>𝑚</m:t>
                      </m:r>
                      <m:d>
                        <m:dPr>
                          <m:ctrlPr>
                            <a:rPr lang="en-US" altLang="ko-KR" sz="1800" b="0" i="1" smtClean="0">
                              <a:solidFill>
                                <a:prstClr val="black"/>
                              </a:solidFill>
                              <a:latin typeface="Cambria Math" panose="02040503050406030204" pitchFamily="18" charset="0"/>
                            </a:rPr>
                          </m:ctrlPr>
                        </m:dPr>
                        <m:e>
                          <m:r>
                            <a:rPr lang="en-US" altLang="ko-KR" sz="1800" b="0" i="1" smtClean="0">
                              <a:solidFill>
                                <a:prstClr val="black"/>
                              </a:solidFill>
                              <a:latin typeface="Cambria Math" panose="02040503050406030204" pitchFamily="18" charset="0"/>
                            </a:rPr>
                            <m:t>𝑇</m:t>
                          </m:r>
                        </m:e>
                      </m:d>
                      <m:r>
                        <a:rPr lang="en-US" altLang="ko-KR" sz="1800" b="0" i="1" smtClean="0">
                          <a:solidFill>
                            <a:prstClr val="black"/>
                          </a:solidFill>
                          <a:latin typeface="Cambria Math" panose="02040503050406030204" pitchFamily="18" charset="0"/>
                        </a:rPr>
                        <m:t>=</m:t>
                      </m:r>
                      <m:nary>
                        <m:naryPr>
                          <m:ctrlPr>
                            <a:rPr lang="en-US" altLang="ko-KR" sz="1800" i="1" smtClean="0">
                              <a:solidFill>
                                <a:prstClr val="black"/>
                              </a:solidFill>
                              <a:latin typeface="Cambria Math" panose="02040503050406030204" pitchFamily="18" charset="0"/>
                            </a:rPr>
                          </m:ctrlPr>
                        </m:naryPr>
                        <m:sub>
                          <m:r>
                            <a:rPr lang="en-US" altLang="ko-KR" sz="1800" i="1">
                              <a:solidFill>
                                <a:prstClr val="black"/>
                              </a:solidFill>
                              <a:latin typeface="Cambria Math" panose="02040503050406030204" pitchFamily="18" charset="0"/>
                            </a:rPr>
                            <m:t>0</m:t>
                          </m:r>
                        </m:sub>
                        <m:sup>
                          <m:r>
                            <a:rPr lang="en-US" altLang="ko-KR" sz="1800" i="1">
                              <a:solidFill>
                                <a:prstClr val="black"/>
                              </a:solidFill>
                              <a:latin typeface="Cambria Math" panose="02040503050406030204" pitchFamily="18" charset="0"/>
                            </a:rPr>
                            <m:t>𝑇</m:t>
                          </m:r>
                        </m:sup>
                        <m:e>
                          <m:r>
                            <a:rPr lang="en-US" altLang="ko-KR" sz="1800" i="1" smtClean="0">
                              <a:solidFill>
                                <a:prstClr val="black"/>
                              </a:solidFill>
                              <a:latin typeface="Cambria Math" panose="02040503050406030204" pitchFamily="18" charset="0"/>
                            </a:rPr>
                            <m:t>𝑠</m:t>
                          </m:r>
                          <m:d>
                            <m:dPr>
                              <m:ctrlPr>
                                <a:rPr lang="en-US" altLang="ko-KR" sz="1800" i="1">
                                  <a:solidFill>
                                    <a:prstClr val="black"/>
                                  </a:solidFill>
                                  <a:latin typeface="Cambria Math" panose="02040503050406030204" pitchFamily="18" charset="0"/>
                                </a:rPr>
                              </m:ctrlPr>
                            </m:dPr>
                            <m:e>
                              <m:r>
                                <a:rPr lang="en-US" altLang="ko-KR" sz="1800" i="1">
                                  <a:solidFill>
                                    <a:prstClr val="black"/>
                                  </a:solidFill>
                                  <a:latin typeface="Cambria Math" panose="02040503050406030204" pitchFamily="18" charset="0"/>
                                </a:rPr>
                                <m:t>𝑡</m:t>
                              </m:r>
                            </m:e>
                          </m:d>
                          <m:nary>
                            <m:naryPr>
                              <m:ctrlPr>
                                <a:rPr lang="en-US" altLang="ko-KR" sz="1800" i="1">
                                  <a:solidFill>
                                    <a:prstClr val="black"/>
                                  </a:solidFill>
                                  <a:latin typeface="Cambria Math" panose="02040503050406030204" pitchFamily="18" charset="0"/>
                                </a:rPr>
                              </m:ctrlPr>
                            </m:naryPr>
                            <m:sub>
                              <m:r>
                                <a:rPr lang="en-US" altLang="ko-KR" sz="1800" i="1" smtClean="0">
                                  <a:solidFill>
                                    <a:prstClr val="black"/>
                                  </a:solidFill>
                                  <a:latin typeface="Cambria Math" panose="02040503050406030204" pitchFamily="18" charset="0"/>
                                  <a:ea typeface="Cambria Math" panose="02040503050406030204" pitchFamily="18" charset="0"/>
                                </a:rPr>
                                <m:t>𝒫</m:t>
                              </m:r>
                            </m:sub>
                            <m:sup/>
                            <m:e>
                              <m:r>
                                <a:rPr lang="en-US" altLang="ko-KR" sz="1800" i="1">
                                  <a:solidFill>
                                    <a:prstClr val="black"/>
                                  </a:solidFill>
                                  <a:latin typeface="Cambria Math" panose="02040503050406030204" pitchFamily="18" charset="0"/>
                                </a:rPr>
                                <m:t>𝑓</m:t>
                              </m:r>
                              <m:d>
                                <m:dPr>
                                  <m:ctrlPr>
                                    <a:rPr lang="en-US" altLang="ko-KR" sz="1800" i="1">
                                      <a:solidFill>
                                        <a:prstClr val="black"/>
                                      </a:solidFill>
                                      <a:latin typeface="Cambria Math" panose="02040503050406030204" pitchFamily="18" charset="0"/>
                                    </a:rPr>
                                  </m:ctrlPr>
                                </m:dPr>
                                <m:e>
                                  <m:acc>
                                    <m:accPr>
                                      <m:chr m:val="̅"/>
                                      <m:ctrlPr>
                                        <a:rPr lang="en-US" altLang="ko-KR" sz="1800" b="1" i="1">
                                          <a:solidFill>
                                            <a:prstClr val="black"/>
                                          </a:solidFill>
                                          <a:latin typeface="Cambria Math" panose="02040503050406030204" pitchFamily="18" charset="0"/>
                                        </a:rPr>
                                      </m:ctrlPr>
                                    </m:accPr>
                                    <m:e>
                                      <m:r>
                                        <a:rPr lang="en-US" altLang="ko-KR" sz="1800" b="1">
                                          <a:solidFill>
                                            <a:prstClr val="black"/>
                                          </a:solidFill>
                                          <a:latin typeface="Cambria Math" panose="02040503050406030204" pitchFamily="18" charset="0"/>
                                        </a:rPr>
                                        <m:t>𝐱</m:t>
                                      </m:r>
                                    </m:e>
                                  </m:acc>
                                </m:e>
                              </m:d>
                              <m:r>
                                <a:rPr lang="en-US" altLang="ko-KR" sz="1800" i="1" smtClean="0">
                                  <a:solidFill>
                                    <a:prstClr val="black"/>
                                  </a:solidFill>
                                  <a:latin typeface="Cambria Math" panose="02040503050406030204" pitchFamily="18" charset="0"/>
                                </a:rPr>
                                <m:t>𝑔</m:t>
                              </m:r>
                              <m:d>
                                <m:dPr>
                                  <m:ctrlPr>
                                    <a:rPr lang="en-US" altLang="ko-KR" sz="1800" i="1">
                                      <a:solidFill>
                                        <a:prstClr val="black"/>
                                      </a:solidFill>
                                      <a:latin typeface="Cambria Math" panose="02040503050406030204" pitchFamily="18" charset="0"/>
                                    </a:rPr>
                                  </m:ctrlPr>
                                </m:dPr>
                                <m:e>
                                  <m:r>
                                    <a:rPr lang="en-US" altLang="ko-KR" sz="1800" i="1">
                                      <a:solidFill>
                                        <a:prstClr val="black"/>
                                      </a:solidFill>
                                      <a:latin typeface="Cambria Math" panose="02040503050406030204" pitchFamily="18" charset="0"/>
                                    </a:rPr>
                                    <m:t>𝑡</m:t>
                                  </m:r>
                                  <m:r>
                                    <a:rPr lang="en-US" altLang="ko-KR" sz="1800" i="1">
                                      <a:solidFill>
                                        <a:prstClr val="black"/>
                                      </a:solidFill>
                                      <a:latin typeface="Cambria Math" panose="02040503050406030204" pitchFamily="18" charset="0"/>
                                    </a:rPr>
                                    <m:t>−</m:t>
                                  </m:r>
                                  <m:d>
                                    <m:dPr>
                                      <m:begChr m:val="‖"/>
                                      <m:endChr m:val="‖"/>
                                      <m:ctrlPr>
                                        <a:rPr lang="en-US" altLang="ko-KR" sz="1800" i="1">
                                          <a:solidFill>
                                            <a:prstClr val="black"/>
                                          </a:solidFill>
                                          <a:latin typeface="Cambria Math" panose="02040503050406030204" pitchFamily="18" charset="0"/>
                                        </a:rPr>
                                      </m:ctrlPr>
                                    </m:dPr>
                                    <m:e>
                                      <m:acc>
                                        <m:accPr>
                                          <m:chr m:val="̅"/>
                                          <m:ctrlPr>
                                            <a:rPr lang="en-US" altLang="ko-KR" sz="1800" b="1" i="1">
                                              <a:solidFill>
                                                <a:prstClr val="black"/>
                                              </a:solidFill>
                                              <a:latin typeface="Cambria Math" panose="02040503050406030204" pitchFamily="18" charset="0"/>
                                            </a:rPr>
                                          </m:ctrlPr>
                                        </m:accPr>
                                        <m:e>
                                          <m:r>
                                            <a:rPr lang="en-US" altLang="ko-KR" sz="1800" b="1">
                                              <a:solidFill>
                                                <a:prstClr val="black"/>
                                              </a:solidFill>
                                              <a:latin typeface="Cambria Math" panose="02040503050406030204" pitchFamily="18" charset="0"/>
                                            </a:rPr>
                                            <m:t>𝐱</m:t>
                                          </m:r>
                                        </m:e>
                                      </m:acc>
                                    </m:e>
                                  </m:d>
                                </m:e>
                              </m:d>
                              <m:r>
                                <m:rPr>
                                  <m:sty m:val="p"/>
                                </m:rPr>
                                <a:rPr lang="en-US" altLang="ko-KR" sz="1800">
                                  <a:solidFill>
                                    <a:prstClr val="black"/>
                                  </a:solidFill>
                                  <a:latin typeface="Cambria Math" panose="02040503050406030204" pitchFamily="18" charset="0"/>
                                </a:rPr>
                                <m:t>d</m:t>
                              </m:r>
                              <m:r>
                                <a:rPr lang="en-US" altLang="ko-KR" sz="1800" i="1">
                                  <a:solidFill>
                                    <a:prstClr val="black"/>
                                  </a:solidFill>
                                  <a:latin typeface="Cambria Math" panose="02040503050406030204" pitchFamily="18" charset="0"/>
                                </a:rPr>
                                <m:t>𝜇</m:t>
                              </m:r>
                              <m:d>
                                <m:dPr>
                                  <m:ctrlPr>
                                    <a:rPr lang="en-US" altLang="ko-KR" sz="1800" i="1" smtClean="0">
                                      <a:solidFill>
                                        <a:prstClr val="black"/>
                                      </a:solidFill>
                                      <a:latin typeface="Cambria Math" panose="02040503050406030204" pitchFamily="18" charset="0"/>
                                    </a:rPr>
                                  </m:ctrlPr>
                                </m:dPr>
                                <m:e>
                                  <m:acc>
                                    <m:accPr>
                                      <m:chr m:val="̅"/>
                                      <m:ctrlPr>
                                        <a:rPr lang="en-US" altLang="ko-KR" sz="1800" b="1" i="1">
                                          <a:solidFill>
                                            <a:prstClr val="black"/>
                                          </a:solidFill>
                                          <a:latin typeface="Cambria Math" panose="02040503050406030204" pitchFamily="18" charset="0"/>
                                        </a:rPr>
                                      </m:ctrlPr>
                                    </m:accPr>
                                    <m:e>
                                      <m:r>
                                        <a:rPr lang="en-US" altLang="ko-KR" sz="1800" b="1">
                                          <a:solidFill>
                                            <a:prstClr val="black"/>
                                          </a:solidFill>
                                          <a:latin typeface="Cambria Math" panose="02040503050406030204" pitchFamily="18" charset="0"/>
                                        </a:rPr>
                                        <m:t>𝐱</m:t>
                                      </m:r>
                                    </m:e>
                                  </m:acc>
                                </m:e>
                              </m:d>
                            </m:e>
                          </m:nary>
                          <m:r>
                            <m:rPr>
                              <m:sty m:val="p"/>
                            </m:rPr>
                            <a:rPr lang="en-US" altLang="ko-KR" sz="1800">
                              <a:solidFill>
                                <a:prstClr val="black"/>
                              </a:solidFill>
                              <a:latin typeface="Cambria Math" panose="02040503050406030204" pitchFamily="18" charset="0"/>
                            </a:rPr>
                            <m:t>d</m:t>
                          </m:r>
                          <m:r>
                            <a:rPr lang="en-US" altLang="ko-KR" sz="1800" i="1">
                              <a:solidFill>
                                <a:prstClr val="black"/>
                              </a:solidFill>
                              <a:latin typeface="Cambria Math" panose="02040503050406030204" pitchFamily="18" charset="0"/>
                            </a:rPr>
                            <m:t>𝑡</m:t>
                          </m:r>
                        </m:e>
                      </m:nary>
                    </m:oMath>
                  </m:oMathPara>
                </a14:m>
                <a:endParaRPr lang="ko-KR" altLang="en-US" sz="1800" dirty="0">
                  <a:solidFill>
                    <a:prstClr val="black"/>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415B6CA4-2894-E5A9-76C9-84D4A091FB8C}"/>
                  </a:ext>
                </a:extLst>
              </p:cNvPr>
              <p:cNvSpPr txBox="1">
                <a:spLocks noRot="1" noChangeAspect="1" noMove="1" noResize="1" noEditPoints="1" noAdjustHandles="1" noChangeArrowheads="1" noChangeShapeType="1" noTextEdit="1"/>
              </p:cNvSpPr>
              <p:nvPr/>
            </p:nvSpPr>
            <p:spPr>
              <a:xfrm>
                <a:off x="259080" y="1597933"/>
                <a:ext cx="5259788" cy="739626"/>
              </a:xfrm>
              <a:prstGeom prst="rect">
                <a:avLst/>
              </a:prstGeom>
              <a:blipFill>
                <a:blip r:embed="rId6"/>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457FC9E-1B53-08AC-55E6-A1A06EF02BF1}"/>
                  </a:ext>
                </a:extLst>
              </p:cNvPr>
              <p:cNvSpPr txBox="1"/>
              <p:nvPr/>
            </p:nvSpPr>
            <p:spPr>
              <a:xfrm>
                <a:off x="927652" y="2477671"/>
                <a:ext cx="4452730" cy="739626"/>
              </a:xfrm>
              <a:prstGeom prst="rect">
                <a:avLst/>
              </a:prstGeom>
              <a:noFill/>
            </p:spPr>
            <p:txBody>
              <a:bodyPr wrap="square">
                <a:spAutoFit/>
              </a:bodyPr>
              <a:lstStyle/>
              <a:p>
                <a:pPr latinLnBrk="1"/>
                <a14:m>
                  <m:oMathPara xmlns:m="http://schemas.openxmlformats.org/officeDocument/2006/math">
                    <m:oMathParaPr>
                      <m:jc m:val="center"/>
                    </m:oMathParaPr>
                    <m:oMath xmlns:m="http://schemas.openxmlformats.org/officeDocument/2006/math">
                      <m:r>
                        <a:rPr lang="en-US" altLang="ko-KR" sz="1800" b="0" i="1" smtClean="0">
                          <a:solidFill>
                            <a:prstClr val="black"/>
                          </a:solidFill>
                          <a:latin typeface="Cambria Math" panose="02040503050406030204" pitchFamily="18" charset="0"/>
                        </a:rPr>
                        <m:t>=</m:t>
                      </m:r>
                      <m:nary>
                        <m:naryPr>
                          <m:ctrlPr>
                            <a:rPr lang="en-US" altLang="ko-KR" i="1">
                              <a:solidFill>
                                <a:prstClr val="black"/>
                              </a:solidFill>
                              <a:latin typeface="Cambria Math" panose="02040503050406030204" pitchFamily="18" charset="0"/>
                            </a:rPr>
                          </m:ctrlPr>
                        </m:naryPr>
                        <m:sub>
                          <m:r>
                            <a:rPr lang="en-US" altLang="ko-KR" i="1">
                              <a:solidFill>
                                <a:prstClr val="black"/>
                              </a:solidFill>
                              <a:latin typeface="Cambria Math" panose="02040503050406030204" pitchFamily="18" charset="0"/>
                              <a:ea typeface="Cambria Math" panose="02040503050406030204" pitchFamily="18" charset="0"/>
                            </a:rPr>
                            <m:t>𝒫</m:t>
                          </m:r>
                        </m:sub>
                        <m:sup/>
                        <m:e>
                          <m:r>
                            <a:rPr lang="en-US" altLang="ko-KR" i="1">
                              <a:solidFill>
                                <a:prstClr val="black"/>
                              </a:solidFill>
                              <a:latin typeface="Cambria Math" panose="02040503050406030204" pitchFamily="18" charset="0"/>
                            </a:rPr>
                            <m:t>𝑓</m:t>
                          </m:r>
                          <m:d>
                            <m:dPr>
                              <m:ctrlPr>
                                <a:rPr lang="en-US" altLang="ko-KR" i="1">
                                  <a:solidFill>
                                    <a:prstClr val="black"/>
                                  </a:solidFill>
                                  <a:latin typeface="Cambria Math" panose="02040503050406030204" pitchFamily="18" charset="0"/>
                                </a:rPr>
                              </m:ctrlPr>
                            </m:d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d>
                        </m:e>
                      </m:nary>
                      <m:nary>
                        <m:naryPr>
                          <m:ctrlPr>
                            <a:rPr lang="en-US" altLang="ko-KR" sz="1800" i="1" smtClean="0">
                              <a:solidFill>
                                <a:prstClr val="black"/>
                              </a:solidFill>
                              <a:latin typeface="Cambria Math" panose="02040503050406030204" pitchFamily="18" charset="0"/>
                            </a:rPr>
                          </m:ctrlPr>
                        </m:naryPr>
                        <m:sub>
                          <m:r>
                            <a:rPr lang="en-US" altLang="ko-KR" sz="1800" i="1">
                              <a:solidFill>
                                <a:prstClr val="black"/>
                              </a:solidFill>
                              <a:latin typeface="Cambria Math" panose="02040503050406030204" pitchFamily="18" charset="0"/>
                            </a:rPr>
                            <m:t>0</m:t>
                          </m:r>
                        </m:sub>
                        <m:sup>
                          <m:r>
                            <a:rPr lang="en-US" altLang="ko-KR" sz="1800" i="1">
                              <a:solidFill>
                                <a:prstClr val="black"/>
                              </a:solidFill>
                              <a:latin typeface="Cambria Math" panose="02040503050406030204" pitchFamily="18" charset="0"/>
                            </a:rPr>
                            <m:t>𝑇</m:t>
                          </m:r>
                        </m:sup>
                        <m:e>
                          <m:r>
                            <a:rPr lang="en-US" altLang="ko-KR" sz="1800" i="1" smtClean="0">
                              <a:solidFill>
                                <a:prstClr val="black"/>
                              </a:solidFill>
                              <a:latin typeface="Cambria Math" panose="02040503050406030204" pitchFamily="18" charset="0"/>
                            </a:rPr>
                            <m:t>𝑠</m:t>
                          </m:r>
                          <m:d>
                            <m:dPr>
                              <m:ctrlPr>
                                <a:rPr lang="en-US" altLang="ko-KR" sz="1800" i="1">
                                  <a:solidFill>
                                    <a:prstClr val="black"/>
                                  </a:solidFill>
                                  <a:latin typeface="Cambria Math" panose="02040503050406030204" pitchFamily="18" charset="0"/>
                                </a:rPr>
                              </m:ctrlPr>
                            </m:dPr>
                            <m:e>
                              <m:r>
                                <a:rPr lang="en-US" altLang="ko-KR" sz="1800" i="1">
                                  <a:solidFill>
                                    <a:prstClr val="black"/>
                                  </a:solidFill>
                                  <a:latin typeface="Cambria Math" panose="02040503050406030204" pitchFamily="18" charset="0"/>
                                </a:rPr>
                                <m:t>𝑡</m:t>
                              </m:r>
                            </m:e>
                          </m:d>
                          <m:r>
                            <a:rPr lang="en-US" altLang="ko-KR" i="1">
                              <a:solidFill>
                                <a:prstClr val="black"/>
                              </a:solidFill>
                              <a:latin typeface="Cambria Math" panose="02040503050406030204" pitchFamily="18" charset="0"/>
                            </a:rPr>
                            <m:t>𝑔</m:t>
                          </m:r>
                          <m:d>
                            <m:dPr>
                              <m:ctrlPr>
                                <a:rPr lang="en-US" altLang="ko-KR" i="1">
                                  <a:solidFill>
                                    <a:prstClr val="black"/>
                                  </a:solidFill>
                                  <a:latin typeface="Cambria Math" panose="02040503050406030204" pitchFamily="18" charset="0"/>
                                </a:rPr>
                              </m:ctrlPr>
                            </m:dPr>
                            <m:e>
                              <m:r>
                                <a:rPr lang="en-US" altLang="ko-KR" i="1">
                                  <a:solidFill>
                                    <a:prstClr val="black"/>
                                  </a:solidFill>
                                  <a:latin typeface="Cambria Math" panose="02040503050406030204" pitchFamily="18" charset="0"/>
                                </a:rPr>
                                <m:t>𝑡</m:t>
                              </m:r>
                              <m:r>
                                <a:rPr lang="en-US" altLang="ko-KR" i="1">
                                  <a:solidFill>
                                    <a:prstClr val="black"/>
                                  </a:solidFill>
                                  <a:latin typeface="Cambria Math" panose="02040503050406030204" pitchFamily="18" charset="0"/>
                                </a:rPr>
                                <m:t>−</m:t>
                              </m:r>
                              <m:d>
                                <m:dPr>
                                  <m:begChr m:val="‖"/>
                                  <m:endChr m:val="‖"/>
                                  <m:ctrlPr>
                                    <a:rPr lang="en-US" altLang="ko-KR" i="1">
                                      <a:solidFill>
                                        <a:prstClr val="black"/>
                                      </a:solidFill>
                                      <a:latin typeface="Cambria Math" panose="02040503050406030204" pitchFamily="18" charset="0"/>
                                    </a:rPr>
                                  </m:ctrlPr>
                                </m:d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d>
                            </m:e>
                          </m:d>
                          <m:r>
                            <m:rPr>
                              <m:sty m:val="p"/>
                            </m:rPr>
                            <a:rPr lang="en-US" altLang="ko-KR" sz="1800">
                              <a:solidFill>
                                <a:prstClr val="black"/>
                              </a:solidFill>
                              <a:latin typeface="Cambria Math" panose="02040503050406030204" pitchFamily="18" charset="0"/>
                            </a:rPr>
                            <m:t>d</m:t>
                          </m:r>
                          <m:r>
                            <a:rPr lang="en-US" altLang="ko-KR" sz="1800" i="1">
                              <a:solidFill>
                                <a:prstClr val="black"/>
                              </a:solidFill>
                              <a:latin typeface="Cambria Math" panose="02040503050406030204" pitchFamily="18" charset="0"/>
                            </a:rPr>
                            <m:t>𝑡</m:t>
                          </m:r>
                        </m:e>
                      </m:nary>
                      <m:r>
                        <m:rPr>
                          <m:sty m:val="p"/>
                        </m:rPr>
                        <a:rPr lang="en-US" altLang="ko-KR">
                          <a:solidFill>
                            <a:prstClr val="black"/>
                          </a:solidFill>
                          <a:latin typeface="Cambria Math" panose="02040503050406030204" pitchFamily="18" charset="0"/>
                        </a:rPr>
                        <m:t>d</m:t>
                      </m:r>
                      <m:r>
                        <a:rPr lang="en-US" altLang="ko-KR" i="1">
                          <a:solidFill>
                            <a:prstClr val="black"/>
                          </a:solidFill>
                          <a:latin typeface="Cambria Math" panose="02040503050406030204" pitchFamily="18" charset="0"/>
                        </a:rPr>
                        <m:t>𝜇</m:t>
                      </m:r>
                      <m:d>
                        <m:dPr>
                          <m:ctrlPr>
                            <a:rPr lang="en-US" altLang="ko-KR" i="1">
                              <a:solidFill>
                                <a:prstClr val="black"/>
                              </a:solidFill>
                              <a:latin typeface="Cambria Math" panose="02040503050406030204" pitchFamily="18" charset="0"/>
                            </a:rPr>
                          </m:ctrlPr>
                        </m:d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d>
                    </m:oMath>
                  </m:oMathPara>
                </a14:m>
                <a:endParaRPr lang="ko-KR" altLang="en-US" sz="1800" dirty="0">
                  <a:solidFill>
                    <a:prstClr val="black"/>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E457FC9E-1B53-08AC-55E6-A1A06EF02BF1}"/>
                  </a:ext>
                </a:extLst>
              </p:cNvPr>
              <p:cNvSpPr txBox="1">
                <a:spLocks noRot="1" noChangeAspect="1" noMove="1" noResize="1" noEditPoints="1" noAdjustHandles="1" noChangeArrowheads="1" noChangeShapeType="1" noTextEdit="1"/>
              </p:cNvSpPr>
              <p:nvPr/>
            </p:nvSpPr>
            <p:spPr>
              <a:xfrm>
                <a:off x="927652" y="2477671"/>
                <a:ext cx="4452730" cy="739626"/>
              </a:xfrm>
              <a:prstGeom prst="rect">
                <a:avLst/>
              </a:prstGeom>
              <a:blipFill>
                <a:blip r:embed="rId7"/>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21BDAAB-BA53-0BB9-3D45-B9C75D811320}"/>
                  </a:ext>
                </a:extLst>
              </p:cNvPr>
              <p:cNvSpPr txBox="1"/>
              <p:nvPr/>
            </p:nvSpPr>
            <p:spPr>
              <a:xfrm>
                <a:off x="682486" y="3504148"/>
                <a:ext cx="3803374" cy="739626"/>
              </a:xfrm>
              <a:prstGeom prst="rect">
                <a:avLst/>
              </a:prstGeom>
              <a:noFill/>
            </p:spPr>
            <p:txBody>
              <a:bodyPr wrap="square">
                <a:spAutoFit/>
              </a:bodyPr>
              <a:lstStyle/>
              <a:p>
                <a:pPr latinLnBrk="1"/>
                <a14:m>
                  <m:oMathPara xmlns:m="http://schemas.openxmlformats.org/officeDocument/2006/math">
                    <m:oMathParaPr>
                      <m:jc m:val="center"/>
                    </m:oMathParaPr>
                    <m:oMath xmlns:m="http://schemas.openxmlformats.org/officeDocument/2006/math">
                      <m:r>
                        <a:rPr lang="en-US" altLang="ko-KR" sz="1800" b="0" i="1" smtClean="0">
                          <a:solidFill>
                            <a:prstClr val="black"/>
                          </a:solidFill>
                          <a:latin typeface="Cambria Math" panose="02040503050406030204" pitchFamily="18" charset="0"/>
                        </a:rPr>
                        <m:t>=</m:t>
                      </m:r>
                      <m:nary>
                        <m:naryPr>
                          <m:ctrlPr>
                            <a:rPr lang="en-US" altLang="ko-KR" i="1">
                              <a:solidFill>
                                <a:prstClr val="black"/>
                              </a:solidFill>
                              <a:latin typeface="Cambria Math" panose="02040503050406030204" pitchFamily="18" charset="0"/>
                            </a:rPr>
                          </m:ctrlPr>
                        </m:naryPr>
                        <m:sub>
                          <m:r>
                            <a:rPr lang="en-US" altLang="ko-KR" i="1">
                              <a:solidFill>
                                <a:prstClr val="black"/>
                              </a:solidFill>
                              <a:latin typeface="Cambria Math" panose="02040503050406030204" pitchFamily="18" charset="0"/>
                              <a:ea typeface="Cambria Math" panose="02040503050406030204" pitchFamily="18" charset="0"/>
                            </a:rPr>
                            <m:t>𝒫</m:t>
                          </m:r>
                        </m:sub>
                        <m:sup/>
                        <m:e>
                          <m:r>
                            <a:rPr lang="en-US" altLang="ko-KR" i="1">
                              <a:solidFill>
                                <a:prstClr val="black"/>
                              </a:solidFill>
                              <a:latin typeface="Cambria Math" panose="02040503050406030204" pitchFamily="18" charset="0"/>
                            </a:rPr>
                            <m:t>𝑓</m:t>
                          </m:r>
                          <m:d>
                            <m:dPr>
                              <m:ctrlPr>
                                <a:rPr lang="en-US" altLang="ko-KR" i="1">
                                  <a:solidFill>
                                    <a:prstClr val="black"/>
                                  </a:solidFill>
                                  <a:latin typeface="Cambria Math" panose="02040503050406030204" pitchFamily="18" charset="0"/>
                                </a:rPr>
                              </m:ctrlPr>
                            </m:d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d>
                        </m:e>
                      </m:nary>
                      <m:sSub>
                        <m:sSubPr>
                          <m:ctrlPr>
                            <a:rPr lang="en-US" altLang="ko-KR" sz="1800" b="0" i="1" smtClean="0">
                              <a:solidFill>
                                <a:prstClr val="black"/>
                              </a:solidFill>
                              <a:latin typeface="Cambria Math" panose="02040503050406030204" pitchFamily="18" charset="0"/>
                            </a:rPr>
                          </m:ctrlPr>
                        </m:sSubPr>
                        <m:e>
                          <m:r>
                            <a:rPr lang="en-US" altLang="ko-KR" sz="1800" i="1" smtClean="0">
                              <a:solidFill>
                                <a:prstClr val="black"/>
                              </a:solidFill>
                              <a:latin typeface="Cambria Math" panose="02040503050406030204" pitchFamily="18" charset="0"/>
                            </a:rPr>
                            <m:t>𝑊</m:t>
                          </m:r>
                        </m:e>
                        <m:sub>
                          <m:r>
                            <a:rPr lang="en-US" altLang="ko-KR" sz="1800" b="0" i="1" smtClean="0">
                              <a:solidFill>
                                <a:prstClr val="black"/>
                              </a:solidFill>
                              <a:latin typeface="Cambria Math" panose="02040503050406030204" pitchFamily="18" charset="0"/>
                            </a:rPr>
                            <m:t>𝑇</m:t>
                          </m:r>
                        </m:sub>
                      </m:sSub>
                      <m:d>
                        <m:dPr>
                          <m:ctrlPr>
                            <a:rPr lang="en-US" altLang="ko-KR" sz="1800" b="0" i="1" smtClean="0">
                              <a:solidFill>
                                <a:prstClr val="black"/>
                              </a:solidFill>
                              <a:latin typeface="Cambria Math" panose="02040503050406030204" pitchFamily="18" charset="0"/>
                            </a:rPr>
                          </m:ctrlPr>
                        </m:dPr>
                        <m:e>
                          <m:d>
                            <m:dPr>
                              <m:begChr m:val="‖"/>
                              <m:endChr m:val="‖"/>
                              <m:ctrlPr>
                                <a:rPr lang="en-US" altLang="ko-KR" i="1">
                                  <a:solidFill>
                                    <a:prstClr val="black"/>
                                  </a:solidFill>
                                  <a:latin typeface="Cambria Math" panose="02040503050406030204" pitchFamily="18" charset="0"/>
                                </a:rPr>
                              </m:ctrlPr>
                            </m:d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d>
                        </m:e>
                      </m:d>
                      <m:r>
                        <m:rPr>
                          <m:sty m:val="p"/>
                        </m:rPr>
                        <a:rPr lang="en-US" altLang="ko-KR">
                          <a:solidFill>
                            <a:prstClr val="black"/>
                          </a:solidFill>
                          <a:latin typeface="Cambria Math" panose="02040503050406030204" pitchFamily="18" charset="0"/>
                        </a:rPr>
                        <m:t>d</m:t>
                      </m:r>
                      <m:r>
                        <a:rPr lang="en-US" altLang="ko-KR" i="1">
                          <a:solidFill>
                            <a:prstClr val="black"/>
                          </a:solidFill>
                          <a:latin typeface="Cambria Math" panose="02040503050406030204" pitchFamily="18" charset="0"/>
                        </a:rPr>
                        <m:t>𝜇</m:t>
                      </m:r>
                      <m:d>
                        <m:dPr>
                          <m:ctrlPr>
                            <a:rPr lang="en-US" altLang="ko-KR" i="1">
                              <a:solidFill>
                                <a:prstClr val="black"/>
                              </a:solidFill>
                              <a:latin typeface="Cambria Math" panose="02040503050406030204" pitchFamily="18" charset="0"/>
                            </a:rPr>
                          </m:ctrlPr>
                        </m:d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d>
                    </m:oMath>
                  </m:oMathPara>
                </a14:m>
                <a:endParaRPr lang="ko-KR" altLang="en-US" sz="1800" dirty="0">
                  <a:solidFill>
                    <a:prstClr val="black"/>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E21BDAAB-BA53-0BB9-3D45-B9C75D811320}"/>
                  </a:ext>
                </a:extLst>
              </p:cNvPr>
              <p:cNvSpPr txBox="1">
                <a:spLocks noRot="1" noChangeAspect="1" noMove="1" noResize="1" noEditPoints="1" noAdjustHandles="1" noChangeArrowheads="1" noChangeShapeType="1" noTextEdit="1"/>
              </p:cNvSpPr>
              <p:nvPr/>
            </p:nvSpPr>
            <p:spPr>
              <a:xfrm>
                <a:off x="682486" y="3504148"/>
                <a:ext cx="3803374" cy="739626"/>
              </a:xfrm>
              <a:prstGeom prst="rect">
                <a:avLst/>
              </a:prstGeom>
              <a:blipFill>
                <a:blip r:embed="rId8"/>
                <a:stretch>
                  <a:fillRect/>
                </a:stretch>
              </a:blipFill>
            </p:spPr>
            <p:txBody>
              <a:bodyPr/>
              <a:lstStyle/>
              <a:p>
                <a:r>
                  <a:rPr lang="ko-KR" altLang="en-US">
                    <a:noFill/>
                  </a:rPr>
                  <a:t> </a:t>
                </a:r>
              </a:p>
            </p:txBody>
          </p:sp>
        </mc:Fallback>
      </mc:AlternateContent>
      <p:sp>
        <p:nvSpPr>
          <p:cNvPr id="9" name="직사각형 8">
            <a:extLst>
              <a:ext uri="{FF2B5EF4-FFF2-40B4-BE49-F238E27FC236}">
                <a16:creationId xmlns:a16="http://schemas.microsoft.com/office/drawing/2014/main" id="{4A4EEE6B-BB62-30B4-9348-E4179722D121}"/>
              </a:ext>
            </a:extLst>
          </p:cNvPr>
          <p:cNvSpPr/>
          <p:nvPr/>
        </p:nvSpPr>
        <p:spPr>
          <a:xfrm>
            <a:off x="2370689" y="2541056"/>
            <a:ext cx="2041289" cy="6980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a:extLst>
              <a:ext uri="{FF2B5EF4-FFF2-40B4-BE49-F238E27FC236}">
                <a16:creationId xmlns:a16="http://schemas.microsoft.com/office/drawing/2014/main" id="{BF5687EE-AC80-BB53-A7FD-E28C157994BC}"/>
              </a:ext>
            </a:extLst>
          </p:cNvPr>
          <p:cNvSpPr/>
          <p:nvPr/>
        </p:nvSpPr>
        <p:spPr>
          <a:xfrm>
            <a:off x="2370689" y="3660831"/>
            <a:ext cx="883920" cy="5265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a:extLst>
              <a:ext uri="{FF2B5EF4-FFF2-40B4-BE49-F238E27FC236}">
                <a16:creationId xmlns:a16="http://schemas.microsoft.com/office/drawing/2014/main" id="{26124B46-C363-F5FF-CEDD-75084561AF7A}"/>
              </a:ext>
            </a:extLst>
          </p:cNvPr>
          <p:cNvSpPr txBox="1"/>
          <p:nvPr/>
        </p:nvSpPr>
        <p:spPr>
          <a:xfrm>
            <a:off x="3110204" y="3279480"/>
            <a:ext cx="2408662" cy="369332"/>
          </a:xfrm>
          <a:prstGeom prst="rect">
            <a:avLst/>
          </a:prstGeom>
          <a:noFill/>
        </p:spPr>
        <p:txBody>
          <a:bodyPr wrap="square" rtlCol="0">
            <a:spAutoFit/>
          </a:bodyPr>
          <a:lstStyle/>
          <a:p>
            <a:r>
              <a:rPr lang="en-US" altLang="ko-KR" dirty="0"/>
              <a:t>Analytic integration</a:t>
            </a:r>
            <a:endParaRPr lang="ko-KR" altLang="en-US" dirty="0"/>
          </a:p>
        </p:txBody>
      </p:sp>
      <p:cxnSp>
        <p:nvCxnSpPr>
          <p:cNvPr id="12" name="직선 화살표 연결선 11">
            <a:extLst>
              <a:ext uri="{FF2B5EF4-FFF2-40B4-BE49-F238E27FC236}">
                <a16:creationId xmlns:a16="http://schemas.microsoft.com/office/drawing/2014/main" id="{71C5BC7F-1F84-14D7-E992-45AE96B91BF8}"/>
              </a:ext>
            </a:extLst>
          </p:cNvPr>
          <p:cNvCxnSpPr>
            <a:cxnSpLocks/>
            <a:endCxn id="10" idx="0"/>
          </p:cNvCxnSpPr>
          <p:nvPr/>
        </p:nvCxnSpPr>
        <p:spPr>
          <a:xfrm>
            <a:off x="2812649" y="3279480"/>
            <a:ext cx="0" cy="3813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E65F4E6-CE54-6F99-B149-3AEFA762B594}"/>
              </a:ext>
            </a:extLst>
          </p:cNvPr>
          <p:cNvSpPr txBox="1"/>
          <p:nvPr/>
        </p:nvSpPr>
        <p:spPr>
          <a:xfrm>
            <a:off x="1757609" y="4324166"/>
            <a:ext cx="3267447" cy="369332"/>
          </a:xfrm>
          <a:prstGeom prst="rect">
            <a:avLst/>
          </a:prstGeom>
          <a:noFill/>
        </p:spPr>
        <p:txBody>
          <a:bodyPr wrap="square" rtlCol="0">
            <a:spAutoFit/>
          </a:bodyPr>
          <a:lstStyle/>
          <a:p>
            <a:r>
              <a:rPr lang="en-US" altLang="ko-KR" i="1" dirty="0"/>
              <a:t>Pathlength Importance</a:t>
            </a:r>
            <a:endParaRPr lang="ko-KR" altLang="en-US" i="1" dirty="0"/>
          </a:p>
        </p:txBody>
      </p:sp>
      <p:sp>
        <p:nvSpPr>
          <p:cNvPr id="17" name="TextBox 16">
            <a:extLst>
              <a:ext uri="{FF2B5EF4-FFF2-40B4-BE49-F238E27FC236}">
                <a16:creationId xmlns:a16="http://schemas.microsoft.com/office/drawing/2014/main" id="{37AD0C51-19EC-941D-159A-9774854A5461}"/>
              </a:ext>
            </a:extLst>
          </p:cNvPr>
          <p:cNvSpPr txBox="1"/>
          <p:nvPr/>
        </p:nvSpPr>
        <p:spPr>
          <a:xfrm>
            <a:off x="259080" y="1138644"/>
            <a:ext cx="3267447" cy="369332"/>
          </a:xfrm>
          <a:prstGeom prst="rect">
            <a:avLst/>
          </a:prstGeom>
          <a:noFill/>
        </p:spPr>
        <p:txBody>
          <a:bodyPr wrap="square" rtlCol="0">
            <a:spAutoFit/>
          </a:bodyPr>
          <a:lstStyle/>
          <a:p>
            <a:r>
              <a:rPr lang="en-US" altLang="ko-KR" b="1" dirty="0"/>
              <a:t>Static Scene</a:t>
            </a:r>
            <a:endParaRPr lang="ko-KR" altLang="en-US" b="1"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27787E7-DD4D-9FEB-FF61-59B1C2D7599F}"/>
                  </a:ext>
                </a:extLst>
              </p:cNvPr>
              <p:cNvSpPr txBox="1"/>
              <p:nvPr/>
            </p:nvSpPr>
            <p:spPr>
              <a:xfrm>
                <a:off x="6096000" y="1597933"/>
                <a:ext cx="5259788" cy="775084"/>
              </a:xfrm>
              <a:prstGeom prst="rect">
                <a:avLst/>
              </a:prstGeom>
              <a:noFill/>
            </p:spPr>
            <p:txBody>
              <a:bodyPr wrap="square">
                <a:spAutoFit/>
              </a:bodyPr>
              <a:lstStyle/>
              <a:p>
                <a:pPr latinLnBrk="1"/>
                <a14:m>
                  <m:oMathPara xmlns:m="http://schemas.openxmlformats.org/officeDocument/2006/math">
                    <m:oMathParaPr>
                      <m:jc m:val="center"/>
                    </m:oMathParaPr>
                    <m:oMath xmlns:m="http://schemas.openxmlformats.org/officeDocument/2006/math">
                      <m:r>
                        <a:rPr lang="en-US" altLang="ko-KR" sz="1800" b="0" i="1" smtClean="0">
                          <a:solidFill>
                            <a:prstClr val="black"/>
                          </a:solidFill>
                          <a:latin typeface="Cambria Math" panose="02040503050406030204" pitchFamily="18" charset="0"/>
                        </a:rPr>
                        <m:t>𝑚</m:t>
                      </m:r>
                      <m:d>
                        <m:dPr>
                          <m:ctrlPr>
                            <a:rPr lang="en-US" altLang="ko-KR" sz="1800" b="0" i="1" smtClean="0">
                              <a:solidFill>
                                <a:prstClr val="black"/>
                              </a:solidFill>
                              <a:latin typeface="Cambria Math" panose="02040503050406030204" pitchFamily="18" charset="0"/>
                            </a:rPr>
                          </m:ctrlPr>
                        </m:dPr>
                        <m:e>
                          <m:r>
                            <a:rPr lang="en-US" altLang="ko-KR" sz="1800" b="0" i="1" smtClean="0">
                              <a:solidFill>
                                <a:prstClr val="black"/>
                              </a:solidFill>
                              <a:latin typeface="Cambria Math" panose="02040503050406030204" pitchFamily="18" charset="0"/>
                            </a:rPr>
                            <m:t>𝑇</m:t>
                          </m:r>
                        </m:e>
                      </m:d>
                      <m:r>
                        <a:rPr lang="en-US" altLang="ko-KR" sz="1800" b="0" i="1" smtClean="0">
                          <a:solidFill>
                            <a:prstClr val="black"/>
                          </a:solidFill>
                          <a:latin typeface="Cambria Math" panose="02040503050406030204" pitchFamily="18" charset="0"/>
                        </a:rPr>
                        <m:t>=</m:t>
                      </m:r>
                      <m:nary>
                        <m:naryPr>
                          <m:ctrlPr>
                            <a:rPr lang="en-US" altLang="ko-KR" sz="1800" i="1" smtClean="0">
                              <a:solidFill>
                                <a:prstClr val="black"/>
                              </a:solidFill>
                              <a:latin typeface="Cambria Math" panose="02040503050406030204" pitchFamily="18" charset="0"/>
                            </a:rPr>
                          </m:ctrlPr>
                        </m:naryPr>
                        <m:sub>
                          <m:r>
                            <a:rPr lang="en-US" altLang="ko-KR" sz="1800" i="1">
                              <a:solidFill>
                                <a:prstClr val="black"/>
                              </a:solidFill>
                              <a:latin typeface="Cambria Math" panose="02040503050406030204" pitchFamily="18" charset="0"/>
                            </a:rPr>
                            <m:t>0</m:t>
                          </m:r>
                        </m:sub>
                        <m:sup>
                          <m:r>
                            <a:rPr lang="en-US" altLang="ko-KR" sz="1800" i="1">
                              <a:solidFill>
                                <a:prstClr val="black"/>
                              </a:solidFill>
                              <a:latin typeface="Cambria Math" panose="02040503050406030204" pitchFamily="18" charset="0"/>
                            </a:rPr>
                            <m:t>𝑇</m:t>
                          </m:r>
                        </m:sup>
                        <m:e>
                          <m:r>
                            <a:rPr lang="en-US" altLang="ko-KR" sz="1800" i="1" smtClean="0">
                              <a:solidFill>
                                <a:prstClr val="black"/>
                              </a:solidFill>
                              <a:latin typeface="Cambria Math" panose="02040503050406030204" pitchFamily="18" charset="0"/>
                            </a:rPr>
                            <m:t>𝑠</m:t>
                          </m:r>
                          <m:d>
                            <m:dPr>
                              <m:ctrlPr>
                                <a:rPr lang="en-US" altLang="ko-KR" sz="1800" i="1">
                                  <a:solidFill>
                                    <a:prstClr val="black"/>
                                  </a:solidFill>
                                  <a:latin typeface="Cambria Math" panose="02040503050406030204" pitchFamily="18" charset="0"/>
                                </a:rPr>
                              </m:ctrlPr>
                            </m:dPr>
                            <m:e>
                              <m:r>
                                <a:rPr lang="en-US" altLang="ko-KR" sz="1800" i="1">
                                  <a:solidFill>
                                    <a:prstClr val="black"/>
                                  </a:solidFill>
                                  <a:latin typeface="Cambria Math" panose="02040503050406030204" pitchFamily="18" charset="0"/>
                                </a:rPr>
                                <m:t>𝑡</m:t>
                              </m:r>
                            </m:e>
                          </m:d>
                          <m:nary>
                            <m:naryPr>
                              <m:ctrlPr>
                                <a:rPr lang="en-US" altLang="ko-KR" sz="1800" i="1">
                                  <a:solidFill>
                                    <a:prstClr val="black"/>
                                  </a:solidFill>
                                  <a:latin typeface="Cambria Math" panose="02040503050406030204" pitchFamily="18" charset="0"/>
                                </a:rPr>
                              </m:ctrlPr>
                            </m:naryPr>
                            <m:sub>
                              <m:r>
                                <a:rPr lang="en-US" altLang="ko-KR" sz="1800" i="1" smtClean="0">
                                  <a:solidFill>
                                    <a:prstClr val="black"/>
                                  </a:solidFill>
                                  <a:latin typeface="Cambria Math" panose="02040503050406030204" pitchFamily="18" charset="0"/>
                                  <a:ea typeface="Cambria Math" panose="02040503050406030204" pitchFamily="18" charset="0"/>
                                </a:rPr>
                                <m:t>𝒫</m:t>
                              </m:r>
                              <m:r>
                                <a:rPr lang="en-US" altLang="ko-KR" sz="1800" b="0" i="1" smtClean="0">
                                  <a:solidFill>
                                    <a:prstClr val="black"/>
                                  </a:solidFill>
                                  <a:latin typeface="Cambria Math" panose="02040503050406030204" pitchFamily="18" charset="0"/>
                                  <a:ea typeface="Cambria Math" panose="02040503050406030204" pitchFamily="18" charset="0"/>
                                </a:rPr>
                                <m:t>(</m:t>
                              </m:r>
                              <m:r>
                                <a:rPr lang="en-US" altLang="ko-KR" sz="1800" b="0" i="1" smtClean="0">
                                  <a:solidFill>
                                    <a:prstClr val="black"/>
                                  </a:solidFill>
                                  <a:latin typeface="Cambria Math" panose="02040503050406030204" pitchFamily="18" charset="0"/>
                                  <a:ea typeface="Cambria Math" panose="02040503050406030204" pitchFamily="18" charset="0"/>
                                </a:rPr>
                                <m:t>𝑡</m:t>
                              </m:r>
                              <m:r>
                                <a:rPr lang="en-US" altLang="ko-KR" sz="1800" b="0" i="1" smtClean="0">
                                  <a:solidFill>
                                    <a:prstClr val="black"/>
                                  </a:solidFill>
                                  <a:latin typeface="Cambria Math" panose="02040503050406030204" pitchFamily="18" charset="0"/>
                                  <a:ea typeface="Cambria Math" panose="02040503050406030204" pitchFamily="18" charset="0"/>
                                </a:rPr>
                                <m:t>)</m:t>
                              </m:r>
                            </m:sub>
                            <m:sup/>
                            <m:e>
                              <m:r>
                                <a:rPr lang="en-US" altLang="ko-KR" sz="1800" i="1">
                                  <a:solidFill>
                                    <a:prstClr val="black"/>
                                  </a:solidFill>
                                  <a:latin typeface="Cambria Math" panose="02040503050406030204" pitchFamily="18" charset="0"/>
                                </a:rPr>
                                <m:t>𝑓</m:t>
                              </m:r>
                              <m:d>
                                <m:dPr>
                                  <m:ctrlPr>
                                    <a:rPr lang="en-US" altLang="ko-KR" sz="1800"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r>
                                <a:rPr lang="en-US" altLang="ko-KR" sz="1800" i="1" smtClean="0">
                                  <a:solidFill>
                                    <a:prstClr val="black"/>
                                  </a:solidFill>
                                  <a:latin typeface="Cambria Math" panose="02040503050406030204" pitchFamily="18" charset="0"/>
                                </a:rPr>
                                <m:t>𝑔</m:t>
                              </m:r>
                              <m:d>
                                <m:dPr>
                                  <m:ctrlPr>
                                    <a:rPr lang="en-US" altLang="ko-KR" sz="1800" i="1">
                                      <a:solidFill>
                                        <a:prstClr val="black"/>
                                      </a:solidFill>
                                      <a:latin typeface="Cambria Math" panose="02040503050406030204" pitchFamily="18" charset="0"/>
                                    </a:rPr>
                                  </m:ctrlPr>
                                </m:dPr>
                                <m:e>
                                  <m:r>
                                    <a:rPr lang="en-US" altLang="ko-KR" sz="1800" i="1">
                                      <a:solidFill>
                                        <a:prstClr val="black"/>
                                      </a:solidFill>
                                      <a:latin typeface="Cambria Math" panose="02040503050406030204" pitchFamily="18" charset="0"/>
                                    </a:rPr>
                                    <m:t>𝑡</m:t>
                                  </m:r>
                                  <m:r>
                                    <a:rPr lang="en-US" altLang="ko-KR" sz="1800" i="1">
                                      <a:solidFill>
                                        <a:prstClr val="black"/>
                                      </a:solidFill>
                                      <a:latin typeface="Cambria Math" panose="02040503050406030204" pitchFamily="18" charset="0"/>
                                    </a:rPr>
                                    <m:t>−</m:t>
                                  </m:r>
                                  <m:d>
                                    <m:dPr>
                                      <m:begChr m:val="‖"/>
                                      <m:endChr m:val="‖"/>
                                      <m:ctrlPr>
                                        <a:rPr lang="en-US" altLang="ko-KR" sz="1800"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e>
                              </m:d>
                              <m:r>
                                <m:rPr>
                                  <m:sty m:val="p"/>
                                </m:rPr>
                                <a:rPr lang="en-US" altLang="ko-KR" sz="1800">
                                  <a:solidFill>
                                    <a:prstClr val="black"/>
                                  </a:solidFill>
                                  <a:latin typeface="Cambria Math" panose="02040503050406030204" pitchFamily="18" charset="0"/>
                                </a:rPr>
                                <m:t>d</m:t>
                              </m:r>
                              <m:r>
                                <a:rPr lang="en-US" altLang="ko-KR" sz="1800" i="1">
                                  <a:solidFill>
                                    <a:prstClr val="black"/>
                                  </a:solidFill>
                                  <a:latin typeface="Cambria Math" panose="02040503050406030204" pitchFamily="18" charset="0"/>
                                </a:rPr>
                                <m:t>𝜇</m:t>
                              </m:r>
                              <m:d>
                                <m:dPr>
                                  <m:ctrlPr>
                                    <a:rPr lang="en-US" altLang="ko-KR" sz="1800" i="1" smtClean="0">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e>
                          </m:nary>
                          <m:r>
                            <m:rPr>
                              <m:sty m:val="p"/>
                            </m:rPr>
                            <a:rPr lang="en-US" altLang="ko-KR" sz="1800">
                              <a:solidFill>
                                <a:prstClr val="black"/>
                              </a:solidFill>
                              <a:latin typeface="Cambria Math" panose="02040503050406030204" pitchFamily="18" charset="0"/>
                            </a:rPr>
                            <m:t>d</m:t>
                          </m:r>
                          <m:r>
                            <a:rPr lang="en-US" altLang="ko-KR" sz="1800" i="1">
                              <a:solidFill>
                                <a:prstClr val="black"/>
                              </a:solidFill>
                              <a:latin typeface="Cambria Math" panose="02040503050406030204" pitchFamily="18" charset="0"/>
                            </a:rPr>
                            <m:t>𝑡</m:t>
                          </m:r>
                        </m:e>
                      </m:nary>
                    </m:oMath>
                  </m:oMathPara>
                </a14:m>
                <a:endParaRPr lang="ko-KR" altLang="en-US" sz="1800" dirty="0">
                  <a:solidFill>
                    <a:prstClr val="black"/>
                  </a:solidFill>
                  <a:latin typeface="Arial" panose="020B060402020202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B27787E7-DD4D-9FEB-FF61-59B1C2D7599F}"/>
                  </a:ext>
                </a:extLst>
              </p:cNvPr>
              <p:cNvSpPr txBox="1">
                <a:spLocks noRot="1" noChangeAspect="1" noMove="1" noResize="1" noEditPoints="1" noAdjustHandles="1" noChangeArrowheads="1" noChangeShapeType="1" noTextEdit="1"/>
              </p:cNvSpPr>
              <p:nvPr/>
            </p:nvSpPr>
            <p:spPr>
              <a:xfrm>
                <a:off x="6096000" y="1597933"/>
                <a:ext cx="5259788" cy="775084"/>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ED26425-28B7-A1FE-4E13-4F2846B1B2FE}"/>
                  </a:ext>
                </a:extLst>
              </p:cNvPr>
              <p:cNvSpPr txBox="1"/>
              <p:nvPr/>
            </p:nvSpPr>
            <p:spPr>
              <a:xfrm>
                <a:off x="6764572" y="2730615"/>
                <a:ext cx="4452730" cy="739626"/>
              </a:xfrm>
              <a:prstGeom prst="rect">
                <a:avLst/>
              </a:prstGeom>
              <a:noFill/>
            </p:spPr>
            <p:txBody>
              <a:bodyPr wrap="square">
                <a:spAutoFit/>
              </a:bodyPr>
              <a:lstStyle/>
              <a:p>
                <a:pPr latinLnBrk="1"/>
                <a14:m>
                  <m:oMathPara xmlns:m="http://schemas.openxmlformats.org/officeDocument/2006/math">
                    <m:oMathParaPr>
                      <m:jc m:val="center"/>
                    </m:oMathParaPr>
                    <m:oMath xmlns:m="http://schemas.openxmlformats.org/officeDocument/2006/math">
                      <m:r>
                        <a:rPr lang="en-US" altLang="ko-KR" sz="1800" b="0" i="1" smtClean="0">
                          <a:solidFill>
                            <a:prstClr val="black"/>
                          </a:solidFill>
                          <a:latin typeface="Cambria Math" panose="02040503050406030204" pitchFamily="18" charset="0"/>
                        </a:rPr>
                        <m:t>=</m:t>
                      </m:r>
                      <m:nary>
                        <m:naryPr>
                          <m:ctrlPr>
                            <a:rPr lang="en-US" altLang="ko-KR" i="1">
                              <a:solidFill>
                                <a:prstClr val="black"/>
                              </a:solidFill>
                              <a:latin typeface="Cambria Math" panose="02040503050406030204" pitchFamily="18" charset="0"/>
                            </a:rPr>
                          </m:ctrlPr>
                        </m:naryPr>
                        <m:sub>
                          <m:r>
                            <a:rPr lang="en-US" altLang="ko-KR" i="1">
                              <a:solidFill>
                                <a:prstClr val="black"/>
                              </a:solidFill>
                              <a:latin typeface="Cambria Math" panose="02040503050406030204" pitchFamily="18" charset="0"/>
                              <a:ea typeface="Cambria Math" panose="02040503050406030204" pitchFamily="18" charset="0"/>
                            </a:rPr>
                            <m:t>𝒫</m:t>
                          </m:r>
                        </m:sub>
                        <m:sup/>
                        <m:e>
                          <m:r>
                            <a:rPr lang="en-US" altLang="ko-KR" i="1">
                              <a:solidFill>
                                <a:prstClr val="black"/>
                              </a:solidFill>
                              <a:latin typeface="Cambria Math" panose="02040503050406030204" pitchFamily="18" charset="0"/>
                            </a:rPr>
                            <m:t>𝑓</m:t>
                          </m:r>
                          <m:d>
                            <m:dPr>
                              <m:ctrlPr>
                                <a:rPr lang="en-US" altLang="ko-KR"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e>
                      </m:nary>
                      <m:nary>
                        <m:naryPr>
                          <m:ctrlPr>
                            <a:rPr lang="en-US" altLang="ko-KR" sz="1800" i="1" smtClean="0">
                              <a:solidFill>
                                <a:prstClr val="black"/>
                              </a:solidFill>
                              <a:latin typeface="Cambria Math" panose="02040503050406030204" pitchFamily="18" charset="0"/>
                            </a:rPr>
                          </m:ctrlPr>
                        </m:naryPr>
                        <m:sub>
                          <m:r>
                            <a:rPr lang="en-US" altLang="ko-KR" sz="1800" i="1">
                              <a:solidFill>
                                <a:prstClr val="black"/>
                              </a:solidFill>
                              <a:latin typeface="Cambria Math" panose="02040503050406030204" pitchFamily="18" charset="0"/>
                            </a:rPr>
                            <m:t>0</m:t>
                          </m:r>
                        </m:sub>
                        <m:sup>
                          <m:r>
                            <a:rPr lang="en-US" altLang="ko-KR" sz="1800" i="1">
                              <a:solidFill>
                                <a:prstClr val="black"/>
                              </a:solidFill>
                              <a:latin typeface="Cambria Math" panose="02040503050406030204" pitchFamily="18" charset="0"/>
                            </a:rPr>
                            <m:t>𝑇</m:t>
                          </m:r>
                        </m:sup>
                        <m:e>
                          <m:r>
                            <a:rPr lang="en-US" altLang="ko-KR" sz="1800" i="1" smtClean="0">
                              <a:solidFill>
                                <a:prstClr val="black"/>
                              </a:solidFill>
                              <a:latin typeface="Cambria Math" panose="02040503050406030204" pitchFamily="18" charset="0"/>
                            </a:rPr>
                            <m:t>𝑠</m:t>
                          </m:r>
                          <m:d>
                            <m:dPr>
                              <m:ctrlPr>
                                <a:rPr lang="en-US" altLang="ko-KR" sz="1800" i="1">
                                  <a:solidFill>
                                    <a:prstClr val="black"/>
                                  </a:solidFill>
                                  <a:latin typeface="Cambria Math" panose="02040503050406030204" pitchFamily="18" charset="0"/>
                                </a:rPr>
                              </m:ctrlPr>
                            </m:dPr>
                            <m:e>
                              <m:r>
                                <a:rPr lang="en-US" altLang="ko-KR" sz="1800" i="1">
                                  <a:solidFill>
                                    <a:prstClr val="black"/>
                                  </a:solidFill>
                                  <a:latin typeface="Cambria Math" panose="02040503050406030204" pitchFamily="18" charset="0"/>
                                </a:rPr>
                                <m:t>𝑡</m:t>
                              </m:r>
                            </m:e>
                          </m:d>
                          <m:r>
                            <a:rPr lang="en-US" altLang="ko-KR" i="1">
                              <a:solidFill>
                                <a:prstClr val="black"/>
                              </a:solidFill>
                              <a:latin typeface="Cambria Math" panose="02040503050406030204" pitchFamily="18" charset="0"/>
                            </a:rPr>
                            <m:t>𝑔</m:t>
                          </m:r>
                          <m:d>
                            <m:dPr>
                              <m:ctrlPr>
                                <a:rPr lang="en-US" altLang="ko-KR" i="1">
                                  <a:solidFill>
                                    <a:prstClr val="black"/>
                                  </a:solidFill>
                                  <a:latin typeface="Cambria Math" panose="02040503050406030204" pitchFamily="18" charset="0"/>
                                </a:rPr>
                              </m:ctrlPr>
                            </m:dPr>
                            <m:e>
                              <m:r>
                                <a:rPr lang="en-US" altLang="ko-KR" i="1">
                                  <a:solidFill>
                                    <a:prstClr val="black"/>
                                  </a:solidFill>
                                  <a:latin typeface="Cambria Math" panose="02040503050406030204" pitchFamily="18" charset="0"/>
                                </a:rPr>
                                <m:t>𝑡</m:t>
                              </m:r>
                              <m:r>
                                <a:rPr lang="en-US" altLang="ko-KR" i="1">
                                  <a:solidFill>
                                    <a:prstClr val="black"/>
                                  </a:solidFill>
                                  <a:latin typeface="Cambria Math" panose="02040503050406030204" pitchFamily="18" charset="0"/>
                                </a:rPr>
                                <m:t>−</m:t>
                              </m:r>
                              <m:d>
                                <m:dPr>
                                  <m:begChr m:val="‖"/>
                                  <m:endChr m:val="‖"/>
                                  <m:ctrlPr>
                                    <a:rPr lang="en-US" altLang="ko-KR"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e>
                          </m:d>
                          <m:r>
                            <m:rPr>
                              <m:sty m:val="p"/>
                            </m:rPr>
                            <a:rPr lang="en-US" altLang="ko-KR" sz="1800">
                              <a:solidFill>
                                <a:prstClr val="black"/>
                              </a:solidFill>
                              <a:latin typeface="Cambria Math" panose="02040503050406030204" pitchFamily="18" charset="0"/>
                            </a:rPr>
                            <m:t>d</m:t>
                          </m:r>
                          <m:r>
                            <a:rPr lang="en-US" altLang="ko-KR" sz="1800" i="1">
                              <a:solidFill>
                                <a:prstClr val="black"/>
                              </a:solidFill>
                              <a:latin typeface="Cambria Math" panose="02040503050406030204" pitchFamily="18" charset="0"/>
                            </a:rPr>
                            <m:t>𝑡</m:t>
                          </m:r>
                        </m:e>
                      </m:nary>
                      <m:r>
                        <m:rPr>
                          <m:sty m:val="p"/>
                        </m:rPr>
                        <a:rPr lang="en-US" altLang="ko-KR">
                          <a:solidFill>
                            <a:prstClr val="black"/>
                          </a:solidFill>
                          <a:latin typeface="Cambria Math" panose="02040503050406030204" pitchFamily="18" charset="0"/>
                        </a:rPr>
                        <m:t>d</m:t>
                      </m:r>
                      <m:r>
                        <a:rPr lang="en-US" altLang="ko-KR" i="1">
                          <a:solidFill>
                            <a:prstClr val="black"/>
                          </a:solidFill>
                          <a:latin typeface="Cambria Math" panose="02040503050406030204" pitchFamily="18" charset="0"/>
                        </a:rPr>
                        <m:t>𝜇</m:t>
                      </m:r>
                      <m:d>
                        <m:dPr>
                          <m:ctrlPr>
                            <a:rPr lang="en-US" altLang="ko-KR"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oMath>
                  </m:oMathPara>
                </a14:m>
                <a:endParaRPr lang="ko-KR" altLang="en-US" sz="1800" dirty="0">
                  <a:solidFill>
                    <a:prstClr val="black"/>
                  </a:solidFill>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DED26425-28B7-A1FE-4E13-4F2846B1B2FE}"/>
                  </a:ext>
                </a:extLst>
              </p:cNvPr>
              <p:cNvSpPr txBox="1">
                <a:spLocks noRot="1" noChangeAspect="1" noMove="1" noResize="1" noEditPoints="1" noAdjustHandles="1" noChangeArrowheads="1" noChangeShapeType="1" noTextEdit="1"/>
              </p:cNvSpPr>
              <p:nvPr/>
            </p:nvSpPr>
            <p:spPr>
              <a:xfrm>
                <a:off x="6764572" y="2730615"/>
                <a:ext cx="4452730" cy="739626"/>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980149E-FAD5-E282-8A48-3FCCD25DF5CB}"/>
                  </a:ext>
                </a:extLst>
              </p:cNvPr>
              <p:cNvSpPr txBox="1"/>
              <p:nvPr/>
            </p:nvSpPr>
            <p:spPr>
              <a:xfrm>
                <a:off x="6519406" y="3757092"/>
                <a:ext cx="3803374" cy="739241"/>
              </a:xfrm>
              <a:prstGeom prst="rect">
                <a:avLst/>
              </a:prstGeom>
              <a:noFill/>
            </p:spPr>
            <p:txBody>
              <a:bodyPr wrap="square">
                <a:spAutoFit/>
              </a:bodyPr>
              <a:lstStyle/>
              <a:p>
                <a:pPr latinLnBrk="1"/>
                <a14:m>
                  <m:oMathPara xmlns:m="http://schemas.openxmlformats.org/officeDocument/2006/math">
                    <m:oMathParaPr>
                      <m:jc m:val="center"/>
                    </m:oMathParaPr>
                    <m:oMath xmlns:m="http://schemas.openxmlformats.org/officeDocument/2006/math">
                      <m:r>
                        <a:rPr lang="en-US" altLang="ko-KR" sz="1800" b="0" i="1" smtClean="0">
                          <a:solidFill>
                            <a:prstClr val="black"/>
                          </a:solidFill>
                          <a:latin typeface="Cambria Math" panose="02040503050406030204" pitchFamily="18" charset="0"/>
                        </a:rPr>
                        <m:t>=</m:t>
                      </m:r>
                      <m:nary>
                        <m:naryPr>
                          <m:ctrlPr>
                            <a:rPr lang="en-US" altLang="ko-KR" i="1">
                              <a:solidFill>
                                <a:prstClr val="black"/>
                              </a:solidFill>
                              <a:latin typeface="Cambria Math" panose="02040503050406030204" pitchFamily="18" charset="0"/>
                            </a:rPr>
                          </m:ctrlPr>
                        </m:naryPr>
                        <m:sub>
                          <m:r>
                            <a:rPr lang="en-US" altLang="ko-KR" i="1">
                              <a:solidFill>
                                <a:prstClr val="black"/>
                              </a:solidFill>
                              <a:latin typeface="Cambria Math" panose="02040503050406030204" pitchFamily="18" charset="0"/>
                              <a:ea typeface="Cambria Math" panose="02040503050406030204" pitchFamily="18" charset="0"/>
                            </a:rPr>
                            <m:t>𝒫</m:t>
                          </m:r>
                        </m:sub>
                        <m:sup/>
                        <m:e>
                          <m:r>
                            <a:rPr lang="en-US" altLang="ko-KR" i="1">
                              <a:solidFill>
                                <a:prstClr val="black"/>
                              </a:solidFill>
                              <a:latin typeface="Cambria Math" panose="02040503050406030204" pitchFamily="18" charset="0"/>
                            </a:rPr>
                            <m:t>𝑓</m:t>
                          </m:r>
                          <m:d>
                            <m:dPr>
                              <m:ctrlPr>
                                <a:rPr lang="en-US" altLang="ko-KR"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e>
                      </m:nary>
                      <m:sSub>
                        <m:sSubPr>
                          <m:ctrlPr>
                            <a:rPr lang="en-US" altLang="ko-KR" sz="1800" b="0" i="1" smtClean="0">
                              <a:solidFill>
                                <a:prstClr val="black"/>
                              </a:solidFill>
                              <a:latin typeface="Cambria Math" panose="02040503050406030204" pitchFamily="18" charset="0"/>
                            </a:rPr>
                          </m:ctrlPr>
                        </m:sSubPr>
                        <m:e>
                          <m:r>
                            <a:rPr lang="en-US" altLang="ko-KR" sz="1800" i="1" smtClean="0">
                              <a:solidFill>
                                <a:prstClr val="black"/>
                              </a:solidFill>
                              <a:latin typeface="Cambria Math" panose="02040503050406030204" pitchFamily="18" charset="0"/>
                            </a:rPr>
                            <m:t>𝑊</m:t>
                          </m:r>
                        </m:e>
                        <m:sub>
                          <m:r>
                            <a:rPr lang="en-US" altLang="ko-KR" sz="1800" b="0" i="1" smtClean="0">
                              <a:solidFill>
                                <a:prstClr val="black"/>
                              </a:solidFill>
                              <a:latin typeface="Cambria Math" panose="02040503050406030204" pitchFamily="18" charset="0"/>
                            </a:rPr>
                            <m:t>𝑇</m:t>
                          </m:r>
                        </m:sub>
                      </m:sSub>
                      <m:d>
                        <m:dPr>
                          <m:ctrlPr>
                            <a:rPr lang="en-US" altLang="ko-KR" sz="1800" b="0" i="1" smtClean="0">
                              <a:solidFill>
                                <a:prstClr val="black"/>
                              </a:solidFill>
                              <a:latin typeface="Cambria Math" panose="02040503050406030204" pitchFamily="18" charset="0"/>
                            </a:rPr>
                          </m:ctrlPr>
                        </m:dPr>
                        <m:e>
                          <m:d>
                            <m:dPr>
                              <m:begChr m:val="‖"/>
                              <m:endChr m:val="‖"/>
                              <m:ctrlPr>
                                <a:rPr lang="en-US" altLang="ko-KR"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e>
                      </m:d>
                      <m:r>
                        <m:rPr>
                          <m:sty m:val="p"/>
                        </m:rPr>
                        <a:rPr lang="en-US" altLang="ko-KR">
                          <a:solidFill>
                            <a:prstClr val="black"/>
                          </a:solidFill>
                          <a:latin typeface="Cambria Math" panose="02040503050406030204" pitchFamily="18" charset="0"/>
                        </a:rPr>
                        <m:t>d</m:t>
                      </m:r>
                      <m:r>
                        <a:rPr lang="en-US" altLang="ko-KR" i="1">
                          <a:solidFill>
                            <a:prstClr val="black"/>
                          </a:solidFill>
                          <a:latin typeface="Cambria Math" panose="02040503050406030204" pitchFamily="18" charset="0"/>
                        </a:rPr>
                        <m:t>𝜇</m:t>
                      </m:r>
                      <m:d>
                        <m:dPr>
                          <m:ctrlPr>
                            <a:rPr lang="en-US" altLang="ko-KR" i="1">
                              <a:solidFill>
                                <a:prstClr val="black"/>
                              </a:solidFill>
                              <a:latin typeface="Cambria Math" panose="02040503050406030204" pitchFamily="18" charset="0"/>
                            </a:rPr>
                          </m:ctrlPr>
                        </m:dPr>
                        <m:e>
                          <m:sSub>
                            <m:sSubPr>
                              <m:ctrlPr>
                                <a:rPr lang="en-US" altLang="ko-KR" i="1">
                                  <a:solidFill>
                                    <a:prstClr val="black"/>
                                  </a:solidFill>
                                  <a:latin typeface="Cambria Math" panose="02040503050406030204" pitchFamily="18" charset="0"/>
                                </a:rPr>
                              </m:ctrlPr>
                            </m:sSubPr>
                            <m:e>
                              <m:acc>
                                <m:accPr>
                                  <m:chr m:val="̅"/>
                                  <m:ctrlPr>
                                    <a:rPr lang="en-US" altLang="ko-KR" b="1" i="1">
                                      <a:solidFill>
                                        <a:prstClr val="black"/>
                                      </a:solidFill>
                                      <a:latin typeface="Cambria Math" panose="02040503050406030204" pitchFamily="18" charset="0"/>
                                    </a:rPr>
                                  </m:ctrlPr>
                                </m:accPr>
                                <m:e>
                                  <m:r>
                                    <a:rPr lang="en-US" altLang="ko-KR" b="1">
                                      <a:solidFill>
                                        <a:prstClr val="black"/>
                                      </a:solidFill>
                                      <a:latin typeface="Cambria Math" panose="02040503050406030204" pitchFamily="18" charset="0"/>
                                    </a:rPr>
                                    <m:t>𝐱</m:t>
                                  </m:r>
                                </m:e>
                              </m:acc>
                            </m:e>
                            <m:sub>
                              <m:r>
                                <a:rPr lang="en-US" altLang="ko-KR" i="1">
                                  <a:solidFill>
                                    <a:prstClr val="black"/>
                                  </a:solidFill>
                                  <a:latin typeface="Cambria Math" panose="02040503050406030204" pitchFamily="18" charset="0"/>
                                </a:rPr>
                                <m:t>𝑡</m:t>
                              </m:r>
                            </m:sub>
                          </m:sSub>
                        </m:e>
                      </m:d>
                    </m:oMath>
                  </m:oMathPara>
                </a14:m>
                <a:endParaRPr lang="ko-KR" altLang="en-US" sz="1800" dirty="0">
                  <a:solidFill>
                    <a:prstClr val="black"/>
                  </a:solidFill>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0980149E-FAD5-E282-8A48-3FCCD25DF5CB}"/>
                  </a:ext>
                </a:extLst>
              </p:cNvPr>
              <p:cNvSpPr txBox="1">
                <a:spLocks noRot="1" noChangeAspect="1" noMove="1" noResize="1" noEditPoints="1" noAdjustHandles="1" noChangeArrowheads="1" noChangeShapeType="1" noTextEdit="1"/>
              </p:cNvSpPr>
              <p:nvPr/>
            </p:nvSpPr>
            <p:spPr>
              <a:xfrm>
                <a:off x="6519406" y="3757092"/>
                <a:ext cx="3803374" cy="739241"/>
              </a:xfrm>
              <a:prstGeom prst="rect">
                <a:avLst/>
              </a:prstGeom>
              <a:blipFill>
                <a:blip r:embed="rId11"/>
                <a:stretch>
                  <a:fillRect/>
                </a:stretch>
              </a:blipFill>
            </p:spPr>
            <p:txBody>
              <a:bodyPr/>
              <a:lstStyle/>
              <a:p>
                <a:r>
                  <a:rPr lang="ko-KR" altLang="en-US">
                    <a:noFill/>
                  </a:rPr>
                  <a:t> </a:t>
                </a:r>
              </a:p>
            </p:txBody>
          </p:sp>
        </mc:Fallback>
      </mc:AlternateContent>
      <p:sp>
        <p:nvSpPr>
          <p:cNvPr id="25" name="TextBox 24">
            <a:extLst>
              <a:ext uri="{FF2B5EF4-FFF2-40B4-BE49-F238E27FC236}">
                <a16:creationId xmlns:a16="http://schemas.microsoft.com/office/drawing/2014/main" id="{45499E33-1DD6-43B2-058E-A94DFA3634D8}"/>
              </a:ext>
            </a:extLst>
          </p:cNvPr>
          <p:cNvSpPr txBox="1"/>
          <p:nvPr/>
        </p:nvSpPr>
        <p:spPr>
          <a:xfrm>
            <a:off x="6898980" y="4741163"/>
            <a:ext cx="3267447" cy="369332"/>
          </a:xfrm>
          <a:prstGeom prst="rect">
            <a:avLst/>
          </a:prstGeom>
          <a:noFill/>
        </p:spPr>
        <p:txBody>
          <a:bodyPr wrap="square" rtlCol="0">
            <a:spAutoFit/>
          </a:bodyPr>
          <a:lstStyle/>
          <a:p>
            <a:pPr algn="ctr"/>
            <a:r>
              <a:rPr lang="en-US" altLang="ko-KR" b="1" dirty="0">
                <a:solidFill>
                  <a:srgbClr val="FF0000"/>
                </a:solidFill>
              </a:rPr>
              <a:t>Not Valid!</a:t>
            </a:r>
            <a:endParaRPr lang="ko-KR" altLang="en-US" b="1" dirty="0">
              <a:solidFill>
                <a:srgbClr val="FF0000"/>
              </a:solidFill>
            </a:endParaRPr>
          </a:p>
        </p:txBody>
      </p:sp>
      <p:sp>
        <p:nvSpPr>
          <p:cNvPr id="26" name="TextBox 25">
            <a:extLst>
              <a:ext uri="{FF2B5EF4-FFF2-40B4-BE49-F238E27FC236}">
                <a16:creationId xmlns:a16="http://schemas.microsoft.com/office/drawing/2014/main" id="{CC30BB92-E5C7-7421-E30F-7BEFF4FED16D}"/>
              </a:ext>
            </a:extLst>
          </p:cNvPr>
          <p:cNvSpPr txBox="1"/>
          <p:nvPr/>
        </p:nvSpPr>
        <p:spPr>
          <a:xfrm>
            <a:off x="6257014" y="1138644"/>
            <a:ext cx="3267447" cy="369332"/>
          </a:xfrm>
          <a:prstGeom prst="rect">
            <a:avLst/>
          </a:prstGeom>
          <a:noFill/>
        </p:spPr>
        <p:txBody>
          <a:bodyPr wrap="square" rtlCol="0">
            <a:spAutoFit/>
          </a:bodyPr>
          <a:lstStyle/>
          <a:p>
            <a:r>
              <a:rPr lang="en-US" altLang="ko-KR" b="1" dirty="0"/>
              <a:t>Dynamic Scene</a:t>
            </a:r>
            <a:endParaRPr lang="ko-KR" altLang="en-US" b="1" dirty="0"/>
          </a:p>
        </p:txBody>
      </p:sp>
      <p:sp>
        <p:nvSpPr>
          <p:cNvPr id="27" name="곱하기 기호 26">
            <a:extLst>
              <a:ext uri="{FF2B5EF4-FFF2-40B4-BE49-F238E27FC236}">
                <a16:creationId xmlns:a16="http://schemas.microsoft.com/office/drawing/2014/main" id="{B869E01B-7BB3-D5FA-595A-B1A7D9298C10}"/>
              </a:ext>
            </a:extLst>
          </p:cNvPr>
          <p:cNvSpPr/>
          <p:nvPr/>
        </p:nvSpPr>
        <p:spPr>
          <a:xfrm>
            <a:off x="6631017" y="1507976"/>
            <a:ext cx="3803374" cy="3475000"/>
          </a:xfrm>
          <a:prstGeom prst="mathMultiply">
            <a:avLst>
              <a:gd name="adj1" fmla="val 7884"/>
            </a:avLst>
          </a:prstGeom>
          <a:solidFill>
            <a:srgbClr val="FF0000">
              <a:alpha val="4117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TextBox 27">
            <a:extLst>
              <a:ext uri="{FF2B5EF4-FFF2-40B4-BE49-F238E27FC236}">
                <a16:creationId xmlns:a16="http://schemas.microsoft.com/office/drawing/2014/main" id="{C99AA3E9-4270-7EA4-B319-A6BD7D449D5B}"/>
              </a:ext>
            </a:extLst>
          </p:cNvPr>
          <p:cNvSpPr txBox="1"/>
          <p:nvPr/>
        </p:nvSpPr>
        <p:spPr>
          <a:xfrm>
            <a:off x="1476480" y="4717186"/>
            <a:ext cx="3267447" cy="369332"/>
          </a:xfrm>
          <a:prstGeom prst="rect">
            <a:avLst/>
          </a:prstGeom>
          <a:noFill/>
        </p:spPr>
        <p:txBody>
          <a:bodyPr wrap="square" rtlCol="0">
            <a:spAutoFit/>
          </a:bodyPr>
          <a:lstStyle/>
          <a:p>
            <a:r>
              <a:rPr lang="en-US" altLang="ko-KR" dirty="0"/>
              <a:t>[</a:t>
            </a:r>
            <a:r>
              <a:rPr lang="en-US" altLang="ko-KR" dirty="0" err="1"/>
              <a:t>Pediredla</a:t>
            </a:r>
            <a:r>
              <a:rPr lang="en-US" altLang="ko-KR" dirty="0"/>
              <a:t> 2019], [Liu 2022]</a:t>
            </a:r>
            <a:endParaRPr lang="ko-KR" altLang="en-US" dirty="0"/>
          </a:p>
        </p:txBody>
      </p:sp>
      <p:sp>
        <p:nvSpPr>
          <p:cNvPr id="32" name="TextBox 31">
            <a:extLst>
              <a:ext uri="{FF2B5EF4-FFF2-40B4-BE49-F238E27FC236}">
                <a16:creationId xmlns:a16="http://schemas.microsoft.com/office/drawing/2014/main" id="{E07285D3-E06C-E498-A991-F56802458E4F}"/>
              </a:ext>
            </a:extLst>
          </p:cNvPr>
          <p:cNvSpPr txBox="1"/>
          <p:nvPr/>
        </p:nvSpPr>
        <p:spPr>
          <a:xfrm>
            <a:off x="5638800" y="2971800"/>
            <a:ext cx="65" cy="276999"/>
          </a:xfrm>
          <a:prstGeom prst="rect">
            <a:avLst/>
          </a:prstGeom>
          <a:noFill/>
        </p:spPr>
        <p:txBody>
          <a:bodyPr wrap="none" lIns="0" tIns="0" rIns="0" bIns="0" rtlCol="0">
            <a:spAutoFit/>
          </a:bodyPr>
          <a:lstStyle/>
          <a:p>
            <a:endParaRPr lang="ko-KR" altLang="en-US" dirty="0"/>
          </a:p>
        </p:txBody>
      </p:sp>
      <p:grpSp>
        <p:nvGrpSpPr>
          <p:cNvPr id="40" name="그룹 39">
            <a:extLst>
              <a:ext uri="{FF2B5EF4-FFF2-40B4-BE49-F238E27FC236}">
                <a16:creationId xmlns:a16="http://schemas.microsoft.com/office/drawing/2014/main" id="{D5C5AC17-CEE4-EB08-1DA0-1E4F54C2FC26}"/>
              </a:ext>
            </a:extLst>
          </p:cNvPr>
          <p:cNvGrpSpPr/>
          <p:nvPr/>
        </p:nvGrpSpPr>
        <p:grpSpPr>
          <a:xfrm>
            <a:off x="1204332" y="5410363"/>
            <a:ext cx="3277673" cy="1281995"/>
            <a:chOff x="1204332" y="5410363"/>
            <a:chExt cx="3277673" cy="1281995"/>
          </a:xfrm>
        </p:grpSpPr>
        <p:sp>
          <p:nvSpPr>
            <p:cNvPr id="14" name="자유형: 도형 13">
              <a:extLst>
                <a:ext uri="{FF2B5EF4-FFF2-40B4-BE49-F238E27FC236}">
                  <a16:creationId xmlns:a16="http://schemas.microsoft.com/office/drawing/2014/main" id="{3B9D6116-4673-4116-F302-D9B04BF5C693}"/>
                </a:ext>
              </a:extLst>
            </p:cNvPr>
            <p:cNvSpPr/>
            <p:nvPr/>
          </p:nvSpPr>
          <p:spPr>
            <a:xfrm>
              <a:off x="1947965" y="5937899"/>
              <a:ext cx="1729367" cy="668862"/>
            </a:xfrm>
            <a:custGeom>
              <a:avLst/>
              <a:gdLst>
                <a:gd name="connsiteX0" fmla="*/ 1573296 w 3912460"/>
                <a:gd name="connsiteY0" fmla="*/ 17214 h 1513211"/>
                <a:gd name="connsiteX1" fmla="*/ 34056 w 3912460"/>
                <a:gd name="connsiteY1" fmla="*/ 413454 h 1513211"/>
                <a:gd name="connsiteX2" fmla="*/ 613176 w 3912460"/>
                <a:gd name="connsiteY2" fmla="*/ 1251654 h 1513211"/>
                <a:gd name="connsiteX3" fmla="*/ 1832376 w 3912460"/>
                <a:gd name="connsiteY3" fmla="*/ 1038294 h 1513211"/>
                <a:gd name="connsiteX4" fmla="*/ 2716296 w 3912460"/>
                <a:gd name="connsiteY4" fmla="*/ 1510734 h 1513211"/>
                <a:gd name="connsiteX5" fmla="*/ 3889776 w 3912460"/>
                <a:gd name="connsiteY5" fmla="*/ 1175454 h 1513211"/>
                <a:gd name="connsiteX6" fmla="*/ 3341136 w 3912460"/>
                <a:gd name="connsiteY6" fmla="*/ 184854 h 1513211"/>
                <a:gd name="connsiteX7" fmla="*/ 1573296 w 3912460"/>
                <a:gd name="connsiteY7" fmla="*/ 17214 h 151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2460" h="1513211">
                  <a:moveTo>
                    <a:pt x="1573296" y="17214"/>
                  </a:moveTo>
                  <a:cubicBezTo>
                    <a:pt x="1022116" y="55314"/>
                    <a:pt x="194076" y="207714"/>
                    <a:pt x="34056" y="413454"/>
                  </a:cubicBezTo>
                  <a:cubicBezTo>
                    <a:pt x="-125964" y="619194"/>
                    <a:pt x="313456" y="1147514"/>
                    <a:pt x="613176" y="1251654"/>
                  </a:cubicBezTo>
                  <a:cubicBezTo>
                    <a:pt x="912896" y="1355794"/>
                    <a:pt x="1481856" y="995114"/>
                    <a:pt x="1832376" y="1038294"/>
                  </a:cubicBezTo>
                  <a:cubicBezTo>
                    <a:pt x="2182896" y="1081474"/>
                    <a:pt x="2373396" y="1487874"/>
                    <a:pt x="2716296" y="1510734"/>
                  </a:cubicBezTo>
                  <a:cubicBezTo>
                    <a:pt x="3059196" y="1533594"/>
                    <a:pt x="3785636" y="1396434"/>
                    <a:pt x="3889776" y="1175454"/>
                  </a:cubicBezTo>
                  <a:cubicBezTo>
                    <a:pt x="3993916" y="954474"/>
                    <a:pt x="3727216" y="377894"/>
                    <a:pt x="3341136" y="184854"/>
                  </a:cubicBezTo>
                  <a:cubicBezTo>
                    <a:pt x="2955056" y="-8186"/>
                    <a:pt x="2124476" y="-20886"/>
                    <a:pt x="1573296" y="17214"/>
                  </a:cubicBezTo>
                  <a:close/>
                </a:path>
              </a:pathLst>
            </a:custGeom>
            <a:solidFill>
              <a:srgbClr val="84A9E4">
                <a:alpha val="40000"/>
              </a:srgb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ko-KR" altLang="en-US" sz="2400" dirty="0"/>
            </a:p>
          </p:txBody>
        </p:sp>
        <p:sp>
          <p:nvSpPr>
            <p:cNvPr id="15" name="자유형: 도형 14">
              <a:extLst>
                <a:ext uri="{FF2B5EF4-FFF2-40B4-BE49-F238E27FC236}">
                  <a16:creationId xmlns:a16="http://schemas.microsoft.com/office/drawing/2014/main" id="{0C3DC017-908D-0181-31DA-026C40701102}"/>
                </a:ext>
              </a:extLst>
            </p:cNvPr>
            <p:cNvSpPr/>
            <p:nvPr/>
          </p:nvSpPr>
          <p:spPr>
            <a:xfrm>
              <a:off x="1947965" y="5694098"/>
              <a:ext cx="1729367" cy="668862"/>
            </a:xfrm>
            <a:custGeom>
              <a:avLst/>
              <a:gdLst>
                <a:gd name="connsiteX0" fmla="*/ 1573296 w 3912460"/>
                <a:gd name="connsiteY0" fmla="*/ 17214 h 1513211"/>
                <a:gd name="connsiteX1" fmla="*/ 34056 w 3912460"/>
                <a:gd name="connsiteY1" fmla="*/ 413454 h 1513211"/>
                <a:gd name="connsiteX2" fmla="*/ 613176 w 3912460"/>
                <a:gd name="connsiteY2" fmla="*/ 1251654 h 1513211"/>
                <a:gd name="connsiteX3" fmla="*/ 1832376 w 3912460"/>
                <a:gd name="connsiteY3" fmla="*/ 1038294 h 1513211"/>
                <a:gd name="connsiteX4" fmla="*/ 2716296 w 3912460"/>
                <a:gd name="connsiteY4" fmla="*/ 1510734 h 1513211"/>
                <a:gd name="connsiteX5" fmla="*/ 3889776 w 3912460"/>
                <a:gd name="connsiteY5" fmla="*/ 1175454 h 1513211"/>
                <a:gd name="connsiteX6" fmla="*/ 3341136 w 3912460"/>
                <a:gd name="connsiteY6" fmla="*/ 184854 h 1513211"/>
                <a:gd name="connsiteX7" fmla="*/ 1573296 w 3912460"/>
                <a:gd name="connsiteY7" fmla="*/ 17214 h 151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2460" h="1513211">
                  <a:moveTo>
                    <a:pt x="1573296" y="17214"/>
                  </a:moveTo>
                  <a:cubicBezTo>
                    <a:pt x="1022116" y="55314"/>
                    <a:pt x="194076" y="207714"/>
                    <a:pt x="34056" y="413454"/>
                  </a:cubicBezTo>
                  <a:cubicBezTo>
                    <a:pt x="-125964" y="619194"/>
                    <a:pt x="313456" y="1147514"/>
                    <a:pt x="613176" y="1251654"/>
                  </a:cubicBezTo>
                  <a:cubicBezTo>
                    <a:pt x="912896" y="1355794"/>
                    <a:pt x="1481856" y="995114"/>
                    <a:pt x="1832376" y="1038294"/>
                  </a:cubicBezTo>
                  <a:cubicBezTo>
                    <a:pt x="2182896" y="1081474"/>
                    <a:pt x="2373396" y="1487874"/>
                    <a:pt x="2716296" y="1510734"/>
                  </a:cubicBezTo>
                  <a:cubicBezTo>
                    <a:pt x="3059196" y="1533594"/>
                    <a:pt x="3785636" y="1396434"/>
                    <a:pt x="3889776" y="1175454"/>
                  </a:cubicBezTo>
                  <a:cubicBezTo>
                    <a:pt x="3993916" y="954474"/>
                    <a:pt x="3727216" y="377894"/>
                    <a:pt x="3341136" y="184854"/>
                  </a:cubicBezTo>
                  <a:cubicBezTo>
                    <a:pt x="2955056" y="-8186"/>
                    <a:pt x="2124476" y="-20886"/>
                    <a:pt x="1573296" y="17214"/>
                  </a:cubicBezTo>
                  <a:close/>
                </a:path>
              </a:pathLst>
            </a:custGeom>
            <a:solidFill>
              <a:srgbClr val="84A9E4">
                <a:alpha val="40000"/>
              </a:srgb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ko-KR" altLang="en-US" sz="2400" dirty="0"/>
            </a:p>
          </p:txBody>
        </p:sp>
        <p:sp>
          <p:nvSpPr>
            <p:cNvPr id="21" name="자유형: 도형 20">
              <a:extLst>
                <a:ext uri="{FF2B5EF4-FFF2-40B4-BE49-F238E27FC236}">
                  <a16:creationId xmlns:a16="http://schemas.microsoft.com/office/drawing/2014/main" id="{5795802C-CEED-AD4A-13CE-65F20CFE54FF}"/>
                </a:ext>
              </a:extLst>
            </p:cNvPr>
            <p:cNvSpPr/>
            <p:nvPr/>
          </p:nvSpPr>
          <p:spPr>
            <a:xfrm>
              <a:off x="1947965" y="5410363"/>
              <a:ext cx="1729367" cy="668862"/>
            </a:xfrm>
            <a:custGeom>
              <a:avLst/>
              <a:gdLst>
                <a:gd name="connsiteX0" fmla="*/ 1573296 w 3912460"/>
                <a:gd name="connsiteY0" fmla="*/ 17214 h 1513211"/>
                <a:gd name="connsiteX1" fmla="*/ 34056 w 3912460"/>
                <a:gd name="connsiteY1" fmla="*/ 413454 h 1513211"/>
                <a:gd name="connsiteX2" fmla="*/ 613176 w 3912460"/>
                <a:gd name="connsiteY2" fmla="*/ 1251654 h 1513211"/>
                <a:gd name="connsiteX3" fmla="*/ 1832376 w 3912460"/>
                <a:gd name="connsiteY3" fmla="*/ 1038294 h 1513211"/>
                <a:gd name="connsiteX4" fmla="*/ 2716296 w 3912460"/>
                <a:gd name="connsiteY4" fmla="*/ 1510734 h 1513211"/>
                <a:gd name="connsiteX5" fmla="*/ 3889776 w 3912460"/>
                <a:gd name="connsiteY5" fmla="*/ 1175454 h 1513211"/>
                <a:gd name="connsiteX6" fmla="*/ 3341136 w 3912460"/>
                <a:gd name="connsiteY6" fmla="*/ 184854 h 1513211"/>
                <a:gd name="connsiteX7" fmla="*/ 1573296 w 3912460"/>
                <a:gd name="connsiteY7" fmla="*/ 17214 h 151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2460" h="1513211">
                  <a:moveTo>
                    <a:pt x="1573296" y="17214"/>
                  </a:moveTo>
                  <a:cubicBezTo>
                    <a:pt x="1022116" y="55314"/>
                    <a:pt x="194076" y="207714"/>
                    <a:pt x="34056" y="413454"/>
                  </a:cubicBezTo>
                  <a:cubicBezTo>
                    <a:pt x="-125964" y="619194"/>
                    <a:pt x="313456" y="1147514"/>
                    <a:pt x="613176" y="1251654"/>
                  </a:cubicBezTo>
                  <a:cubicBezTo>
                    <a:pt x="912896" y="1355794"/>
                    <a:pt x="1481856" y="995114"/>
                    <a:pt x="1832376" y="1038294"/>
                  </a:cubicBezTo>
                  <a:cubicBezTo>
                    <a:pt x="2182896" y="1081474"/>
                    <a:pt x="2373396" y="1487874"/>
                    <a:pt x="2716296" y="1510734"/>
                  </a:cubicBezTo>
                  <a:cubicBezTo>
                    <a:pt x="3059196" y="1533594"/>
                    <a:pt x="3785636" y="1396434"/>
                    <a:pt x="3889776" y="1175454"/>
                  </a:cubicBezTo>
                  <a:cubicBezTo>
                    <a:pt x="3993916" y="954474"/>
                    <a:pt x="3727216" y="377894"/>
                    <a:pt x="3341136" y="184854"/>
                  </a:cubicBezTo>
                  <a:cubicBezTo>
                    <a:pt x="2955056" y="-8186"/>
                    <a:pt x="2124476" y="-20886"/>
                    <a:pt x="1573296" y="17214"/>
                  </a:cubicBezTo>
                  <a:close/>
                </a:path>
              </a:pathLst>
            </a:custGeom>
            <a:solidFill>
              <a:srgbClr val="84A9E4">
                <a:alpha val="40000"/>
              </a:srgb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ko-KR" altLang="en-US" sz="2400"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41A00AF-C02F-5A64-4B56-6D3B4E949404}"/>
                    </a:ext>
                  </a:extLst>
                </p:cNvPr>
                <p:cNvSpPr txBox="1"/>
                <p:nvPr/>
              </p:nvSpPr>
              <p:spPr>
                <a:xfrm>
                  <a:off x="3677332" y="6323026"/>
                  <a:ext cx="80467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i="1" smtClean="0">
                            <a:solidFill>
                              <a:prstClr val="black"/>
                            </a:solidFill>
                            <a:latin typeface="Cambria Math" panose="02040503050406030204" pitchFamily="18" charset="0"/>
                            <a:ea typeface="Cambria Math" panose="02040503050406030204" pitchFamily="18" charset="0"/>
                          </a:rPr>
                          <m:t>𝒫</m:t>
                        </m:r>
                        <m:r>
                          <a:rPr lang="en-US" altLang="ko-KR" b="0" i="1" smtClean="0">
                            <a:solidFill>
                              <a:prstClr val="black"/>
                            </a:solidFill>
                            <a:latin typeface="Cambria Math" panose="02040503050406030204" pitchFamily="18" charset="0"/>
                            <a:ea typeface="Cambria Math" panose="02040503050406030204" pitchFamily="18" charset="0"/>
                          </a:rPr>
                          <m:t>(</m:t>
                        </m:r>
                        <m:sSub>
                          <m:sSubPr>
                            <m:ctrlPr>
                              <a:rPr lang="en-US" altLang="ko-KR" b="0" i="1" smtClean="0">
                                <a:solidFill>
                                  <a:prstClr val="black"/>
                                </a:solidFill>
                                <a:latin typeface="Cambria Math" panose="02040503050406030204" pitchFamily="18" charset="0"/>
                                <a:ea typeface="Cambria Math" panose="02040503050406030204" pitchFamily="18" charset="0"/>
                              </a:rPr>
                            </m:ctrlPr>
                          </m:sSubPr>
                          <m:e>
                            <m:r>
                              <a:rPr lang="en-US" altLang="ko-KR" b="0" i="1" smtClean="0">
                                <a:solidFill>
                                  <a:prstClr val="black"/>
                                </a:solidFill>
                                <a:latin typeface="Cambria Math" panose="02040503050406030204" pitchFamily="18" charset="0"/>
                                <a:ea typeface="Cambria Math" panose="02040503050406030204" pitchFamily="18" charset="0"/>
                              </a:rPr>
                              <m:t>𝑡</m:t>
                            </m:r>
                          </m:e>
                          <m:sub>
                            <m:r>
                              <a:rPr lang="en-US" altLang="ko-KR" b="0" i="1" smtClean="0">
                                <a:solidFill>
                                  <a:prstClr val="black"/>
                                </a:solidFill>
                                <a:latin typeface="Cambria Math" panose="02040503050406030204" pitchFamily="18" charset="0"/>
                                <a:ea typeface="Cambria Math" panose="02040503050406030204" pitchFamily="18" charset="0"/>
                              </a:rPr>
                              <m:t>1</m:t>
                            </m:r>
                          </m:sub>
                        </m:sSub>
                        <m:r>
                          <a:rPr lang="en-US" altLang="ko-KR" b="0" i="1" smtClean="0">
                            <a:solidFill>
                              <a:prstClr val="black"/>
                            </a:solidFill>
                            <a:latin typeface="Cambria Math" panose="02040503050406030204" pitchFamily="18" charset="0"/>
                            <a:ea typeface="Cambria Math" panose="02040503050406030204" pitchFamily="18" charset="0"/>
                          </a:rPr>
                          <m:t>)</m:t>
                        </m:r>
                      </m:oMath>
                    </m:oMathPara>
                  </a14:m>
                  <a:endParaRPr lang="ko-KR" altLang="en-US" dirty="0"/>
                </a:p>
              </p:txBody>
            </p:sp>
          </mc:Choice>
          <mc:Fallback xmlns="">
            <p:sp>
              <p:nvSpPr>
                <p:cNvPr id="23" name="TextBox 22">
                  <a:extLst>
                    <a:ext uri="{FF2B5EF4-FFF2-40B4-BE49-F238E27FC236}">
                      <a16:creationId xmlns:a16="http://schemas.microsoft.com/office/drawing/2014/main" id="{741A00AF-C02F-5A64-4B56-6D3B4E949404}"/>
                    </a:ext>
                  </a:extLst>
                </p:cNvPr>
                <p:cNvSpPr txBox="1">
                  <a:spLocks noRot="1" noChangeAspect="1" noMove="1" noResize="1" noEditPoints="1" noAdjustHandles="1" noChangeArrowheads="1" noChangeShapeType="1" noTextEdit="1"/>
                </p:cNvSpPr>
                <p:nvPr/>
              </p:nvSpPr>
              <p:spPr>
                <a:xfrm>
                  <a:off x="3677332" y="6323026"/>
                  <a:ext cx="804673" cy="369332"/>
                </a:xfrm>
                <a:prstGeom prst="rect">
                  <a:avLst/>
                </a:prstGeom>
                <a:blipFill>
                  <a:blip r:embed="rId12"/>
                  <a:stretch>
                    <a:fillRect b="-14754"/>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CA0621C-FDEC-2016-B525-610F20787BA5}"/>
                    </a:ext>
                  </a:extLst>
                </p:cNvPr>
                <p:cNvSpPr txBox="1"/>
                <p:nvPr/>
              </p:nvSpPr>
              <p:spPr>
                <a:xfrm>
                  <a:off x="3677332" y="5912616"/>
                  <a:ext cx="80467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i="1" smtClean="0">
                            <a:solidFill>
                              <a:prstClr val="black"/>
                            </a:solidFill>
                            <a:latin typeface="Cambria Math" panose="02040503050406030204" pitchFamily="18" charset="0"/>
                            <a:ea typeface="Cambria Math" panose="02040503050406030204" pitchFamily="18" charset="0"/>
                          </a:rPr>
                          <m:t>𝒫</m:t>
                        </m:r>
                        <m:r>
                          <a:rPr lang="en-US" altLang="ko-KR" b="0" i="1" smtClean="0">
                            <a:solidFill>
                              <a:prstClr val="black"/>
                            </a:solidFill>
                            <a:latin typeface="Cambria Math" panose="02040503050406030204" pitchFamily="18" charset="0"/>
                            <a:ea typeface="Cambria Math" panose="02040503050406030204" pitchFamily="18" charset="0"/>
                          </a:rPr>
                          <m:t>(</m:t>
                        </m:r>
                        <m:sSub>
                          <m:sSubPr>
                            <m:ctrlPr>
                              <a:rPr lang="en-US" altLang="ko-KR" b="0" i="1" smtClean="0">
                                <a:solidFill>
                                  <a:prstClr val="black"/>
                                </a:solidFill>
                                <a:latin typeface="Cambria Math" panose="02040503050406030204" pitchFamily="18" charset="0"/>
                                <a:ea typeface="Cambria Math" panose="02040503050406030204" pitchFamily="18" charset="0"/>
                              </a:rPr>
                            </m:ctrlPr>
                          </m:sSubPr>
                          <m:e>
                            <m:r>
                              <a:rPr lang="en-US" altLang="ko-KR" b="0" i="1" smtClean="0">
                                <a:solidFill>
                                  <a:prstClr val="black"/>
                                </a:solidFill>
                                <a:latin typeface="Cambria Math" panose="02040503050406030204" pitchFamily="18" charset="0"/>
                                <a:ea typeface="Cambria Math" panose="02040503050406030204" pitchFamily="18" charset="0"/>
                              </a:rPr>
                              <m:t>𝑡</m:t>
                            </m:r>
                          </m:e>
                          <m:sub>
                            <m:r>
                              <a:rPr lang="en-US" altLang="ko-KR" b="0" i="1" smtClean="0">
                                <a:solidFill>
                                  <a:prstClr val="black"/>
                                </a:solidFill>
                                <a:latin typeface="Cambria Math" panose="02040503050406030204" pitchFamily="18" charset="0"/>
                                <a:ea typeface="Cambria Math" panose="02040503050406030204" pitchFamily="18" charset="0"/>
                              </a:rPr>
                              <m:t>2</m:t>
                            </m:r>
                          </m:sub>
                        </m:sSub>
                        <m:r>
                          <a:rPr lang="en-US" altLang="ko-KR" b="0" i="1" smtClean="0">
                            <a:solidFill>
                              <a:prstClr val="black"/>
                            </a:solidFill>
                            <a:latin typeface="Cambria Math" panose="02040503050406030204" pitchFamily="18" charset="0"/>
                            <a:ea typeface="Cambria Math" panose="02040503050406030204" pitchFamily="18" charset="0"/>
                          </a:rPr>
                          <m:t>)</m:t>
                        </m:r>
                      </m:oMath>
                    </m:oMathPara>
                  </a14:m>
                  <a:endParaRPr lang="ko-KR" altLang="en-US" dirty="0"/>
                </a:p>
              </p:txBody>
            </p:sp>
          </mc:Choice>
          <mc:Fallback xmlns="">
            <p:sp>
              <p:nvSpPr>
                <p:cNvPr id="24" name="TextBox 23">
                  <a:extLst>
                    <a:ext uri="{FF2B5EF4-FFF2-40B4-BE49-F238E27FC236}">
                      <a16:creationId xmlns:a16="http://schemas.microsoft.com/office/drawing/2014/main" id="{5CA0621C-FDEC-2016-B525-610F20787BA5}"/>
                    </a:ext>
                  </a:extLst>
                </p:cNvPr>
                <p:cNvSpPr txBox="1">
                  <a:spLocks noRot="1" noChangeAspect="1" noMove="1" noResize="1" noEditPoints="1" noAdjustHandles="1" noChangeArrowheads="1" noChangeShapeType="1" noTextEdit="1"/>
                </p:cNvSpPr>
                <p:nvPr/>
              </p:nvSpPr>
              <p:spPr>
                <a:xfrm>
                  <a:off x="3677332" y="5912616"/>
                  <a:ext cx="804673" cy="369332"/>
                </a:xfrm>
                <a:prstGeom prst="rect">
                  <a:avLst/>
                </a:prstGeom>
                <a:blipFill>
                  <a:blip r:embed="rId13"/>
                  <a:stretch>
                    <a:fillRect b="-1311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B9D6BE0-7CF3-3CB0-1B40-CE5A404CFC2C}"/>
                    </a:ext>
                  </a:extLst>
                </p:cNvPr>
                <p:cNvSpPr txBox="1"/>
                <p:nvPr/>
              </p:nvSpPr>
              <p:spPr>
                <a:xfrm>
                  <a:off x="3677332" y="5484149"/>
                  <a:ext cx="80467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i="1" smtClean="0">
                            <a:solidFill>
                              <a:prstClr val="black"/>
                            </a:solidFill>
                            <a:latin typeface="Cambria Math" panose="02040503050406030204" pitchFamily="18" charset="0"/>
                            <a:ea typeface="Cambria Math" panose="02040503050406030204" pitchFamily="18" charset="0"/>
                          </a:rPr>
                          <m:t>𝒫</m:t>
                        </m:r>
                        <m:r>
                          <a:rPr lang="en-US" altLang="ko-KR" b="0" i="1" smtClean="0">
                            <a:solidFill>
                              <a:prstClr val="black"/>
                            </a:solidFill>
                            <a:latin typeface="Cambria Math" panose="02040503050406030204" pitchFamily="18" charset="0"/>
                            <a:ea typeface="Cambria Math" panose="02040503050406030204" pitchFamily="18" charset="0"/>
                          </a:rPr>
                          <m:t>(</m:t>
                        </m:r>
                        <m:sSub>
                          <m:sSubPr>
                            <m:ctrlPr>
                              <a:rPr lang="en-US" altLang="ko-KR" b="0" i="1" smtClean="0">
                                <a:solidFill>
                                  <a:prstClr val="black"/>
                                </a:solidFill>
                                <a:latin typeface="Cambria Math" panose="02040503050406030204" pitchFamily="18" charset="0"/>
                                <a:ea typeface="Cambria Math" panose="02040503050406030204" pitchFamily="18" charset="0"/>
                              </a:rPr>
                            </m:ctrlPr>
                          </m:sSubPr>
                          <m:e>
                            <m:r>
                              <a:rPr lang="en-US" altLang="ko-KR" b="0" i="1" smtClean="0">
                                <a:solidFill>
                                  <a:prstClr val="black"/>
                                </a:solidFill>
                                <a:latin typeface="Cambria Math" panose="02040503050406030204" pitchFamily="18" charset="0"/>
                                <a:ea typeface="Cambria Math" panose="02040503050406030204" pitchFamily="18" charset="0"/>
                              </a:rPr>
                              <m:t>𝑡</m:t>
                            </m:r>
                          </m:e>
                          <m:sub>
                            <m:r>
                              <a:rPr lang="en-US" altLang="ko-KR" b="0" i="1" smtClean="0">
                                <a:solidFill>
                                  <a:prstClr val="black"/>
                                </a:solidFill>
                                <a:latin typeface="Cambria Math" panose="02040503050406030204" pitchFamily="18" charset="0"/>
                                <a:ea typeface="Cambria Math" panose="02040503050406030204" pitchFamily="18" charset="0"/>
                              </a:rPr>
                              <m:t>3</m:t>
                            </m:r>
                          </m:sub>
                        </m:sSub>
                        <m:r>
                          <a:rPr lang="en-US" altLang="ko-KR" b="0" i="1" smtClean="0">
                            <a:solidFill>
                              <a:prstClr val="black"/>
                            </a:solidFill>
                            <a:latin typeface="Cambria Math" panose="02040503050406030204" pitchFamily="18" charset="0"/>
                            <a:ea typeface="Cambria Math" panose="02040503050406030204" pitchFamily="18" charset="0"/>
                          </a:rPr>
                          <m:t>)</m:t>
                        </m:r>
                      </m:oMath>
                    </m:oMathPara>
                  </a14:m>
                  <a:endParaRPr lang="ko-KR" altLang="en-US" dirty="0"/>
                </a:p>
              </p:txBody>
            </p:sp>
          </mc:Choice>
          <mc:Fallback xmlns="">
            <p:sp>
              <p:nvSpPr>
                <p:cNvPr id="29" name="TextBox 28">
                  <a:extLst>
                    <a:ext uri="{FF2B5EF4-FFF2-40B4-BE49-F238E27FC236}">
                      <a16:creationId xmlns:a16="http://schemas.microsoft.com/office/drawing/2014/main" id="{3B9D6BE0-7CF3-3CB0-1B40-CE5A404CFC2C}"/>
                    </a:ext>
                  </a:extLst>
                </p:cNvPr>
                <p:cNvSpPr txBox="1">
                  <a:spLocks noRot="1" noChangeAspect="1" noMove="1" noResize="1" noEditPoints="1" noAdjustHandles="1" noChangeArrowheads="1" noChangeShapeType="1" noTextEdit="1"/>
                </p:cNvSpPr>
                <p:nvPr/>
              </p:nvSpPr>
              <p:spPr>
                <a:xfrm>
                  <a:off x="3677332" y="5484149"/>
                  <a:ext cx="804673" cy="369332"/>
                </a:xfrm>
                <a:prstGeom prst="rect">
                  <a:avLst/>
                </a:prstGeom>
                <a:blipFill>
                  <a:blip r:embed="rId14"/>
                  <a:stretch>
                    <a:fillRect b="-15000"/>
                  </a:stretch>
                </a:blipFill>
              </p:spPr>
              <p:txBody>
                <a:bodyPr/>
                <a:lstStyle/>
                <a:p>
                  <a:r>
                    <a:rPr lang="ko-KR" altLang="en-US">
                      <a:noFill/>
                    </a:rPr>
                    <a:t> </a:t>
                  </a:r>
                </a:p>
              </p:txBody>
            </p:sp>
          </mc:Fallback>
        </mc:AlternateContent>
        <p:cxnSp>
          <p:nvCxnSpPr>
            <p:cNvPr id="31" name="직선 화살표 연결선 30">
              <a:extLst>
                <a:ext uri="{FF2B5EF4-FFF2-40B4-BE49-F238E27FC236}">
                  <a16:creationId xmlns:a16="http://schemas.microsoft.com/office/drawing/2014/main" id="{A0C4529A-F541-0067-1745-8305BEE8B19A}"/>
                </a:ext>
              </a:extLst>
            </p:cNvPr>
            <p:cNvCxnSpPr/>
            <p:nvPr/>
          </p:nvCxnSpPr>
          <p:spPr>
            <a:xfrm flipV="1">
              <a:off x="1757609" y="5410363"/>
              <a:ext cx="0" cy="1124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2759139-B3E9-D0E1-10B0-9A6F1F85EDBB}"/>
                </a:ext>
              </a:extLst>
            </p:cNvPr>
            <p:cNvSpPr txBox="1"/>
            <p:nvPr/>
          </p:nvSpPr>
          <p:spPr>
            <a:xfrm rot="16200000">
              <a:off x="994126" y="5894559"/>
              <a:ext cx="789744" cy="369332"/>
            </a:xfrm>
            <a:prstGeom prst="rect">
              <a:avLst/>
            </a:prstGeom>
            <a:noFill/>
          </p:spPr>
          <p:txBody>
            <a:bodyPr wrap="square" rtlCol="0">
              <a:spAutoFit/>
            </a:bodyPr>
            <a:lstStyle/>
            <a:p>
              <a:pPr algn="ctr"/>
              <a:r>
                <a:rPr lang="en-US" altLang="ko-KR" dirty="0"/>
                <a:t>Time</a:t>
              </a:r>
              <a:endParaRPr lang="ko-KR" altLang="en-US" dirty="0"/>
            </a:p>
          </p:txBody>
        </p:sp>
      </p:grpSp>
      <p:grpSp>
        <p:nvGrpSpPr>
          <p:cNvPr id="41" name="그룹 40">
            <a:extLst>
              <a:ext uri="{FF2B5EF4-FFF2-40B4-BE49-F238E27FC236}">
                <a16:creationId xmlns:a16="http://schemas.microsoft.com/office/drawing/2014/main" id="{D6C05805-A7AA-63A9-EAB3-48F9AF3639C6}"/>
              </a:ext>
            </a:extLst>
          </p:cNvPr>
          <p:cNvGrpSpPr/>
          <p:nvPr/>
        </p:nvGrpSpPr>
        <p:grpSpPr>
          <a:xfrm>
            <a:off x="6792530" y="5386312"/>
            <a:ext cx="3259780" cy="1306046"/>
            <a:chOff x="6792530" y="5386312"/>
            <a:chExt cx="3259780" cy="1306046"/>
          </a:xfrm>
        </p:grpSpPr>
        <p:sp>
          <p:nvSpPr>
            <p:cNvPr id="3" name="자유형: 도형 2">
              <a:extLst>
                <a:ext uri="{FF2B5EF4-FFF2-40B4-BE49-F238E27FC236}">
                  <a16:creationId xmlns:a16="http://schemas.microsoft.com/office/drawing/2014/main" id="{B8208EA5-67B4-5D1B-6DD7-719149367584}"/>
                </a:ext>
              </a:extLst>
            </p:cNvPr>
            <p:cNvSpPr/>
            <p:nvPr/>
          </p:nvSpPr>
          <p:spPr>
            <a:xfrm>
              <a:off x="7411785" y="5866393"/>
              <a:ext cx="1729367" cy="668862"/>
            </a:xfrm>
            <a:custGeom>
              <a:avLst/>
              <a:gdLst>
                <a:gd name="connsiteX0" fmla="*/ 1573296 w 3912460"/>
                <a:gd name="connsiteY0" fmla="*/ 17214 h 1513211"/>
                <a:gd name="connsiteX1" fmla="*/ 34056 w 3912460"/>
                <a:gd name="connsiteY1" fmla="*/ 413454 h 1513211"/>
                <a:gd name="connsiteX2" fmla="*/ 613176 w 3912460"/>
                <a:gd name="connsiteY2" fmla="*/ 1251654 h 1513211"/>
                <a:gd name="connsiteX3" fmla="*/ 1832376 w 3912460"/>
                <a:gd name="connsiteY3" fmla="*/ 1038294 h 1513211"/>
                <a:gd name="connsiteX4" fmla="*/ 2716296 w 3912460"/>
                <a:gd name="connsiteY4" fmla="*/ 1510734 h 1513211"/>
                <a:gd name="connsiteX5" fmla="*/ 3889776 w 3912460"/>
                <a:gd name="connsiteY5" fmla="*/ 1175454 h 1513211"/>
                <a:gd name="connsiteX6" fmla="*/ 3341136 w 3912460"/>
                <a:gd name="connsiteY6" fmla="*/ 184854 h 1513211"/>
                <a:gd name="connsiteX7" fmla="*/ 1573296 w 3912460"/>
                <a:gd name="connsiteY7" fmla="*/ 17214 h 151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2460" h="1513211">
                  <a:moveTo>
                    <a:pt x="1573296" y="17214"/>
                  </a:moveTo>
                  <a:cubicBezTo>
                    <a:pt x="1022116" y="55314"/>
                    <a:pt x="194076" y="207714"/>
                    <a:pt x="34056" y="413454"/>
                  </a:cubicBezTo>
                  <a:cubicBezTo>
                    <a:pt x="-125964" y="619194"/>
                    <a:pt x="313456" y="1147514"/>
                    <a:pt x="613176" y="1251654"/>
                  </a:cubicBezTo>
                  <a:cubicBezTo>
                    <a:pt x="912896" y="1355794"/>
                    <a:pt x="1481856" y="995114"/>
                    <a:pt x="1832376" y="1038294"/>
                  </a:cubicBezTo>
                  <a:cubicBezTo>
                    <a:pt x="2182896" y="1081474"/>
                    <a:pt x="2373396" y="1487874"/>
                    <a:pt x="2716296" y="1510734"/>
                  </a:cubicBezTo>
                  <a:cubicBezTo>
                    <a:pt x="3059196" y="1533594"/>
                    <a:pt x="3785636" y="1396434"/>
                    <a:pt x="3889776" y="1175454"/>
                  </a:cubicBezTo>
                  <a:cubicBezTo>
                    <a:pt x="3993916" y="954474"/>
                    <a:pt x="3727216" y="377894"/>
                    <a:pt x="3341136" y="184854"/>
                  </a:cubicBezTo>
                  <a:cubicBezTo>
                    <a:pt x="2955056" y="-8186"/>
                    <a:pt x="2124476" y="-20886"/>
                    <a:pt x="1573296" y="17214"/>
                  </a:cubicBezTo>
                  <a:close/>
                </a:path>
              </a:pathLst>
            </a:custGeom>
            <a:solidFill>
              <a:srgbClr val="84A9E4">
                <a:alpha val="40000"/>
              </a:srgb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ko-KR" altLang="en-US" sz="2400" dirty="0"/>
            </a:p>
          </p:txBody>
        </p:sp>
        <p:sp>
          <p:nvSpPr>
            <p:cNvPr id="5" name="자유형: 도형 4">
              <a:extLst>
                <a:ext uri="{FF2B5EF4-FFF2-40B4-BE49-F238E27FC236}">
                  <a16:creationId xmlns:a16="http://schemas.microsoft.com/office/drawing/2014/main" id="{B84F43B8-7403-5F9C-AE4D-AEF5D3B8A36B}"/>
                </a:ext>
              </a:extLst>
            </p:cNvPr>
            <p:cNvSpPr/>
            <p:nvPr/>
          </p:nvSpPr>
          <p:spPr>
            <a:xfrm>
              <a:off x="7479362" y="5607173"/>
              <a:ext cx="1729367" cy="518439"/>
            </a:xfrm>
            <a:custGeom>
              <a:avLst/>
              <a:gdLst>
                <a:gd name="connsiteX0" fmla="*/ 1573296 w 3912460"/>
                <a:gd name="connsiteY0" fmla="*/ 17214 h 1513211"/>
                <a:gd name="connsiteX1" fmla="*/ 34056 w 3912460"/>
                <a:gd name="connsiteY1" fmla="*/ 413454 h 1513211"/>
                <a:gd name="connsiteX2" fmla="*/ 613176 w 3912460"/>
                <a:gd name="connsiteY2" fmla="*/ 1251654 h 1513211"/>
                <a:gd name="connsiteX3" fmla="*/ 1832376 w 3912460"/>
                <a:gd name="connsiteY3" fmla="*/ 1038294 h 1513211"/>
                <a:gd name="connsiteX4" fmla="*/ 2716296 w 3912460"/>
                <a:gd name="connsiteY4" fmla="*/ 1510734 h 1513211"/>
                <a:gd name="connsiteX5" fmla="*/ 3889776 w 3912460"/>
                <a:gd name="connsiteY5" fmla="*/ 1175454 h 1513211"/>
                <a:gd name="connsiteX6" fmla="*/ 3341136 w 3912460"/>
                <a:gd name="connsiteY6" fmla="*/ 184854 h 1513211"/>
                <a:gd name="connsiteX7" fmla="*/ 1573296 w 3912460"/>
                <a:gd name="connsiteY7" fmla="*/ 17214 h 151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2460" h="1513211">
                  <a:moveTo>
                    <a:pt x="1573296" y="17214"/>
                  </a:moveTo>
                  <a:cubicBezTo>
                    <a:pt x="1022116" y="55314"/>
                    <a:pt x="194076" y="207714"/>
                    <a:pt x="34056" y="413454"/>
                  </a:cubicBezTo>
                  <a:cubicBezTo>
                    <a:pt x="-125964" y="619194"/>
                    <a:pt x="313456" y="1147514"/>
                    <a:pt x="613176" y="1251654"/>
                  </a:cubicBezTo>
                  <a:cubicBezTo>
                    <a:pt x="912896" y="1355794"/>
                    <a:pt x="1481856" y="995114"/>
                    <a:pt x="1832376" y="1038294"/>
                  </a:cubicBezTo>
                  <a:cubicBezTo>
                    <a:pt x="2182896" y="1081474"/>
                    <a:pt x="2373396" y="1487874"/>
                    <a:pt x="2716296" y="1510734"/>
                  </a:cubicBezTo>
                  <a:cubicBezTo>
                    <a:pt x="3059196" y="1533594"/>
                    <a:pt x="3785636" y="1396434"/>
                    <a:pt x="3889776" y="1175454"/>
                  </a:cubicBezTo>
                  <a:cubicBezTo>
                    <a:pt x="3993916" y="954474"/>
                    <a:pt x="3727216" y="377894"/>
                    <a:pt x="3341136" y="184854"/>
                  </a:cubicBezTo>
                  <a:cubicBezTo>
                    <a:pt x="2955056" y="-8186"/>
                    <a:pt x="2124476" y="-20886"/>
                    <a:pt x="1573296" y="17214"/>
                  </a:cubicBezTo>
                  <a:close/>
                </a:path>
              </a:pathLst>
            </a:custGeom>
            <a:solidFill>
              <a:srgbClr val="84A9E4">
                <a:alpha val="40000"/>
              </a:srgb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ko-KR" altLang="en-US" sz="2400"/>
            </a:p>
          </p:txBody>
        </p:sp>
        <p:sp>
          <p:nvSpPr>
            <p:cNvPr id="13" name="자유형: 도형 12">
              <a:extLst>
                <a:ext uri="{FF2B5EF4-FFF2-40B4-BE49-F238E27FC236}">
                  <a16:creationId xmlns:a16="http://schemas.microsoft.com/office/drawing/2014/main" id="{D49C48B3-699B-3D1A-CCB6-5D0DEDEA761C}"/>
                </a:ext>
              </a:extLst>
            </p:cNvPr>
            <p:cNvSpPr/>
            <p:nvPr/>
          </p:nvSpPr>
          <p:spPr>
            <a:xfrm>
              <a:off x="7823270" y="5386312"/>
              <a:ext cx="1401331" cy="441722"/>
            </a:xfrm>
            <a:custGeom>
              <a:avLst/>
              <a:gdLst>
                <a:gd name="connsiteX0" fmla="*/ 1573296 w 3912460"/>
                <a:gd name="connsiteY0" fmla="*/ 17214 h 1513211"/>
                <a:gd name="connsiteX1" fmla="*/ 34056 w 3912460"/>
                <a:gd name="connsiteY1" fmla="*/ 413454 h 1513211"/>
                <a:gd name="connsiteX2" fmla="*/ 613176 w 3912460"/>
                <a:gd name="connsiteY2" fmla="*/ 1251654 h 1513211"/>
                <a:gd name="connsiteX3" fmla="*/ 1832376 w 3912460"/>
                <a:gd name="connsiteY3" fmla="*/ 1038294 h 1513211"/>
                <a:gd name="connsiteX4" fmla="*/ 2716296 w 3912460"/>
                <a:gd name="connsiteY4" fmla="*/ 1510734 h 1513211"/>
                <a:gd name="connsiteX5" fmla="*/ 3889776 w 3912460"/>
                <a:gd name="connsiteY5" fmla="*/ 1175454 h 1513211"/>
                <a:gd name="connsiteX6" fmla="*/ 3341136 w 3912460"/>
                <a:gd name="connsiteY6" fmla="*/ 184854 h 1513211"/>
                <a:gd name="connsiteX7" fmla="*/ 1573296 w 3912460"/>
                <a:gd name="connsiteY7" fmla="*/ 17214 h 151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2460" h="1513211">
                  <a:moveTo>
                    <a:pt x="1573296" y="17214"/>
                  </a:moveTo>
                  <a:cubicBezTo>
                    <a:pt x="1022116" y="55314"/>
                    <a:pt x="194076" y="207714"/>
                    <a:pt x="34056" y="413454"/>
                  </a:cubicBezTo>
                  <a:cubicBezTo>
                    <a:pt x="-125964" y="619194"/>
                    <a:pt x="313456" y="1147514"/>
                    <a:pt x="613176" y="1251654"/>
                  </a:cubicBezTo>
                  <a:cubicBezTo>
                    <a:pt x="912896" y="1355794"/>
                    <a:pt x="1481856" y="995114"/>
                    <a:pt x="1832376" y="1038294"/>
                  </a:cubicBezTo>
                  <a:cubicBezTo>
                    <a:pt x="2182896" y="1081474"/>
                    <a:pt x="2373396" y="1487874"/>
                    <a:pt x="2716296" y="1510734"/>
                  </a:cubicBezTo>
                  <a:cubicBezTo>
                    <a:pt x="3059196" y="1533594"/>
                    <a:pt x="3785636" y="1396434"/>
                    <a:pt x="3889776" y="1175454"/>
                  </a:cubicBezTo>
                  <a:cubicBezTo>
                    <a:pt x="3993916" y="954474"/>
                    <a:pt x="3727216" y="377894"/>
                    <a:pt x="3341136" y="184854"/>
                  </a:cubicBezTo>
                  <a:cubicBezTo>
                    <a:pt x="2955056" y="-8186"/>
                    <a:pt x="2124476" y="-20886"/>
                    <a:pt x="1573296" y="17214"/>
                  </a:cubicBezTo>
                  <a:close/>
                </a:path>
              </a:pathLst>
            </a:custGeom>
            <a:solidFill>
              <a:srgbClr val="84A9E4">
                <a:alpha val="40000"/>
              </a:srgb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ko-KR" altLang="en-US" sz="2400" dirty="0"/>
            </a:p>
          </p:txBody>
        </p:sp>
        <p:cxnSp>
          <p:nvCxnSpPr>
            <p:cNvPr id="34" name="직선 화살표 연결선 33">
              <a:extLst>
                <a:ext uri="{FF2B5EF4-FFF2-40B4-BE49-F238E27FC236}">
                  <a16:creationId xmlns:a16="http://schemas.microsoft.com/office/drawing/2014/main" id="{C2294229-DBB6-957D-EB7F-5319AF8CD01F}"/>
                </a:ext>
              </a:extLst>
            </p:cNvPr>
            <p:cNvCxnSpPr/>
            <p:nvPr/>
          </p:nvCxnSpPr>
          <p:spPr>
            <a:xfrm flipV="1">
              <a:off x="7345807" y="5410363"/>
              <a:ext cx="0" cy="1124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7444B7A-64B8-D36D-D88C-356A0E80D2B8}"/>
                </a:ext>
              </a:extLst>
            </p:cNvPr>
            <p:cNvSpPr txBox="1"/>
            <p:nvPr/>
          </p:nvSpPr>
          <p:spPr>
            <a:xfrm rot="16200000">
              <a:off x="6582324" y="5894559"/>
              <a:ext cx="789744" cy="369332"/>
            </a:xfrm>
            <a:prstGeom prst="rect">
              <a:avLst/>
            </a:prstGeom>
            <a:noFill/>
          </p:spPr>
          <p:txBody>
            <a:bodyPr wrap="square" rtlCol="0">
              <a:spAutoFit/>
            </a:bodyPr>
            <a:lstStyle/>
            <a:p>
              <a:pPr algn="ctr"/>
              <a:r>
                <a:rPr lang="en-US" altLang="ko-KR" dirty="0"/>
                <a:t>Time</a:t>
              </a:r>
              <a:endParaRPr lang="ko-KR" altLang="en-US" dirty="0"/>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CCF2588-E2FB-ABF2-9E1E-E4474BF32279}"/>
                    </a:ext>
                  </a:extLst>
                </p:cNvPr>
                <p:cNvSpPr txBox="1"/>
                <p:nvPr/>
              </p:nvSpPr>
              <p:spPr>
                <a:xfrm>
                  <a:off x="9247637" y="6323026"/>
                  <a:ext cx="80467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i="1" smtClean="0">
                            <a:solidFill>
                              <a:prstClr val="black"/>
                            </a:solidFill>
                            <a:latin typeface="Cambria Math" panose="02040503050406030204" pitchFamily="18" charset="0"/>
                            <a:ea typeface="Cambria Math" panose="02040503050406030204" pitchFamily="18" charset="0"/>
                          </a:rPr>
                          <m:t>𝒫</m:t>
                        </m:r>
                        <m:r>
                          <a:rPr lang="en-US" altLang="ko-KR" b="0" i="1" smtClean="0">
                            <a:solidFill>
                              <a:prstClr val="black"/>
                            </a:solidFill>
                            <a:latin typeface="Cambria Math" panose="02040503050406030204" pitchFamily="18" charset="0"/>
                            <a:ea typeface="Cambria Math" panose="02040503050406030204" pitchFamily="18" charset="0"/>
                          </a:rPr>
                          <m:t>(</m:t>
                        </m:r>
                        <m:sSub>
                          <m:sSubPr>
                            <m:ctrlPr>
                              <a:rPr lang="en-US" altLang="ko-KR" b="0" i="1" smtClean="0">
                                <a:solidFill>
                                  <a:prstClr val="black"/>
                                </a:solidFill>
                                <a:latin typeface="Cambria Math" panose="02040503050406030204" pitchFamily="18" charset="0"/>
                                <a:ea typeface="Cambria Math" panose="02040503050406030204" pitchFamily="18" charset="0"/>
                              </a:rPr>
                            </m:ctrlPr>
                          </m:sSubPr>
                          <m:e>
                            <m:r>
                              <a:rPr lang="en-US" altLang="ko-KR" b="0" i="1" smtClean="0">
                                <a:solidFill>
                                  <a:prstClr val="black"/>
                                </a:solidFill>
                                <a:latin typeface="Cambria Math" panose="02040503050406030204" pitchFamily="18" charset="0"/>
                                <a:ea typeface="Cambria Math" panose="02040503050406030204" pitchFamily="18" charset="0"/>
                              </a:rPr>
                              <m:t>𝑡</m:t>
                            </m:r>
                          </m:e>
                          <m:sub>
                            <m:r>
                              <a:rPr lang="en-US" altLang="ko-KR" b="0" i="1" smtClean="0">
                                <a:solidFill>
                                  <a:prstClr val="black"/>
                                </a:solidFill>
                                <a:latin typeface="Cambria Math" panose="02040503050406030204" pitchFamily="18" charset="0"/>
                                <a:ea typeface="Cambria Math" panose="02040503050406030204" pitchFamily="18" charset="0"/>
                              </a:rPr>
                              <m:t>1</m:t>
                            </m:r>
                          </m:sub>
                        </m:sSub>
                        <m:r>
                          <a:rPr lang="en-US" altLang="ko-KR" b="0" i="1" smtClean="0">
                            <a:solidFill>
                              <a:prstClr val="black"/>
                            </a:solidFill>
                            <a:latin typeface="Cambria Math" panose="02040503050406030204" pitchFamily="18" charset="0"/>
                            <a:ea typeface="Cambria Math" panose="02040503050406030204" pitchFamily="18" charset="0"/>
                          </a:rPr>
                          <m:t>)</m:t>
                        </m:r>
                      </m:oMath>
                    </m:oMathPara>
                  </a14:m>
                  <a:endParaRPr lang="ko-KR" altLang="en-US" dirty="0"/>
                </a:p>
              </p:txBody>
            </p:sp>
          </mc:Choice>
          <mc:Fallback xmlns="">
            <p:sp>
              <p:nvSpPr>
                <p:cNvPr id="36" name="TextBox 35">
                  <a:extLst>
                    <a:ext uri="{FF2B5EF4-FFF2-40B4-BE49-F238E27FC236}">
                      <a16:creationId xmlns:a16="http://schemas.microsoft.com/office/drawing/2014/main" id="{BCCF2588-E2FB-ABF2-9E1E-E4474BF32279}"/>
                    </a:ext>
                  </a:extLst>
                </p:cNvPr>
                <p:cNvSpPr txBox="1">
                  <a:spLocks noRot="1" noChangeAspect="1" noMove="1" noResize="1" noEditPoints="1" noAdjustHandles="1" noChangeArrowheads="1" noChangeShapeType="1" noTextEdit="1"/>
                </p:cNvSpPr>
                <p:nvPr/>
              </p:nvSpPr>
              <p:spPr>
                <a:xfrm>
                  <a:off x="9247637" y="6323026"/>
                  <a:ext cx="804673" cy="369332"/>
                </a:xfrm>
                <a:prstGeom prst="rect">
                  <a:avLst/>
                </a:prstGeom>
                <a:blipFill>
                  <a:blip r:embed="rId15"/>
                  <a:stretch>
                    <a:fillRect b="-14754"/>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D8BD0A7-8710-1E8F-7F3F-AC4F97E1564B}"/>
                    </a:ext>
                  </a:extLst>
                </p:cNvPr>
                <p:cNvSpPr txBox="1"/>
                <p:nvPr/>
              </p:nvSpPr>
              <p:spPr>
                <a:xfrm>
                  <a:off x="9247637" y="5912616"/>
                  <a:ext cx="80467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i="1" smtClean="0">
                            <a:solidFill>
                              <a:prstClr val="black"/>
                            </a:solidFill>
                            <a:latin typeface="Cambria Math" panose="02040503050406030204" pitchFamily="18" charset="0"/>
                            <a:ea typeface="Cambria Math" panose="02040503050406030204" pitchFamily="18" charset="0"/>
                          </a:rPr>
                          <m:t>𝒫</m:t>
                        </m:r>
                        <m:r>
                          <a:rPr lang="en-US" altLang="ko-KR" b="0" i="1" smtClean="0">
                            <a:solidFill>
                              <a:prstClr val="black"/>
                            </a:solidFill>
                            <a:latin typeface="Cambria Math" panose="02040503050406030204" pitchFamily="18" charset="0"/>
                            <a:ea typeface="Cambria Math" panose="02040503050406030204" pitchFamily="18" charset="0"/>
                          </a:rPr>
                          <m:t>(</m:t>
                        </m:r>
                        <m:sSub>
                          <m:sSubPr>
                            <m:ctrlPr>
                              <a:rPr lang="en-US" altLang="ko-KR" b="0" i="1" smtClean="0">
                                <a:solidFill>
                                  <a:prstClr val="black"/>
                                </a:solidFill>
                                <a:latin typeface="Cambria Math" panose="02040503050406030204" pitchFamily="18" charset="0"/>
                                <a:ea typeface="Cambria Math" panose="02040503050406030204" pitchFamily="18" charset="0"/>
                              </a:rPr>
                            </m:ctrlPr>
                          </m:sSubPr>
                          <m:e>
                            <m:r>
                              <a:rPr lang="en-US" altLang="ko-KR" b="0" i="1" smtClean="0">
                                <a:solidFill>
                                  <a:prstClr val="black"/>
                                </a:solidFill>
                                <a:latin typeface="Cambria Math" panose="02040503050406030204" pitchFamily="18" charset="0"/>
                                <a:ea typeface="Cambria Math" panose="02040503050406030204" pitchFamily="18" charset="0"/>
                              </a:rPr>
                              <m:t>𝑡</m:t>
                            </m:r>
                          </m:e>
                          <m:sub>
                            <m:r>
                              <a:rPr lang="en-US" altLang="ko-KR" b="0" i="1" smtClean="0">
                                <a:solidFill>
                                  <a:prstClr val="black"/>
                                </a:solidFill>
                                <a:latin typeface="Cambria Math" panose="02040503050406030204" pitchFamily="18" charset="0"/>
                                <a:ea typeface="Cambria Math" panose="02040503050406030204" pitchFamily="18" charset="0"/>
                              </a:rPr>
                              <m:t>2</m:t>
                            </m:r>
                          </m:sub>
                        </m:sSub>
                        <m:r>
                          <a:rPr lang="en-US" altLang="ko-KR" b="0" i="1" smtClean="0">
                            <a:solidFill>
                              <a:prstClr val="black"/>
                            </a:solidFill>
                            <a:latin typeface="Cambria Math" panose="02040503050406030204" pitchFamily="18" charset="0"/>
                            <a:ea typeface="Cambria Math" panose="02040503050406030204" pitchFamily="18" charset="0"/>
                          </a:rPr>
                          <m:t>)</m:t>
                        </m:r>
                      </m:oMath>
                    </m:oMathPara>
                  </a14:m>
                  <a:endParaRPr lang="ko-KR" altLang="en-US" dirty="0"/>
                </a:p>
              </p:txBody>
            </p:sp>
          </mc:Choice>
          <mc:Fallback xmlns="">
            <p:sp>
              <p:nvSpPr>
                <p:cNvPr id="37" name="TextBox 36">
                  <a:extLst>
                    <a:ext uri="{FF2B5EF4-FFF2-40B4-BE49-F238E27FC236}">
                      <a16:creationId xmlns:a16="http://schemas.microsoft.com/office/drawing/2014/main" id="{1D8BD0A7-8710-1E8F-7F3F-AC4F97E1564B}"/>
                    </a:ext>
                  </a:extLst>
                </p:cNvPr>
                <p:cNvSpPr txBox="1">
                  <a:spLocks noRot="1" noChangeAspect="1" noMove="1" noResize="1" noEditPoints="1" noAdjustHandles="1" noChangeArrowheads="1" noChangeShapeType="1" noTextEdit="1"/>
                </p:cNvSpPr>
                <p:nvPr/>
              </p:nvSpPr>
              <p:spPr>
                <a:xfrm>
                  <a:off x="9247637" y="5912616"/>
                  <a:ext cx="804673" cy="369332"/>
                </a:xfrm>
                <a:prstGeom prst="rect">
                  <a:avLst/>
                </a:prstGeom>
                <a:blipFill>
                  <a:blip r:embed="rId16"/>
                  <a:stretch>
                    <a:fillRect b="-1311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0C2CE518-16ED-55FC-7FB6-C5786F087B71}"/>
                    </a:ext>
                  </a:extLst>
                </p:cNvPr>
                <p:cNvSpPr txBox="1"/>
                <p:nvPr/>
              </p:nvSpPr>
              <p:spPr>
                <a:xfrm>
                  <a:off x="9247637" y="5484149"/>
                  <a:ext cx="80467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i="1" smtClean="0">
                            <a:solidFill>
                              <a:prstClr val="black"/>
                            </a:solidFill>
                            <a:latin typeface="Cambria Math" panose="02040503050406030204" pitchFamily="18" charset="0"/>
                            <a:ea typeface="Cambria Math" panose="02040503050406030204" pitchFamily="18" charset="0"/>
                          </a:rPr>
                          <m:t>𝒫</m:t>
                        </m:r>
                        <m:r>
                          <a:rPr lang="en-US" altLang="ko-KR" b="0" i="1" smtClean="0">
                            <a:solidFill>
                              <a:prstClr val="black"/>
                            </a:solidFill>
                            <a:latin typeface="Cambria Math" panose="02040503050406030204" pitchFamily="18" charset="0"/>
                            <a:ea typeface="Cambria Math" panose="02040503050406030204" pitchFamily="18" charset="0"/>
                          </a:rPr>
                          <m:t>(</m:t>
                        </m:r>
                        <m:sSub>
                          <m:sSubPr>
                            <m:ctrlPr>
                              <a:rPr lang="en-US" altLang="ko-KR" b="0" i="1" smtClean="0">
                                <a:solidFill>
                                  <a:prstClr val="black"/>
                                </a:solidFill>
                                <a:latin typeface="Cambria Math" panose="02040503050406030204" pitchFamily="18" charset="0"/>
                                <a:ea typeface="Cambria Math" panose="02040503050406030204" pitchFamily="18" charset="0"/>
                              </a:rPr>
                            </m:ctrlPr>
                          </m:sSubPr>
                          <m:e>
                            <m:r>
                              <a:rPr lang="en-US" altLang="ko-KR" b="0" i="1" smtClean="0">
                                <a:solidFill>
                                  <a:prstClr val="black"/>
                                </a:solidFill>
                                <a:latin typeface="Cambria Math" panose="02040503050406030204" pitchFamily="18" charset="0"/>
                                <a:ea typeface="Cambria Math" panose="02040503050406030204" pitchFamily="18" charset="0"/>
                              </a:rPr>
                              <m:t>𝑡</m:t>
                            </m:r>
                          </m:e>
                          <m:sub>
                            <m:r>
                              <a:rPr lang="en-US" altLang="ko-KR" b="0" i="1" smtClean="0">
                                <a:solidFill>
                                  <a:prstClr val="black"/>
                                </a:solidFill>
                                <a:latin typeface="Cambria Math" panose="02040503050406030204" pitchFamily="18" charset="0"/>
                                <a:ea typeface="Cambria Math" panose="02040503050406030204" pitchFamily="18" charset="0"/>
                              </a:rPr>
                              <m:t>3</m:t>
                            </m:r>
                          </m:sub>
                        </m:sSub>
                        <m:r>
                          <a:rPr lang="en-US" altLang="ko-KR" b="0" i="1" smtClean="0">
                            <a:solidFill>
                              <a:prstClr val="black"/>
                            </a:solidFill>
                            <a:latin typeface="Cambria Math" panose="02040503050406030204" pitchFamily="18" charset="0"/>
                            <a:ea typeface="Cambria Math" panose="02040503050406030204" pitchFamily="18" charset="0"/>
                          </a:rPr>
                          <m:t>)</m:t>
                        </m:r>
                      </m:oMath>
                    </m:oMathPara>
                  </a14:m>
                  <a:endParaRPr lang="ko-KR" altLang="en-US" dirty="0"/>
                </a:p>
              </p:txBody>
            </p:sp>
          </mc:Choice>
          <mc:Fallback xmlns="">
            <p:sp>
              <p:nvSpPr>
                <p:cNvPr id="38" name="TextBox 37">
                  <a:extLst>
                    <a:ext uri="{FF2B5EF4-FFF2-40B4-BE49-F238E27FC236}">
                      <a16:creationId xmlns:a16="http://schemas.microsoft.com/office/drawing/2014/main" id="{0C2CE518-16ED-55FC-7FB6-C5786F087B71}"/>
                    </a:ext>
                  </a:extLst>
                </p:cNvPr>
                <p:cNvSpPr txBox="1">
                  <a:spLocks noRot="1" noChangeAspect="1" noMove="1" noResize="1" noEditPoints="1" noAdjustHandles="1" noChangeArrowheads="1" noChangeShapeType="1" noTextEdit="1"/>
                </p:cNvSpPr>
                <p:nvPr/>
              </p:nvSpPr>
              <p:spPr>
                <a:xfrm>
                  <a:off x="9247637" y="5484149"/>
                  <a:ext cx="804673" cy="369332"/>
                </a:xfrm>
                <a:prstGeom prst="rect">
                  <a:avLst/>
                </a:prstGeom>
                <a:blipFill>
                  <a:blip r:embed="rId17"/>
                  <a:stretch>
                    <a:fillRect b="-15000"/>
                  </a:stretch>
                </a:blipFill>
              </p:spPr>
              <p:txBody>
                <a:bodyPr/>
                <a:lstStyle/>
                <a:p>
                  <a:r>
                    <a:rPr lang="ko-KR" altLang="en-US">
                      <a:noFill/>
                    </a:rPr>
                    <a:t> </a:t>
                  </a:r>
                </a:p>
              </p:txBody>
            </p:sp>
          </mc:Fallback>
        </mc:AlternateContent>
      </p:grpSp>
      <p:sp>
        <p:nvSpPr>
          <p:cNvPr id="22" name="TextBox 21">
            <a:extLst>
              <a:ext uri="{FF2B5EF4-FFF2-40B4-BE49-F238E27FC236}">
                <a16:creationId xmlns:a16="http://schemas.microsoft.com/office/drawing/2014/main" id="{A2C7F75B-6FBC-89B8-36BF-F67FF16D548C}"/>
              </a:ext>
            </a:extLst>
          </p:cNvPr>
          <p:cNvSpPr txBox="1"/>
          <p:nvPr/>
        </p:nvSpPr>
        <p:spPr>
          <a:xfrm>
            <a:off x="5040799" y="2208355"/>
            <a:ext cx="1667967" cy="1200329"/>
          </a:xfrm>
          <a:prstGeom prst="rect">
            <a:avLst/>
          </a:prstGeom>
          <a:noFill/>
        </p:spPr>
        <p:txBody>
          <a:bodyPr wrap="square" rtlCol="0">
            <a:spAutoFit/>
          </a:bodyPr>
          <a:lstStyle/>
          <a:p>
            <a:pPr algn="ctr"/>
            <a:r>
              <a:rPr lang="en-US" altLang="ko-KR" sz="2400" b="1" dirty="0">
                <a:solidFill>
                  <a:srgbClr val="FF0000"/>
                </a:solidFill>
              </a:rPr>
              <a:t>Switch </a:t>
            </a:r>
            <a:r>
              <a:rPr lang="en-US" altLang="ko-KR" sz="2400" b="1" dirty="0" err="1">
                <a:solidFill>
                  <a:srgbClr val="FF0000"/>
                </a:solidFill>
              </a:rPr>
              <a:t>intregral</a:t>
            </a:r>
            <a:r>
              <a:rPr lang="en-US" altLang="ko-KR" sz="2400" b="1" dirty="0">
                <a:solidFill>
                  <a:srgbClr val="FF0000"/>
                </a:solidFill>
              </a:rPr>
              <a:t> order</a:t>
            </a:r>
            <a:endParaRPr lang="ko-KR" altLang="en-US" sz="2400" b="1" dirty="0">
              <a:solidFill>
                <a:srgbClr val="FF0000"/>
              </a:solidFill>
            </a:endParaRPr>
          </a:p>
        </p:txBody>
      </p:sp>
    </p:spTree>
    <p:custDataLst>
      <p:tags r:id="rId1"/>
    </p:custDataLst>
    <p:extLst>
      <p:ext uri="{BB962C8B-B14F-4D97-AF65-F5344CB8AC3E}">
        <p14:creationId xmlns:p14="http://schemas.microsoft.com/office/powerpoint/2010/main" val="269212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p:bldP spid="16" grpId="0"/>
      <p:bldP spid="19" grpId="0"/>
      <p:bldP spid="20" grpId="0"/>
      <p:bldP spid="25" grpId="0"/>
      <p:bldP spid="27" grpId="0" animBg="1"/>
      <p:bldP spid="28" grpId="0"/>
      <p:bldP spid="2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내용 개체 틀 5" descr="그림, 아동 미술, 일러스트레이션이(가) 표시된 사진&#10;&#10;자동 생성된 설명">
            <a:extLst>
              <a:ext uri="{FF2B5EF4-FFF2-40B4-BE49-F238E27FC236}">
                <a16:creationId xmlns:a16="http://schemas.microsoft.com/office/drawing/2014/main" id="{88C9DAEE-F28B-FDD9-5326-0D65047D41E1}"/>
              </a:ext>
            </a:extLst>
          </p:cNvPr>
          <p:cNvPicPr>
            <a:picLocks noGrp="1" noChangeAspect="1"/>
          </p:cNvPicPr>
          <p:nvPr>
            <p:ph sz="half" idx="1"/>
          </p:nvPr>
        </p:nvPicPr>
        <p:blipFill rotWithShape="1">
          <a:blip r:embed="rId3"/>
          <a:srcRect/>
          <a:stretch/>
        </p:blipFill>
        <p:spPr>
          <a:xfrm>
            <a:off x="20" y="10"/>
            <a:ext cx="12191980" cy="6857990"/>
          </a:xfrm>
          <a:noFill/>
        </p:spPr>
      </p:pic>
      <p:sp>
        <p:nvSpPr>
          <p:cNvPr id="4" name="슬라이드 번호 개체 틀 3" hidden="1">
            <a:extLst>
              <a:ext uri="{FF2B5EF4-FFF2-40B4-BE49-F238E27FC236}">
                <a16:creationId xmlns:a16="http://schemas.microsoft.com/office/drawing/2014/main" id="{F84B5C4F-C344-4262-CB2A-1DB4D3CEAFA6}"/>
              </a:ext>
            </a:extLst>
          </p:cNvPr>
          <p:cNvSpPr>
            <a:spLocks noGrp="1"/>
          </p:cNvSpPr>
          <p:nvPr>
            <p:ph type="sldNum" sz="quarter" idx="12"/>
          </p:nvPr>
        </p:nvSpPr>
        <p:spPr/>
        <p:txBody>
          <a:bodyPr/>
          <a:lstStyle/>
          <a:p>
            <a:pPr>
              <a:spcAft>
                <a:spcPts val="600"/>
              </a:spcAft>
            </a:pPr>
            <a:fld id="{8DF240CA-39A6-8942-A819-E48F9D8A9D50}" type="slidenum">
              <a:rPr lang="en-KR" smtClean="0"/>
              <a:pPr>
                <a:spcAft>
                  <a:spcPts val="600"/>
                </a:spcAft>
              </a:pPr>
              <a:t>69</a:t>
            </a:fld>
            <a:endParaRPr lang="en-KR"/>
          </a:p>
        </p:txBody>
      </p:sp>
      <p:sp>
        <p:nvSpPr>
          <p:cNvPr id="7" name="TextBox 6">
            <a:extLst>
              <a:ext uri="{FF2B5EF4-FFF2-40B4-BE49-F238E27FC236}">
                <a16:creationId xmlns:a16="http://schemas.microsoft.com/office/drawing/2014/main" id="{DCE504EB-992E-138A-6092-0CBA5095FF7F}"/>
              </a:ext>
            </a:extLst>
          </p:cNvPr>
          <p:cNvSpPr txBox="1"/>
          <p:nvPr/>
        </p:nvSpPr>
        <p:spPr>
          <a:xfrm>
            <a:off x="304800" y="256550"/>
            <a:ext cx="8168640" cy="646331"/>
          </a:xfrm>
          <a:prstGeom prst="rect">
            <a:avLst/>
          </a:prstGeom>
          <a:noFill/>
        </p:spPr>
        <p:txBody>
          <a:bodyPr wrap="square" rtlCol="0">
            <a:spAutoFit/>
          </a:bodyPr>
          <a:lstStyle/>
          <a:p>
            <a:r>
              <a:rPr lang="en-US" altLang="ko-KR" sz="3600" b="1" dirty="0">
                <a:solidFill>
                  <a:schemeClr val="bg1"/>
                </a:solidFill>
              </a:rPr>
              <a:t>Analytic</a:t>
            </a:r>
            <a:endParaRPr lang="ko-KR" altLang="en-US" sz="3600" b="1" dirty="0">
              <a:solidFill>
                <a:schemeClr val="bg1"/>
              </a:solidFill>
            </a:endParaRPr>
          </a:p>
        </p:txBody>
      </p:sp>
      <p:sp>
        <p:nvSpPr>
          <p:cNvPr id="8" name="TextBox 7">
            <a:extLst>
              <a:ext uri="{FF2B5EF4-FFF2-40B4-BE49-F238E27FC236}">
                <a16:creationId xmlns:a16="http://schemas.microsoft.com/office/drawing/2014/main" id="{6A666F8B-A37A-AEEB-4B12-37A796D1D0AF}"/>
              </a:ext>
            </a:extLst>
          </p:cNvPr>
          <p:cNvSpPr txBox="1"/>
          <p:nvPr/>
        </p:nvSpPr>
        <p:spPr>
          <a:xfrm>
            <a:off x="304800" y="5974080"/>
            <a:ext cx="5791200" cy="646331"/>
          </a:xfrm>
          <a:prstGeom prst="rect">
            <a:avLst/>
          </a:prstGeom>
          <a:noFill/>
        </p:spPr>
        <p:txBody>
          <a:bodyPr wrap="square" rtlCol="0">
            <a:spAutoFit/>
          </a:bodyPr>
          <a:lstStyle/>
          <a:p>
            <a:r>
              <a:rPr lang="en-US" altLang="ko-KR" sz="3600" b="1" dirty="0" err="1">
                <a:solidFill>
                  <a:schemeClr val="bg1"/>
                </a:solidFill>
              </a:rPr>
              <a:t>spp</a:t>
            </a:r>
            <a:r>
              <a:rPr lang="en-US" altLang="ko-KR" sz="3600" b="1" dirty="0">
                <a:solidFill>
                  <a:schemeClr val="bg1"/>
                </a:solidFill>
              </a:rPr>
              <a:t>=1024</a:t>
            </a:r>
            <a:endParaRPr lang="ko-KR" altLang="en-US" sz="3600" b="1" dirty="0">
              <a:solidFill>
                <a:schemeClr val="bg1"/>
              </a:solidFill>
            </a:endParaRPr>
          </a:p>
        </p:txBody>
      </p:sp>
      <p:sp>
        <p:nvSpPr>
          <p:cNvPr id="9" name="TextBox 8">
            <a:extLst>
              <a:ext uri="{FF2B5EF4-FFF2-40B4-BE49-F238E27FC236}">
                <a16:creationId xmlns:a16="http://schemas.microsoft.com/office/drawing/2014/main" id="{71540959-3D93-901C-6F7A-38C3F7BBC3BB}"/>
              </a:ext>
            </a:extLst>
          </p:cNvPr>
          <p:cNvSpPr txBox="1"/>
          <p:nvPr/>
        </p:nvSpPr>
        <p:spPr>
          <a:xfrm>
            <a:off x="2375620" y="256550"/>
            <a:ext cx="1891580" cy="646331"/>
          </a:xfrm>
          <a:prstGeom prst="rect">
            <a:avLst/>
          </a:prstGeom>
          <a:noFill/>
        </p:spPr>
        <p:txBody>
          <a:bodyPr wrap="square" rtlCol="0">
            <a:spAutoFit/>
          </a:bodyPr>
          <a:lstStyle/>
          <a:p>
            <a:r>
              <a:rPr lang="en-US" altLang="ko-KR" sz="3600" b="1" dirty="0">
                <a:solidFill>
                  <a:srgbClr val="FF0000"/>
                </a:solidFill>
              </a:rPr>
              <a:t>Biased!</a:t>
            </a:r>
            <a:endParaRPr lang="ko-KR" altLang="en-US" sz="3600" b="1" dirty="0">
              <a:solidFill>
                <a:srgbClr val="FF0000"/>
              </a:solidFill>
            </a:endParaRPr>
          </a:p>
        </p:txBody>
      </p:sp>
    </p:spTree>
    <p:extLst>
      <p:ext uri="{BB962C8B-B14F-4D97-AF65-F5344CB8AC3E}">
        <p14:creationId xmlns:p14="http://schemas.microsoft.com/office/powerpoint/2010/main" val="39195508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DD8BAAF-FC6D-CF98-278D-3024DD3EEC59}"/>
              </a:ext>
            </a:extLst>
          </p:cNvPr>
          <p:cNvSpPr>
            <a:spLocks noGrp="1"/>
          </p:cNvSpPr>
          <p:nvPr>
            <p:ph type="title"/>
          </p:nvPr>
        </p:nvSpPr>
        <p:spPr/>
        <p:txBody>
          <a:bodyPr/>
          <a:lstStyle/>
          <a:p>
            <a:r>
              <a:rPr lang="en-US" altLang="ko-KR" dirty="0"/>
              <a:t>Further Stratification in Time Domain</a:t>
            </a:r>
            <a:endParaRPr lang="ko-KR" altLang="en-US" dirty="0"/>
          </a:p>
        </p:txBody>
      </p:sp>
      <p:sp>
        <p:nvSpPr>
          <p:cNvPr id="4" name="슬라이드 번호 개체 틀 3">
            <a:extLst>
              <a:ext uri="{FF2B5EF4-FFF2-40B4-BE49-F238E27FC236}">
                <a16:creationId xmlns:a16="http://schemas.microsoft.com/office/drawing/2014/main" id="{DA954648-CE09-43B5-9DCF-89E34BFA0C4E}"/>
              </a:ext>
            </a:extLst>
          </p:cNvPr>
          <p:cNvSpPr>
            <a:spLocks noGrp="1"/>
          </p:cNvSpPr>
          <p:nvPr>
            <p:ph type="sldNum" sz="quarter" idx="12"/>
          </p:nvPr>
        </p:nvSpPr>
        <p:spPr/>
        <p:txBody>
          <a:bodyPr/>
          <a:lstStyle/>
          <a:p>
            <a:fld id="{8DF240CA-39A6-8942-A819-E48F9D8A9D50}" type="slidenum">
              <a:rPr lang="en-KR" smtClean="0"/>
              <a:t>70</a:t>
            </a:fld>
            <a:endParaRPr lang="en-KR"/>
          </a:p>
        </p:txBody>
      </p:sp>
      <p:cxnSp>
        <p:nvCxnSpPr>
          <p:cNvPr id="23" name="직선 연결선 22">
            <a:extLst>
              <a:ext uri="{FF2B5EF4-FFF2-40B4-BE49-F238E27FC236}">
                <a16:creationId xmlns:a16="http://schemas.microsoft.com/office/drawing/2014/main" id="{F765AA20-DAF1-D2A1-3462-D6D9478D337F}"/>
              </a:ext>
            </a:extLst>
          </p:cNvPr>
          <p:cNvCxnSpPr>
            <a:cxnSpLocks/>
          </p:cNvCxnSpPr>
          <p:nvPr/>
        </p:nvCxnSpPr>
        <p:spPr>
          <a:xfrm>
            <a:off x="1602292" y="4925505"/>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7668C3AB-4060-CF52-EDF1-ED628DA6B05C}"/>
              </a:ext>
            </a:extLst>
          </p:cNvPr>
          <p:cNvCxnSpPr>
            <a:cxnSpLocks/>
          </p:cNvCxnSpPr>
          <p:nvPr/>
        </p:nvCxnSpPr>
        <p:spPr>
          <a:xfrm>
            <a:off x="1602292" y="4468455"/>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직사각형 25">
            <a:extLst>
              <a:ext uri="{FF2B5EF4-FFF2-40B4-BE49-F238E27FC236}">
                <a16:creationId xmlns:a16="http://schemas.microsoft.com/office/drawing/2014/main" id="{CBD74612-CF59-389E-3717-ACF4CC293D8C}"/>
              </a:ext>
            </a:extLst>
          </p:cNvPr>
          <p:cNvSpPr/>
          <p:nvPr/>
        </p:nvSpPr>
        <p:spPr>
          <a:xfrm>
            <a:off x="1602292" y="2380150"/>
            <a:ext cx="2999490" cy="307640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no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37AF811E-9207-BA22-AF59-A02FB6C5D3D1}"/>
              </a:ext>
            </a:extLst>
          </p:cNvPr>
          <p:cNvSpPr txBox="1"/>
          <p:nvPr/>
        </p:nvSpPr>
        <p:spPr>
          <a:xfrm rot="16200000">
            <a:off x="-229193" y="3629259"/>
            <a:ext cx="3115822" cy="400110"/>
          </a:xfrm>
          <a:prstGeom prst="rect">
            <a:avLst/>
          </a:prstGeom>
          <a:noFill/>
        </p:spPr>
        <p:txBody>
          <a:bodyPr wrap="square">
            <a:spAutoFit/>
          </a:bodyPr>
          <a:lstStyle/>
          <a:p>
            <a:pPr algn="ctr"/>
            <a:r>
              <a:rPr lang="en-US" altLang="ko-KR" sz="2000" dirty="0">
                <a:latin typeface="Arial" panose="020B0604020202020204" pitchFamily="34" charset="0"/>
                <a:cs typeface="Arial" panose="020B0604020202020204" pitchFamily="34" charset="0"/>
              </a:rPr>
              <a:t>Path space</a:t>
            </a:r>
            <a:endParaRPr lang="ko-KR" altLang="en-US" sz="20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57FD8D0-4BA3-00D2-9331-3C37BE07D17D}"/>
              </a:ext>
            </a:extLst>
          </p:cNvPr>
          <p:cNvSpPr txBox="1"/>
          <p:nvPr/>
        </p:nvSpPr>
        <p:spPr>
          <a:xfrm>
            <a:off x="2220888" y="5640512"/>
            <a:ext cx="2069474" cy="400110"/>
          </a:xfrm>
          <a:prstGeom prst="rect">
            <a:avLst/>
          </a:prstGeom>
          <a:noFill/>
        </p:spPr>
        <p:txBody>
          <a:bodyPr wrap="square">
            <a:spAutoFit/>
          </a:bodyPr>
          <a:lstStyle/>
          <a:p>
            <a:pPr algn="ctr"/>
            <a:r>
              <a:rPr lang="en-US" altLang="ko-KR" sz="2000" dirty="0">
                <a:latin typeface="Arial" panose="020B0604020202020204" pitchFamily="34" charset="0"/>
                <a:cs typeface="Arial" panose="020B0604020202020204" pitchFamily="34" charset="0"/>
              </a:rPr>
              <a:t>Time space</a:t>
            </a:r>
            <a:endParaRPr lang="ko-KR" altLang="en-US" sz="2000" dirty="0">
              <a:latin typeface="Arial" panose="020B0604020202020204" pitchFamily="34" charset="0"/>
              <a:cs typeface="Arial" panose="020B0604020202020204" pitchFamily="34" charset="0"/>
            </a:endParaRPr>
          </a:p>
        </p:txBody>
      </p:sp>
      <p:cxnSp>
        <p:nvCxnSpPr>
          <p:cNvPr id="38" name="직선 연결선 37">
            <a:extLst>
              <a:ext uri="{FF2B5EF4-FFF2-40B4-BE49-F238E27FC236}">
                <a16:creationId xmlns:a16="http://schemas.microsoft.com/office/drawing/2014/main" id="{D1D2DF7F-A500-1B22-DBAA-8068FBEB261F}"/>
              </a:ext>
            </a:extLst>
          </p:cNvPr>
          <p:cNvCxnSpPr>
            <a:cxnSpLocks/>
            <a:stCxn id="26" idx="0"/>
            <a:endCxn id="26" idx="2"/>
          </p:cNvCxnSpPr>
          <p:nvPr/>
        </p:nvCxnSpPr>
        <p:spPr>
          <a:xfrm>
            <a:off x="3102037" y="2380150"/>
            <a:ext cx="0" cy="3076401"/>
          </a:xfrm>
          <a:prstGeom prst="line">
            <a:avLst/>
          </a:prstGeom>
          <a:ln w="28575">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F9C72B05-ECAD-50F4-DAA2-66EA2C34BBD2}"/>
              </a:ext>
            </a:extLst>
          </p:cNvPr>
          <p:cNvSpPr txBox="1"/>
          <p:nvPr/>
        </p:nvSpPr>
        <p:spPr>
          <a:xfrm>
            <a:off x="889939" y="1592001"/>
            <a:ext cx="4731372" cy="461665"/>
          </a:xfrm>
          <a:prstGeom prst="rect">
            <a:avLst/>
          </a:prstGeom>
          <a:noFill/>
        </p:spPr>
        <p:txBody>
          <a:bodyPr wrap="square">
            <a:spAutoFit/>
          </a:bodyPr>
          <a:lstStyle/>
          <a:p>
            <a:pPr algn="ctr"/>
            <a:r>
              <a:rPr lang="en-US" altLang="ko-KR" sz="2400" b="1" dirty="0">
                <a:latin typeface="Arial" panose="020B0604020202020204" pitchFamily="34" charset="0"/>
                <a:cs typeface="Arial" panose="020B0604020202020204" pitchFamily="34" charset="0"/>
              </a:rPr>
              <a:t>Without Further Stratification</a:t>
            </a:r>
            <a:endParaRPr lang="ko-KR" altLang="en-US" sz="2400" b="1" dirty="0">
              <a:latin typeface="Arial" panose="020B0604020202020204" pitchFamily="34" charset="0"/>
              <a:cs typeface="Arial" panose="020B0604020202020204" pitchFamily="34" charset="0"/>
            </a:endParaRPr>
          </a:p>
        </p:txBody>
      </p:sp>
      <p:sp>
        <p:nvSpPr>
          <p:cNvPr id="148" name="TextBox 147">
            <a:extLst>
              <a:ext uri="{FF2B5EF4-FFF2-40B4-BE49-F238E27FC236}">
                <a16:creationId xmlns:a16="http://schemas.microsoft.com/office/drawing/2014/main" id="{C5B371C8-B99A-D033-1B67-E396AB019E3F}"/>
              </a:ext>
            </a:extLst>
          </p:cNvPr>
          <p:cNvSpPr txBox="1"/>
          <p:nvPr/>
        </p:nvSpPr>
        <p:spPr>
          <a:xfrm>
            <a:off x="6443845" y="1563061"/>
            <a:ext cx="4482655" cy="461665"/>
          </a:xfrm>
          <a:prstGeom prst="rect">
            <a:avLst/>
          </a:prstGeom>
          <a:noFill/>
        </p:spPr>
        <p:txBody>
          <a:bodyPr wrap="square">
            <a:spAutoFit/>
          </a:bodyPr>
          <a:lstStyle/>
          <a:p>
            <a:pPr algn="ctr"/>
            <a:r>
              <a:rPr lang="en-US" altLang="ko-KR" sz="2400" b="1" dirty="0">
                <a:latin typeface="Arial" panose="020B0604020202020204" pitchFamily="34" charset="0"/>
                <a:cs typeface="Arial" panose="020B0604020202020204" pitchFamily="34" charset="0"/>
              </a:rPr>
              <a:t>With Further Stratification</a:t>
            </a:r>
            <a:endParaRPr lang="ko-KR" altLang="en-US" sz="2400" b="1" dirty="0">
              <a:latin typeface="Arial" panose="020B0604020202020204" pitchFamily="34" charset="0"/>
              <a:cs typeface="Arial" panose="020B0604020202020204" pitchFamily="34" charset="0"/>
            </a:endParaRPr>
          </a:p>
        </p:txBody>
      </p:sp>
      <p:cxnSp>
        <p:nvCxnSpPr>
          <p:cNvPr id="8" name="직선 연결선 7">
            <a:extLst>
              <a:ext uri="{FF2B5EF4-FFF2-40B4-BE49-F238E27FC236}">
                <a16:creationId xmlns:a16="http://schemas.microsoft.com/office/drawing/2014/main" id="{80BBC81A-F3F1-7348-D779-565BBD5DF253}"/>
              </a:ext>
            </a:extLst>
          </p:cNvPr>
          <p:cNvCxnSpPr>
            <a:cxnSpLocks/>
          </p:cNvCxnSpPr>
          <p:nvPr/>
        </p:nvCxnSpPr>
        <p:spPr>
          <a:xfrm>
            <a:off x="1602292" y="3349748"/>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직선 연결선 8">
            <a:extLst>
              <a:ext uri="{FF2B5EF4-FFF2-40B4-BE49-F238E27FC236}">
                <a16:creationId xmlns:a16="http://schemas.microsoft.com/office/drawing/2014/main" id="{D7251802-6044-4BBD-E698-6BD2CF3F9137}"/>
              </a:ext>
            </a:extLst>
          </p:cNvPr>
          <p:cNvCxnSpPr>
            <a:cxnSpLocks/>
          </p:cNvCxnSpPr>
          <p:nvPr/>
        </p:nvCxnSpPr>
        <p:spPr>
          <a:xfrm>
            <a:off x="1602292" y="2726810"/>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타원 9">
            <a:extLst>
              <a:ext uri="{FF2B5EF4-FFF2-40B4-BE49-F238E27FC236}">
                <a16:creationId xmlns:a16="http://schemas.microsoft.com/office/drawing/2014/main" id="{032FE1EE-9FDB-5A19-6309-12C9AD688D05}"/>
              </a:ext>
            </a:extLst>
          </p:cNvPr>
          <p:cNvSpPr/>
          <p:nvPr/>
        </p:nvSpPr>
        <p:spPr>
          <a:xfrm>
            <a:off x="1983344" y="2633437"/>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12" name="타원 11">
            <a:extLst>
              <a:ext uri="{FF2B5EF4-FFF2-40B4-BE49-F238E27FC236}">
                <a16:creationId xmlns:a16="http://schemas.microsoft.com/office/drawing/2014/main" id="{B3D66182-6D96-81E8-04F6-3A8F149AFDE8}"/>
              </a:ext>
            </a:extLst>
          </p:cNvPr>
          <p:cNvSpPr/>
          <p:nvPr/>
        </p:nvSpPr>
        <p:spPr>
          <a:xfrm>
            <a:off x="1821353" y="3255657"/>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13" name="타원 12">
            <a:extLst>
              <a:ext uri="{FF2B5EF4-FFF2-40B4-BE49-F238E27FC236}">
                <a16:creationId xmlns:a16="http://schemas.microsoft.com/office/drawing/2014/main" id="{9B8CAC33-702C-4415-C856-278EB15CE7C8}"/>
              </a:ext>
            </a:extLst>
          </p:cNvPr>
          <p:cNvSpPr/>
          <p:nvPr/>
        </p:nvSpPr>
        <p:spPr>
          <a:xfrm>
            <a:off x="2177819" y="4374364"/>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14" name="타원 13">
            <a:extLst>
              <a:ext uri="{FF2B5EF4-FFF2-40B4-BE49-F238E27FC236}">
                <a16:creationId xmlns:a16="http://schemas.microsoft.com/office/drawing/2014/main" id="{D91D3868-4BA7-3C9A-ACBC-423017BDF253}"/>
              </a:ext>
            </a:extLst>
          </p:cNvPr>
          <p:cNvSpPr/>
          <p:nvPr/>
        </p:nvSpPr>
        <p:spPr>
          <a:xfrm>
            <a:off x="2227213" y="4831414"/>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18" name="타원 17">
            <a:extLst>
              <a:ext uri="{FF2B5EF4-FFF2-40B4-BE49-F238E27FC236}">
                <a16:creationId xmlns:a16="http://schemas.microsoft.com/office/drawing/2014/main" id="{C1F3A371-48C4-6350-806C-B0D2168F2588}"/>
              </a:ext>
            </a:extLst>
          </p:cNvPr>
          <p:cNvSpPr/>
          <p:nvPr/>
        </p:nvSpPr>
        <p:spPr>
          <a:xfrm>
            <a:off x="3487481" y="2633437"/>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19" name="타원 18">
            <a:extLst>
              <a:ext uri="{FF2B5EF4-FFF2-40B4-BE49-F238E27FC236}">
                <a16:creationId xmlns:a16="http://schemas.microsoft.com/office/drawing/2014/main" id="{220887F9-650D-33C6-E537-E2D7C71A6C67}"/>
              </a:ext>
            </a:extLst>
          </p:cNvPr>
          <p:cNvSpPr/>
          <p:nvPr/>
        </p:nvSpPr>
        <p:spPr>
          <a:xfrm>
            <a:off x="3325490" y="3255657"/>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20" name="타원 19">
            <a:extLst>
              <a:ext uri="{FF2B5EF4-FFF2-40B4-BE49-F238E27FC236}">
                <a16:creationId xmlns:a16="http://schemas.microsoft.com/office/drawing/2014/main" id="{627C4623-0F98-0BC8-9D91-F8890C5799E2}"/>
              </a:ext>
            </a:extLst>
          </p:cNvPr>
          <p:cNvSpPr/>
          <p:nvPr/>
        </p:nvSpPr>
        <p:spPr>
          <a:xfrm>
            <a:off x="3681956" y="4374364"/>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21" name="타원 20">
            <a:extLst>
              <a:ext uri="{FF2B5EF4-FFF2-40B4-BE49-F238E27FC236}">
                <a16:creationId xmlns:a16="http://schemas.microsoft.com/office/drawing/2014/main" id="{1D06BAC1-AABB-C2AB-6DD9-96A43933A30F}"/>
              </a:ext>
            </a:extLst>
          </p:cNvPr>
          <p:cNvSpPr/>
          <p:nvPr/>
        </p:nvSpPr>
        <p:spPr>
          <a:xfrm>
            <a:off x="3731350" y="4831414"/>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cxnSp>
        <p:nvCxnSpPr>
          <p:cNvPr id="24" name="직선 연결선 23">
            <a:extLst>
              <a:ext uri="{FF2B5EF4-FFF2-40B4-BE49-F238E27FC236}">
                <a16:creationId xmlns:a16="http://schemas.microsoft.com/office/drawing/2014/main" id="{BEBF04DC-DE10-2F81-58B5-5F3A40B5B9AD}"/>
              </a:ext>
            </a:extLst>
          </p:cNvPr>
          <p:cNvCxnSpPr>
            <a:cxnSpLocks/>
          </p:cNvCxnSpPr>
          <p:nvPr/>
        </p:nvCxnSpPr>
        <p:spPr>
          <a:xfrm>
            <a:off x="7204224" y="4925505"/>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직선 연결선 38">
            <a:extLst>
              <a:ext uri="{FF2B5EF4-FFF2-40B4-BE49-F238E27FC236}">
                <a16:creationId xmlns:a16="http://schemas.microsoft.com/office/drawing/2014/main" id="{CF3E9A1E-D7C3-F8AA-2B41-8A6EF45DD0D4}"/>
              </a:ext>
            </a:extLst>
          </p:cNvPr>
          <p:cNvCxnSpPr>
            <a:cxnSpLocks/>
          </p:cNvCxnSpPr>
          <p:nvPr/>
        </p:nvCxnSpPr>
        <p:spPr>
          <a:xfrm>
            <a:off x="7204224" y="4468455"/>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0" name="직사각형 39">
            <a:extLst>
              <a:ext uri="{FF2B5EF4-FFF2-40B4-BE49-F238E27FC236}">
                <a16:creationId xmlns:a16="http://schemas.microsoft.com/office/drawing/2014/main" id="{71AEF79C-3046-63FB-0A1C-29077BAB0768}"/>
              </a:ext>
            </a:extLst>
          </p:cNvPr>
          <p:cNvSpPr/>
          <p:nvPr/>
        </p:nvSpPr>
        <p:spPr>
          <a:xfrm>
            <a:off x="7204224" y="2380150"/>
            <a:ext cx="2999490" cy="307640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no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2D74483B-0A2F-40EE-AF1C-A18581B700EA}"/>
              </a:ext>
            </a:extLst>
          </p:cNvPr>
          <p:cNvSpPr txBox="1"/>
          <p:nvPr/>
        </p:nvSpPr>
        <p:spPr>
          <a:xfrm rot="16200000">
            <a:off x="5372739" y="3698585"/>
            <a:ext cx="3115822" cy="400110"/>
          </a:xfrm>
          <a:prstGeom prst="rect">
            <a:avLst/>
          </a:prstGeom>
          <a:noFill/>
          <a:ln w="28575">
            <a:noFill/>
          </a:ln>
        </p:spPr>
        <p:txBody>
          <a:bodyPr wrap="square">
            <a:spAutoFit/>
          </a:bodyPr>
          <a:lstStyle/>
          <a:p>
            <a:pPr algn="ctr"/>
            <a:r>
              <a:rPr lang="en-US" altLang="ko-KR" sz="2000" dirty="0">
                <a:latin typeface="Arial" panose="020B0604020202020204" pitchFamily="34" charset="0"/>
                <a:cs typeface="Arial" panose="020B0604020202020204" pitchFamily="34" charset="0"/>
              </a:rPr>
              <a:t>Path space</a:t>
            </a:r>
            <a:endParaRPr lang="ko-KR" altLang="en-US" sz="2000"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10E10614-09AE-D2D5-49E3-4780D0E2459D}"/>
              </a:ext>
            </a:extLst>
          </p:cNvPr>
          <p:cNvSpPr txBox="1"/>
          <p:nvPr/>
        </p:nvSpPr>
        <p:spPr>
          <a:xfrm>
            <a:off x="7822820" y="5709838"/>
            <a:ext cx="2069474" cy="400110"/>
          </a:xfrm>
          <a:prstGeom prst="rect">
            <a:avLst/>
          </a:prstGeom>
          <a:noFill/>
        </p:spPr>
        <p:txBody>
          <a:bodyPr wrap="square">
            <a:spAutoFit/>
          </a:bodyPr>
          <a:lstStyle/>
          <a:p>
            <a:pPr algn="ctr"/>
            <a:r>
              <a:rPr lang="en-US" altLang="ko-KR" sz="2000" dirty="0">
                <a:latin typeface="Arial" panose="020B0604020202020204" pitchFamily="34" charset="0"/>
                <a:cs typeface="Arial" panose="020B0604020202020204" pitchFamily="34" charset="0"/>
              </a:rPr>
              <a:t>Time space</a:t>
            </a:r>
            <a:endParaRPr lang="ko-KR" altLang="en-US" sz="2000" dirty="0">
              <a:latin typeface="Arial" panose="020B0604020202020204" pitchFamily="34" charset="0"/>
              <a:cs typeface="Arial" panose="020B0604020202020204" pitchFamily="34" charset="0"/>
            </a:endParaRPr>
          </a:p>
        </p:txBody>
      </p:sp>
      <p:cxnSp>
        <p:nvCxnSpPr>
          <p:cNvPr id="43" name="직선 연결선 42">
            <a:extLst>
              <a:ext uri="{FF2B5EF4-FFF2-40B4-BE49-F238E27FC236}">
                <a16:creationId xmlns:a16="http://schemas.microsoft.com/office/drawing/2014/main" id="{F9886AFE-0118-535B-1218-AC9E11797AB7}"/>
              </a:ext>
            </a:extLst>
          </p:cNvPr>
          <p:cNvCxnSpPr>
            <a:cxnSpLocks/>
            <a:stCxn id="40" idx="0"/>
            <a:endCxn id="40" idx="2"/>
          </p:cNvCxnSpPr>
          <p:nvPr/>
        </p:nvCxnSpPr>
        <p:spPr>
          <a:xfrm>
            <a:off x="8703969" y="2380150"/>
            <a:ext cx="0" cy="3076401"/>
          </a:xfrm>
          <a:prstGeom prst="line">
            <a:avLst/>
          </a:prstGeom>
          <a:ln w="28575">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직선 연결선 43">
            <a:extLst>
              <a:ext uri="{FF2B5EF4-FFF2-40B4-BE49-F238E27FC236}">
                <a16:creationId xmlns:a16="http://schemas.microsoft.com/office/drawing/2014/main" id="{01D88AEA-01E4-7534-AB25-5FB4364FBE8C}"/>
              </a:ext>
            </a:extLst>
          </p:cNvPr>
          <p:cNvCxnSpPr>
            <a:cxnSpLocks/>
          </p:cNvCxnSpPr>
          <p:nvPr/>
        </p:nvCxnSpPr>
        <p:spPr>
          <a:xfrm>
            <a:off x="7204224" y="3349748"/>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직선 연결선 44">
            <a:extLst>
              <a:ext uri="{FF2B5EF4-FFF2-40B4-BE49-F238E27FC236}">
                <a16:creationId xmlns:a16="http://schemas.microsoft.com/office/drawing/2014/main" id="{DB4C5BF3-404A-0784-DC5E-68E2DEE32B49}"/>
              </a:ext>
            </a:extLst>
          </p:cNvPr>
          <p:cNvCxnSpPr>
            <a:cxnSpLocks/>
          </p:cNvCxnSpPr>
          <p:nvPr/>
        </p:nvCxnSpPr>
        <p:spPr>
          <a:xfrm>
            <a:off x="7204224" y="2726810"/>
            <a:ext cx="299949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6" name="타원 45">
            <a:extLst>
              <a:ext uri="{FF2B5EF4-FFF2-40B4-BE49-F238E27FC236}">
                <a16:creationId xmlns:a16="http://schemas.microsoft.com/office/drawing/2014/main" id="{0E6F3DCA-9CF8-77D9-3EE8-C41B4A00BCB0}"/>
              </a:ext>
            </a:extLst>
          </p:cNvPr>
          <p:cNvSpPr/>
          <p:nvPr/>
        </p:nvSpPr>
        <p:spPr>
          <a:xfrm>
            <a:off x="7670712" y="2633437"/>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47" name="타원 46">
            <a:extLst>
              <a:ext uri="{FF2B5EF4-FFF2-40B4-BE49-F238E27FC236}">
                <a16:creationId xmlns:a16="http://schemas.microsoft.com/office/drawing/2014/main" id="{20BAC966-91A7-2898-F967-63DDA488F1A5}"/>
              </a:ext>
            </a:extLst>
          </p:cNvPr>
          <p:cNvSpPr/>
          <p:nvPr/>
        </p:nvSpPr>
        <p:spPr>
          <a:xfrm>
            <a:off x="7316409" y="3255657"/>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48" name="타원 47">
            <a:extLst>
              <a:ext uri="{FF2B5EF4-FFF2-40B4-BE49-F238E27FC236}">
                <a16:creationId xmlns:a16="http://schemas.microsoft.com/office/drawing/2014/main" id="{CF1CE0FF-2A29-3C56-C1B5-3EA11ADF337B}"/>
              </a:ext>
            </a:extLst>
          </p:cNvPr>
          <p:cNvSpPr/>
          <p:nvPr/>
        </p:nvSpPr>
        <p:spPr>
          <a:xfrm>
            <a:off x="8417715" y="4374364"/>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49" name="타원 48">
            <a:extLst>
              <a:ext uri="{FF2B5EF4-FFF2-40B4-BE49-F238E27FC236}">
                <a16:creationId xmlns:a16="http://schemas.microsoft.com/office/drawing/2014/main" id="{6568F900-4E82-0691-58B2-DDF037B62A56}"/>
              </a:ext>
            </a:extLst>
          </p:cNvPr>
          <p:cNvSpPr/>
          <p:nvPr/>
        </p:nvSpPr>
        <p:spPr>
          <a:xfrm>
            <a:off x="8036881" y="4831414"/>
            <a:ext cx="186746" cy="18674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50" name="타원 49">
            <a:extLst>
              <a:ext uri="{FF2B5EF4-FFF2-40B4-BE49-F238E27FC236}">
                <a16:creationId xmlns:a16="http://schemas.microsoft.com/office/drawing/2014/main" id="{E96A8AAF-BABC-FD08-7254-BEE2A7CA01A7}"/>
              </a:ext>
            </a:extLst>
          </p:cNvPr>
          <p:cNvSpPr/>
          <p:nvPr/>
        </p:nvSpPr>
        <p:spPr>
          <a:xfrm>
            <a:off x="9157019" y="2633437"/>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51" name="타원 50">
            <a:extLst>
              <a:ext uri="{FF2B5EF4-FFF2-40B4-BE49-F238E27FC236}">
                <a16:creationId xmlns:a16="http://schemas.microsoft.com/office/drawing/2014/main" id="{A56F3DDE-1BE8-9C8E-6049-B2452FC9D3F1}"/>
              </a:ext>
            </a:extLst>
          </p:cNvPr>
          <p:cNvSpPr/>
          <p:nvPr/>
        </p:nvSpPr>
        <p:spPr>
          <a:xfrm>
            <a:off x="8791549" y="3255657"/>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52" name="타원 51">
            <a:extLst>
              <a:ext uri="{FF2B5EF4-FFF2-40B4-BE49-F238E27FC236}">
                <a16:creationId xmlns:a16="http://schemas.microsoft.com/office/drawing/2014/main" id="{DCE6CBCA-CA7D-905C-A1F8-BD1CD2F5C193}"/>
              </a:ext>
            </a:extLst>
          </p:cNvPr>
          <p:cNvSpPr/>
          <p:nvPr/>
        </p:nvSpPr>
        <p:spPr>
          <a:xfrm>
            <a:off x="9892295" y="4374364"/>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sp>
        <p:nvSpPr>
          <p:cNvPr id="53" name="타원 52">
            <a:extLst>
              <a:ext uri="{FF2B5EF4-FFF2-40B4-BE49-F238E27FC236}">
                <a16:creationId xmlns:a16="http://schemas.microsoft.com/office/drawing/2014/main" id="{2E94B90D-62D7-C29A-E6FC-E48A8B5572C8}"/>
              </a:ext>
            </a:extLst>
          </p:cNvPr>
          <p:cNvSpPr/>
          <p:nvPr/>
        </p:nvSpPr>
        <p:spPr>
          <a:xfrm>
            <a:off x="9536194" y="4831414"/>
            <a:ext cx="186746" cy="186746"/>
          </a:xfrm>
          <a:prstGeom prst="ellipse">
            <a:avLst/>
          </a:prstGeom>
          <a:ln w="28575"/>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KR" altLang="en-US" sz="2000">
              <a:latin typeface="Arial" panose="020B0604020202020204" pitchFamily="34" charset="0"/>
              <a:cs typeface="Arial" panose="020B0604020202020204" pitchFamily="34" charset="0"/>
            </a:endParaRPr>
          </a:p>
        </p:txBody>
      </p:sp>
      <p:cxnSp>
        <p:nvCxnSpPr>
          <p:cNvPr id="54" name="직선 연결선 53">
            <a:extLst>
              <a:ext uri="{FF2B5EF4-FFF2-40B4-BE49-F238E27FC236}">
                <a16:creationId xmlns:a16="http://schemas.microsoft.com/office/drawing/2014/main" id="{73F3F751-6C14-4953-81BA-5A990FD3FCC9}"/>
              </a:ext>
            </a:extLst>
          </p:cNvPr>
          <p:cNvCxnSpPr>
            <a:cxnSpLocks/>
          </p:cNvCxnSpPr>
          <p:nvPr/>
        </p:nvCxnSpPr>
        <p:spPr>
          <a:xfrm>
            <a:off x="7957823" y="2380150"/>
            <a:ext cx="0" cy="3076401"/>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5" name="직선 연결선 54">
            <a:extLst>
              <a:ext uri="{FF2B5EF4-FFF2-40B4-BE49-F238E27FC236}">
                <a16:creationId xmlns:a16="http://schemas.microsoft.com/office/drawing/2014/main" id="{3C3C791D-C22A-6DEF-2C67-ABB9CE4B2B0A}"/>
              </a:ext>
            </a:extLst>
          </p:cNvPr>
          <p:cNvCxnSpPr>
            <a:cxnSpLocks/>
          </p:cNvCxnSpPr>
          <p:nvPr/>
        </p:nvCxnSpPr>
        <p:spPr>
          <a:xfrm>
            <a:off x="9431896" y="2380150"/>
            <a:ext cx="0" cy="3076401"/>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7" name="직선 연결선 56">
            <a:extLst>
              <a:ext uri="{FF2B5EF4-FFF2-40B4-BE49-F238E27FC236}">
                <a16:creationId xmlns:a16="http://schemas.microsoft.com/office/drawing/2014/main" id="{7DCFAED5-EAA4-6446-E557-29F1511BD576}"/>
              </a:ext>
            </a:extLst>
          </p:cNvPr>
          <p:cNvCxnSpPr>
            <a:cxnSpLocks/>
          </p:cNvCxnSpPr>
          <p:nvPr/>
        </p:nvCxnSpPr>
        <p:spPr>
          <a:xfrm>
            <a:off x="7615340" y="2380150"/>
            <a:ext cx="0" cy="3076401"/>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8" name="직선 연결선 57">
            <a:extLst>
              <a:ext uri="{FF2B5EF4-FFF2-40B4-BE49-F238E27FC236}">
                <a16:creationId xmlns:a16="http://schemas.microsoft.com/office/drawing/2014/main" id="{94D25318-3971-39F5-3774-CC7850619FC7}"/>
              </a:ext>
            </a:extLst>
          </p:cNvPr>
          <p:cNvCxnSpPr>
            <a:cxnSpLocks/>
          </p:cNvCxnSpPr>
          <p:nvPr/>
        </p:nvCxnSpPr>
        <p:spPr>
          <a:xfrm>
            <a:off x="9089413" y="2380150"/>
            <a:ext cx="0" cy="3076401"/>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9" name="직선 연결선 58">
            <a:extLst>
              <a:ext uri="{FF2B5EF4-FFF2-40B4-BE49-F238E27FC236}">
                <a16:creationId xmlns:a16="http://schemas.microsoft.com/office/drawing/2014/main" id="{61285EC9-4DFC-04B2-3791-159F7FA9D968}"/>
              </a:ext>
            </a:extLst>
          </p:cNvPr>
          <p:cNvCxnSpPr>
            <a:cxnSpLocks/>
          </p:cNvCxnSpPr>
          <p:nvPr/>
        </p:nvCxnSpPr>
        <p:spPr>
          <a:xfrm>
            <a:off x="8293549" y="2380150"/>
            <a:ext cx="0" cy="3076401"/>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0" name="직선 연결선 59">
            <a:extLst>
              <a:ext uri="{FF2B5EF4-FFF2-40B4-BE49-F238E27FC236}">
                <a16:creationId xmlns:a16="http://schemas.microsoft.com/office/drawing/2014/main" id="{C757C060-98E9-1A19-37AD-0CE5523F0DE2}"/>
              </a:ext>
            </a:extLst>
          </p:cNvPr>
          <p:cNvCxnSpPr>
            <a:cxnSpLocks/>
          </p:cNvCxnSpPr>
          <p:nvPr/>
        </p:nvCxnSpPr>
        <p:spPr>
          <a:xfrm>
            <a:off x="9767622" y="2380150"/>
            <a:ext cx="0" cy="3076401"/>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1860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 name="차트 78">
            <a:extLst>
              <a:ext uri="{FF2B5EF4-FFF2-40B4-BE49-F238E27FC236}">
                <a16:creationId xmlns:a16="http://schemas.microsoft.com/office/drawing/2014/main" id="{1826DB3B-5E1B-5F2E-066C-0304E4AAE430}"/>
              </a:ext>
            </a:extLst>
          </p:cNvPr>
          <p:cNvGraphicFramePr>
            <a:graphicFrameLocks/>
          </p:cNvGraphicFramePr>
          <p:nvPr/>
        </p:nvGraphicFramePr>
        <p:xfrm>
          <a:off x="8344659" y="2742325"/>
          <a:ext cx="2362021" cy="2046642"/>
        </p:xfrm>
        <a:graphic>
          <a:graphicData uri="http://schemas.openxmlformats.org/drawingml/2006/chart">
            <c:chart xmlns:c="http://schemas.openxmlformats.org/drawingml/2006/chart" xmlns:r="http://schemas.openxmlformats.org/officeDocument/2006/relationships" r:id="rId4"/>
          </a:graphicData>
        </a:graphic>
      </p:graphicFrame>
      <p:cxnSp>
        <p:nvCxnSpPr>
          <p:cNvPr id="82" name="직선 화살표 연결선 81">
            <a:extLst>
              <a:ext uri="{FF2B5EF4-FFF2-40B4-BE49-F238E27FC236}">
                <a16:creationId xmlns:a16="http://schemas.microsoft.com/office/drawing/2014/main" id="{2B7B0F8F-5F1C-21E5-6091-56748F35CE1A}"/>
              </a:ext>
            </a:extLst>
          </p:cNvPr>
          <p:cNvCxnSpPr>
            <a:cxnSpLocks/>
          </p:cNvCxnSpPr>
          <p:nvPr/>
        </p:nvCxnSpPr>
        <p:spPr>
          <a:xfrm>
            <a:off x="9964435" y="4067114"/>
            <a:ext cx="0" cy="37386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제목 1">
            <a:extLst>
              <a:ext uri="{FF2B5EF4-FFF2-40B4-BE49-F238E27FC236}">
                <a16:creationId xmlns:a16="http://schemas.microsoft.com/office/drawing/2014/main" id="{C5F38C5C-6199-F7A6-C9AC-DF04C3BA7D12}"/>
              </a:ext>
            </a:extLst>
          </p:cNvPr>
          <p:cNvSpPr>
            <a:spLocks noGrp="1"/>
          </p:cNvSpPr>
          <p:nvPr>
            <p:ph type="title"/>
          </p:nvPr>
        </p:nvSpPr>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D308F840-85CA-369B-87B6-747A5BE3DCB8}"/>
              </a:ext>
            </a:extLst>
          </p:cNvPr>
          <p:cNvSpPr>
            <a:spLocks noGrp="1"/>
          </p:cNvSpPr>
          <p:nvPr>
            <p:ph type="sldNum" sz="quarter" idx="12"/>
          </p:nvPr>
        </p:nvSpPr>
        <p:spPr/>
        <p:txBody>
          <a:bodyPr/>
          <a:lstStyle/>
          <a:p>
            <a:fld id="{8DF240CA-39A6-8942-A819-E48F9D8A9D50}" type="slidenum">
              <a:rPr lang="en-KR" smtClean="0"/>
              <a:t>71</a:t>
            </a:fld>
            <a:endParaRPr lang="en-KR"/>
          </a:p>
        </p:txBody>
      </p:sp>
      <p:cxnSp>
        <p:nvCxnSpPr>
          <p:cNvPr id="48" name="직선 화살표 연결선 47">
            <a:extLst>
              <a:ext uri="{FF2B5EF4-FFF2-40B4-BE49-F238E27FC236}">
                <a16:creationId xmlns:a16="http://schemas.microsoft.com/office/drawing/2014/main" id="{23E6243A-76F0-4907-A3E5-5234263675AA}"/>
              </a:ext>
            </a:extLst>
          </p:cNvPr>
          <p:cNvCxnSpPr>
            <a:cxnSpLocks/>
          </p:cNvCxnSpPr>
          <p:nvPr/>
        </p:nvCxnSpPr>
        <p:spPr>
          <a:xfrm flipV="1">
            <a:off x="2885075" y="2682850"/>
            <a:ext cx="0" cy="984154"/>
          </a:xfrm>
          <a:prstGeom prst="straightConnector1">
            <a:avLst/>
          </a:prstGeom>
          <a:ln w="1905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직선 화살표 연결선 48">
            <a:extLst>
              <a:ext uri="{FF2B5EF4-FFF2-40B4-BE49-F238E27FC236}">
                <a16:creationId xmlns:a16="http://schemas.microsoft.com/office/drawing/2014/main" id="{6582A851-1BA8-6A71-F204-BBE65C19BF9D}"/>
              </a:ext>
            </a:extLst>
          </p:cNvPr>
          <p:cNvCxnSpPr>
            <a:cxnSpLocks/>
          </p:cNvCxnSpPr>
          <p:nvPr/>
        </p:nvCxnSpPr>
        <p:spPr>
          <a:xfrm flipV="1">
            <a:off x="9963888" y="3674151"/>
            <a:ext cx="0" cy="392963"/>
          </a:xfrm>
          <a:prstGeom prst="straightConnector1">
            <a:avLst/>
          </a:prstGeom>
          <a:ln w="9525">
            <a:solidFill>
              <a:schemeClr val="bg1">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직선 화살표 연결선 49">
            <a:extLst>
              <a:ext uri="{FF2B5EF4-FFF2-40B4-BE49-F238E27FC236}">
                <a16:creationId xmlns:a16="http://schemas.microsoft.com/office/drawing/2014/main" id="{A8D0B960-5789-337C-2E73-1D09A1CE5FDF}"/>
              </a:ext>
            </a:extLst>
          </p:cNvPr>
          <p:cNvCxnSpPr>
            <a:cxnSpLocks/>
          </p:cNvCxnSpPr>
          <p:nvPr/>
        </p:nvCxnSpPr>
        <p:spPr>
          <a:xfrm flipV="1">
            <a:off x="2596007" y="3110492"/>
            <a:ext cx="0" cy="569571"/>
          </a:xfrm>
          <a:prstGeom prst="straightConnector1">
            <a:avLst/>
          </a:prstGeom>
          <a:ln w="9525">
            <a:solidFill>
              <a:schemeClr val="bg1">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직선 화살표 연결선 50">
            <a:extLst>
              <a:ext uri="{FF2B5EF4-FFF2-40B4-BE49-F238E27FC236}">
                <a16:creationId xmlns:a16="http://schemas.microsoft.com/office/drawing/2014/main" id="{ED2D6155-8E56-6999-89AE-B11D6ACA7DD4}"/>
              </a:ext>
            </a:extLst>
          </p:cNvPr>
          <p:cNvCxnSpPr>
            <a:cxnSpLocks/>
          </p:cNvCxnSpPr>
          <p:nvPr/>
        </p:nvCxnSpPr>
        <p:spPr>
          <a:xfrm flipV="1">
            <a:off x="1105835" y="3395277"/>
            <a:ext cx="0" cy="284786"/>
          </a:xfrm>
          <a:prstGeom prst="straightConnector1">
            <a:avLst/>
          </a:prstGeom>
          <a:ln w="9525">
            <a:solidFill>
              <a:schemeClr val="bg1">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직선 연결선 51">
            <a:extLst>
              <a:ext uri="{FF2B5EF4-FFF2-40B4-BE49-F238E27FC236}">
                <a16:creationId xmlns:a16="http://schemas.microsoft.com/office/drawing/2014/main" id="{B15C6A8D-8304-C545-6489-AFD2D717B4E7}"/>
              </a:ext>
            </a:extLst>
          </p:cNvPr>
          <p:cNvCxnSpPr>
            <a:cxnSpLocks/>
          </p:cNvCxnSpPr>
          <p:nvPr/>
        </p:nvCxnSpPr>
        <p:spPr>
          <a:xfrm>
            <a:off x="862443" y="3110492"/>
            <a:ext cx="2022631" cy="0"/>
          </a:xfrm>
          <a:prstGeom prst="line">
            <a:avLst/>
          </a:prstGeom>
          <a:ln w="3810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직선 연결선 52">
            <a:extLst>
              <a:ext uri="{FF2B5EF4-FFF2-40B4-BE49-F238E27FC236}">
                <a16:creationId xmlns:a16="http://schemas.microsoft.com/office/drawing/2014/main" id="{8CF83457-5F6E-2846-852D-5EFD3EE678A4}"/>
              </a:ext>
            </a:extLst>
          </p:cNvPr>
          <p:cNvCxnSpPr>
            <a:cxnSpLocks/>
          </p:cNvCxnSpPr>
          <p:nvPr/>
        </p:nvCxnSpPr>
        <p:spPr>
          <a:xfrm flipV="1">
            <a:off x="862443" y="2682850"/>
            <a:ext cx="2022630" cy="8049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직선 화살표 연결선 53">
            <a:extLst>
              <a:ext uri="{FF2B5EF4-FFF2-40B4-BE49-F238E27FC236}">
                <a16:creationId xmlns:a16="http://schemas.microsoft.com/office/drawing/2014/main" id="{26BDC1B9-F3A8-4AF2-598B-17F427B6B82A}"/>
              </a:ext>
            </a:extLst>
          </p:cNvPr>
          <p:cNvCxnSpPr>
            <a:cxnSpLocks/>
          </p:cNvCxnSpPr>
          <p:nvPr/>
        </p:nvCxnSpPr>
        <p:spPr>
          <a:xfrm flipV="1">
            <a:off x="4598779" y="2600063"/>
            <a:ext cx="0" cy="216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45E13E1C-C535-4BC8-68A3-CA11B50C2A0E}"/>
                  </a:ext>
                </a:extLst>
              </p:cNvPr>
              <p:cNvSpPr txBox="1"/>
              <p:nvPr/>
            </p:nvSpPr>
            <p:spPr>
              <a:xfrm>
                <a:off x="6524718" y="3765646"/>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55" name="TextBox 54">
                <a:extLst>
                  <a:ext uri="{FF2B5EF4-FFF2-40B4-BE49-F238E27FC236}">
                    <a16:creationId xmlns:a16="http://schemas.microsoft.com/office/drawing/2014/main" id="{45E13E1C-C535-4BC8-68A3-CA11B50C2A0E}"/>
                  </a:ext>
                </a:extLst>
              </p:cNvPr>
              <p:cNvSpPr txBox="1">
                <a:spLocks noRot="1" noChangeAspect="1" noMove="1" noResize="1" noEditPoints="1" noAdjustHandles="1" noChangeArrowheads="1" noChangeShapeType="1" noTextEdit="1"/>
              </p:cNvSpPr>
              <p:nvPr/>
            </p:nvSpPr>
            <p:spPr>
              <a:xfrm>
                <a:off x="6524718" y="3765646"/>
                <a:ext cx="388081" cy="369332"/>
              </a:xfrm>
              <a:prstGeom prst="rect">
                <a:avLst/>
              </a:prstGeom>
              <a:blipFill>
                <a:blip r:embed="rId7"/>
                <a:stretch>
                  <a:fillRect/>
                </a:stretch>
              </a:blipFill>
            </p:spPr>
            <p:txBody>
              <a:bodyPr/>
              <a:lstStyle/>
              <a:p>
                <a:r>
                  <a:rPr lang="ko-KR" altLang="en-US">
                    <a:noFill/>
                  </a:rPr>
                  <a:t> </a:t>
                </a:r>
              </a:p>
            </p:txBody>
          </p:sp>
        </mc:Fallback>
      </mc:AlternateContent>
      <p:cxnSp>
        <p:nvCxnSpPr>
          <p:cNvPr id="56" name="직선 화살표 연결선 55">
            <a:extLst>
              <a:ext uri="{FF2B5EF4-FFF2-40B4-BE49-F238E27FC236}">
                <a16:creationId xmlns:a16="http://schemas.microsoft.com/office/drawing/2014/main" id="{6855457C-7DCD-1DC3-AD61-B7F5E82CEA09}"/>
              </a:ext>
            </a:extLst>
          </p:cNvPr>
          <p:cNvCxnSpPr>
            <a:cxnSpLocks/>
          </p:cNvCxnSpPr>
          <p:nvPr/>
        </p:nvCxnSpPr>
        <p:spPr>
          <a:xfrm>
            <a:off x="4598779" y="3680063"/>
            <a:ext cx="216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직선 화살표 연결선 56">
            <a:extLst>
              <a:ext uri="{FF2B5EF4-FFF2-40B4-BE49-F238E27FC236}">
                <a16:creationId xmlns:a16="http://schemas.microsoft.com/office/drawing/2014/main" id="{4420A5AA-654F-B5DF-FDDE-C18006CB5CE6}"/>
              </a:ext>
            </a:extLst>
          </p:cNvPr>
          <p:cNvCxnSpPr>
            <a:cxnSpLocks/>
          </p:cNvCxnSpPr>
          <p:nvPr/>
        </p:nvCxnSpPr>
        <p:spPr>
          <a:xfrm flipV="1">
            <a:off x="862443" y="2600063"/>
            <a:ext cx="0" cy="216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F9850EEE-0C99-0C2E-8DB5-6DB989BA6144}"/>
                  </a:ext>
                </a:extLst>
              </p:cNvPr>
              <p:cNvSpPr txBox="1"/>
              <p:nvPr/>
            </p:nvSpPr>
            <p:spPr>
              <a:xfrm>
                <a:off x="2831516" y="3686817"/>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58" name="TextBox 57">
                <a:extLst>
                  <a:ext uri="{FF2B5EF4-FFF2-40B4-BE49-F238E27FC236}">
                    <a16:creationId xmlns:a16="http://schemas.microsoft.com/office/drawing/2014/main" id="{F9850EEE-0C99-0C2E-8DB5-6DB989BA6144}"/>
                  </a:ext>
                </a:extLst>
              </p:cNvPr>
              <p:cNvSpPr txBox="1">
                <a:spLocks noRot="1" noChangeAspect="1" noMove="1" noResize="1" noEditPoints="1" noAdjustHandles="1" noChangeArrowheads="1" noChangeShapeType="1" noTextEdit="1"/>
              </p:cNvSpPr>
              <p:nvPr/>
            </p:nvSpPr>
            <p:spPr>
              <a:xfrm>
                <a:off x="2831516" y="3686817"/>
                <a:ext cx="388081" cy="369332"/>
              </a:xfrm>
              <a:prstGeom prst="rect">
                <a:avLst/>
              </a:prstGeom>
              <a:blipFill>
                <a:blip r:embed="rId8"/>
                <a:stretch>
                  <a:fillRect/>
                </a:stretch>
              </a:blipFill>
            </p:spPr>
            <p:txBody>
              <a:bodyPr/>
              <a:lstStyle/>
              <a:p>
                <a:r>
                  <a:rPr lang="ko-KR" altLang="en-US">
                    <a:noFill/>
                  </a:rPr>
                  <a:t> </a:t>
                </a:r>
              </a:p>
            </p:txBody>
          </p:sp>
        </mc:Fallback>
      </mc:AlternateContent>
      <p:cxnSp>
        <p:nvCxnSpPr>
          <p:cNvPr id="59" name="직선 화살표 연결선 58">
            <a:extLst>
              <a:ext uri="{FF2B5EF4-FFF2-40B4-BE49-F238E27FC236}">
                <a16:creationId xmlns:a16="http://schemas.microsoft.com/office/drawing/2014/main" id="{4AE3AF0E-7415-155F-E8CC-66E809A792C7}"/>
              </a:ext>
            </a:extLst>
          </p:cNvPr>
          <p:cNvCxnSpPr>
            <a:cxnSpLocks/>
          </p:cNvCxnSpPr>
          <p:nvPr/>
        </p:nvCxnSpPr>
        <p:spPr>
          <a:xfrm>
            <a:off x="862443" y="3680063"/>
            <a:ext cx="216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직선 화살표 연결선 59">
            <a:extLst>
              <a:ext uri="{FF2B5EF4-FFF2-40B4-BE49-F238E27FC236}">
                <a16:creationId xmlns:a16="http://schemas.microsoft.com/office/drawing/2014/main" id="{49E8BA58-BBE4-C23C-514E-375BD97A7CA7}"/>
              </a:ext>
            </a:extLst>
          </p:cNvPr>
          <p:cNvCxnSpPr>
            <a:cxnSpLocks/>
          </p:cNvCxnSpPr>
          <p:nvPr/>
        </p:nvCxnSpPr>
        <p:spPr>
          <a:xfrm flipV="1">
            <a:off x="8502926" y="2600063"/>
            <a:ext cx="0" cy="216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513DB1F-8CCE-FABF-E4FB-BE7C9031EA60}"/>
                  </a:ext>
                </a:extLst>
              </p:cNvPr>
              <p:cNvSpPr txBox="1"/>
              <p:nvPr/>
            </p:nvSpPr>
            <p:spPr>
              <a:xfrm>
                <a:off x="10553412" y="3734271"/>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61" name="TextBox 60">
                <a:extLst>
                  <a:ext uri="{FF2B5EF4-FFF2-40B4-BE49-F238E27FC236}">
                    <a16:creationId xmlns:a16="http://schemas.microsoft.com/office/drawing/2014/main" id="{2513DB1F-8CCE-FABF-E4FB-BE7C9031EA60}"/>
                  </a:ext>
                </a:extLst>
              </p:cNvPr>
              <p:cNvSpPr txBox="1">
                <a:spLocks noRot="1" noChangeAspect="1" noMove="1" noResize="1" noEditPoints="1" noAdjustHandles="1" noChangeArrowheads="1" noChangeShapeType="1" noTextEdit="1"/>
              </p:cNvSpPr>
              <p:nvPr/>
            </p:nvSpPr>
            <p:spPr>
              <a:xfrm>
                <a:off x="10553412" y="3734271"/>
                <a:ext cx="388081" cy="369332"/>
              </a:xfrm>
              <a:prstGeom prst="rect">
                <a:avLst/>
              </a:prstGeom>
              <a:blipFill>
                <a:blip r:embed="rId9"/>
                <a:stretch>
                  <a:fillRect/>
                </a:stretch>
              </a:blipFill>
            </p:spPr>
            <p:txBody>
              <a:bodyPr/>
              <a:lstStyle/>
              <a:p>
                <a:r>
                  <a:rPr lang="ko-KR" altLang="en-US">
                    <a:noFill/>
                  </a:rPr>
                  <a:t> </a:t>
                </a:r>
              </a:p>
            </p:txBody>
          </p:sp>
        </mc:Fallback>
      </mc:AlternateContent>
      <p:cxnSp>
        <p:nvCxnSpPr>
          <p:cNvPr id="62" name="직선 화살표 연결선 61">
            <a:extLst>
              <a:ext uri="{FF2B5EF4-FFF2-40B4-BE49-F238E27FC236}">
                <a16:creationId xmlns:a16="http://schemas.microsoft.com/office/drawing/2014/main" id="{096DEB35-E5B8-5418-EA43-0F34CAE72288}"/>
              </a:ext>
            </a:extLst>
          </p:cNvPr>
          <p:cNvCxnSpPr>
            <a:cxnSpLocks/>
          </p:cNvCxnSpPr>
          <p:nvPr/>
        </p:nvCxnSpPr>
        <p:spPr>
          <a:xfrm>
            <a:off x="8502926" y="3680063"/>
            <a:ext cx="2160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D45AFB3A-E9F7-5A20-6A8B-B0291CD42FFC}"/>
                  </a:ext>
                </a:extLst>
              </p:cNvPr>
              <p:cNvSpPr txBox="1"/>
              <p:nvPr/>
            </p:nvSpPr>
            <p:spPr>
              <a:xfrm>
                <a:off x="4969069" y="2047989"/>
                <a:ext cx="1534248"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400" i="1" smtClean="0">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a:latin typeface="Cambria Math" panose="02040503050406030204" pitchFamily="18" charset="0"/>
                            </a:rPr>
                            <m:t>r</m:t>
                          </m:r>
                        </m:sub>
                      </m:sSub>
                      <m:r>
                        <a:rPr lang="en-US" altLang="ko-KR" sz="2400" b="0" i="1" smtClean="0">
                          <a:latin typeface="Cambria Math" panose="02040503050406030204" pitchFamily="18" charset="0"/>
                        </a:rPr>
                        <m:t>=1</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63" name="TextBox 62">
                <a:extLst>
                  <a:ext uri="{FF2B5EF4-FFF2-40B4-BE49-F238E27FC236}">
                    <a16:creationId xmlns:a16="http://schemas.microsoft.com/office/drawing/2014/main" id="{D45AFB3A-E9F7-5A20-6A8B-B0291CD42FFC}"/>
                  </a:ext>
                </a:extLst>
              </p:cNvPr>
              <p:cNvSpPr txBox="1">
                <a:spLocks noRot="1" noChangeAspect="1" noMove="1" noResize="1" noEditPoints="1" noAdjustHandles="1" noChangeArrowheads="1" noChangeShapeType="1" noTextEdit="1"/>
              </p:cNvSpPr>
              <p:nvPr/>
            </p:nvSpPr>
            <p:spPr>
              <a:xfrm>
                <a:off x="4969069" y="2047989"/>
                <a:ext cx="1534248" cy="461665"/>
              </a:xfrm>
              <a:prstGeom prst="rect">
                <a:avLst/>
              </a:prstGeom>
              <a:blipFill>
                <a:blip r:embed="rId10"/>
                <a:stretch>
                  <a:fillRect/>
                </a:stretch>
              </a:blipFill>
            </p:spPr>
            <p:txBody>
              <a:bodyPr/>
              <a:lstStyle/>
              <a:p>
                <a:r>
                  <a:rPr lang="ko-KR" altLang="en-US">
                    <a:noFill/>
                  </a:rPr>
                  <a:t> </a:t>
                </a:r>
              </a:p>
            </p:txBody>
          </p:sp>
        </mc:Fallback>
      </mc:AlternateContent>
      <p:sp>
        <p:nvSpPr>
          <p:cNvPr id="65" name="TextBox 64">
            <a:extLst>
              <a:ext uri="{FF2B5EF4-FFF2-40B4-BE49-F238E27FC236}">
                <a16:creationId xmlns:a16="http://schemas.microsoft.com/office/drawing/2014/main" id="{C2C2DC79-A3E7-C4B5-9574-FD0FC1B0F4E9}"/>
              </a:ext>
            </a:extLst>
          </p:cNvPr>
          <p:cNvSpPr txBox="1"/>
          <p:nvPr/>
        </p:nvSpPr>
        <p:spPr>
          <a:xfrm>
            <a:off x="896998" y="1549097"/>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Homodyne</a:t>
            </a:r>
            <a:endParaRPr lang="ko-KR" altLang="en-US" sz="2400" dirty="0">
              <a:latin typeface="+mj-lt"/>
              <a:cs typeface="Linux Biolinum" panose="02000503000000000000" pitchFamily="2" charset="0"/>
            </a:endParaRPr>
          </a:p>
        </p:txBody>
      </p:sp>
      <p:sp>
        <p:nvSpPr>
          <p:cNvPr id="66" name="TextBox 65">
            <a:extLst>
              <a:ext uri="{FF2B5EF4-FFF2-40B4-BE49-F238E27FC236}">
                <a16:creationId xmlns:a16="http://schemas.microsoft.com/office/drawing/2014/main" id="{E3B38145-99AC-DC42-0663-34FFA8B55B8B}"/>
              </a:ext>
            </a:extLst>
          </p:cNvPr>
          <p:cNvSpPr txBox="1"/>
          <p:nvPr/>
        </p:nvSpPr>
        <p:spPr>
          <a:xfrm>
            <a:off x="4652442" y="1549097"/>
            <a:ext cx="238359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Heterodyne</a:t>
            </a:r>
            <a:endParaRPr lang="ko-KR" altLang="en-US" sz="2400" dirty="0">
              <a:latin typeface="+mj-lt"/>
              <a:cs typeface="Linux Biolinum" panose="02000503000000000000" pitchFamily="2" charset="0"/>
            </a:endParaRPr>
          </a:p>
        </p:txBody>
      </p:sp>
      <p:sp>
        <p:nvSpPr>
          <p:cNvPr id="68" name="TextBox 67">
            <a:extLst>
              <a:ext uri="{FF2B5EF4-FFF2-40B4-BE49-F238E27FC236}">
                <a16:creationId xmlns:a16="http://schemas.microsoft.com/office/drawing/2014/main" id="{B00A1F4C-C9C3-CBCF-21DB-BE3D44829C29}"/>
              </a:ext>
            </a:extLst>
          </p:cNvPr>
          <p:cNvSpPr txBox="1"/>
          <p:nvPr/>
        </p:nvSpPr>
        <p:spPr>
          <a:xfrm>
            <a:off x="8035948" y="1549097"/>
            <a:ext cx="3561886"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Arbitrary Heterodyne</a:t>
            </a:r>
            <a:endParaRPr lang="ko-KR" altLang="en-US" sz="2400" dirty="0">
              <a:latin typeface="+mj-lt"/>
              <a:cs typeface="Linux Biolinum" panose="02000503000000000000" pitchFamily="2" charset="0"/>
            </a:endParaRPr>
          </a:p>
        </p:txBody>
      </p:sp>
      <p:cxnSp>
        <p:nvCxnSpPr>
          <p:cNvPr id="69" name="직선 화살표 연결선 68">
            <a:extLst>
              <a:ext uri="{FF2B5EF4-FFF2-40B4-BE49-F238E27FC236}">
                <a16:creationId xmlns:a16="http://schemas.microsoft.com/office/drawing/2014/main" id="{6893CA97-6B89-D213-4D9F-A5A2E0C9A19C}"/>
              </a:ext>
            </a:extLst>
          </p:cNvPr>
          <p:cNvCxnSpPr>
            <a:cxnSpLocks/>
          </p:cNvCxnSpPr>
          <p:nvPr/>
        </p:nvCxnSpPr>
        <p:spPr>
          <a:xfrm flipV="1">
            <a:off x="1099346" y="3110492"/>
            <a:ext cx="0" cy="284785"/>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직선 화살표 연결선 69">
            <a:extLst>
              <a:ext uri="{FF2B5EF4-FFF2-40B4-BE49-F238E27FC236}">
                <a16:creationId xmlns:a16="http://schemas.microsoft.com/office/drawing/2014/main" id="{C101A8DF-62AC-C5E5-3B76-446C48EF3537}"/>
              </a:ext>
            </a:extLst>
          </p:cNvPr>
          <p:cNvCxnSpPr>
            <a:cxnSpLocks/>
          </p:cNvCxnSpPr>
          <p:nvPr/>
        </p:nvCxnSpPr>
        <p:spPr>
          <a:xfrm flipV="1">
            <a:off x="2594996" y="2810386"/>
            <a:ext cx="0" cy="30010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1" name="차트 70">
            <a:extLst>
              <a:ext uri="{FF2B5EF4-FFF2-40B4-BE49-F238E27FC236}">
                <a16:creationId xmlns:a16="http://schemas.microsoft.com/office/drawing/2014/main" id="{9A31CAC4-7A6D-CABD-34C3-824389947235}"/>
              </a:ext>
            </a:extLst>
          </p:cNvPr>
          <p:cNvGraphicFramePr>
            <a:graphicFrameLocks/>
          </p:cNvGraphicFramePr>
          <p:nvPr/>
        </p:nvGraphicFramePr>
        <p:xfrm>
          <a:off x="4476769" y="2538039"/>
          <a:ext cx="2313186" cy="2373315"/>
        </p:xfrm>
        <a:graphic>
          <a:graphicData uri="http://schemas.openxmlformats.org/drawingml/2006/chart">
            <c:chart xmlns:c="http://schemas.openxmlformats.org/drawingml/2006/chart" xmlns:r="http://schemas.openxmlformats.org/officeDocument/2006/relationships" r:id="rId11"/>
          </a:graphicData>
        </a:graphic>
      </p:graphicFrame>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17A10850-8902-9FF6-7D9E-AA9B38801954}"/>
                  </a:ext>
                </a:extLst>
              </p:cNvPr>
              <p:cNvSpPr txBox="1"/>
              <p:nvPr/>
            </p:nvSpPr>
            <p:spPr>
              <a:xfrm>
                <a:off x="885115" y="3693122"/>
                <a:ext cx="5047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𝑡</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72" name="TextBox 71">
                <a:extLst>
                  <a:ext uri="{FF2B5EF4-FFF2-40B4-BE49-F238E27FC236}">
                    <a16:creationId xmlns:a16="http://schemas.microsoft.com/office/drawing/2014/main" id="{17A10850-8902-9FF6-7D9E-AA9B38801954}"/>
                  </a:ext>
                </a:extLst>
              </p:cNvPr>
              <p:cNvSpPr txBox="1">
                <a:spLocks noRot="1" noChangeAspect="1" noMove="1" noResize="1" noEditPoints="1" noAdjustHandles="1" noChangeArrowheads="1" noChangeShapeType="1" noTextEdit="1"/>
              </p:cNvSpPr>
              <p:nvPr/>
            </p:nvSpPr>
            <p:spPr>
              <a:xfrm>
                <a:off x="885115" y="3693122"/>
                <a:ext cx="504700" cy="400110"/>
              </a:xfrm>
              <a:prstGeom prst="rect">
                <a:avLst/>
              </a:prstGeom>
              <a:blipFill>
                <a:blip r:embed="rId12"/>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EFF917A7-4EBD-980C-E2F1-3E9B4111C8EF}"/>
                  </a:ext>
                </a:extLst>
              </p:cNvPr>
              <p:cNvSpPr txBox="1"/>
              <p:nvPr/>
            </p:nvSpPr>
            <p:spPr>
              <a:xfrm>
                <a:off x="1774163" y="3724697"/>
                <a:ext cx="1590236"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000" b="0" i="1" smtClean="0">
                              <a:latin typeface="Cambria Math" panose="02040503050406030204" pitchFamily="18" charset="0"/>
                            </a:rPr>
                          </m:ctrlPr>
                        </m:sSubPr>
                        <m:e>
                          <m:r>
                            <a:rPr lang="en-US" altLang="ko-KR" sz="2000" b="0" i="1" smtClean="0">
                              <a:latin typeface="Cambria Math" panose="02040503050406030204" pitchFamily="18" charset="0"/>
                            </a:rPr>
                            <m:t>𝑡</m:t>
                          </m:r>
                        </m:e>
                        <m:sub>
                          <m:r>
                            <m:rPr>
                              <m:sty m:val="p"/>
                            </m:rPr>
                            <a:rPr lang="en-US" altLang="ko-KR" sz="2000" b="0" i="0" smtClean="0">
                              <a:latin typeface="Cambria Math" panose="02040503050406030204" pitchFamily="18" charset="0"/>
                            </a:rPr>
                            <m:t>a</m:t>
                          </m:r>
                        </m:sub>
                      </m:sSub>
                    </m:oMath>
                  </m:oMathPara>
                </a14:m>
                <a:endParaRPr lang="en-US" altLang="ko-KR" sz="20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m:t>
                      </m:r>
                      <m:r>
                        <a:rPr lang="en-US" altLang="ko-KR" sz="2000" b="0" i="1" smtClean="0">
                          <a:latin typeface="Cambria Math" panose="02040503050406030204" pitchFamily="18" charset="0"/>
                        </a:rPr>
                        <m:t>𝑇</m:t>
                      </m:r>
                      <m:r>
                        <a:rPr lang="en-US" altLang="ko-KR" sz="2000" b="0" i="1" smtClean="0">
                          <a:latin typeface="Cambria Math" panose="02040503050406030204" pitchFamily="18" charset="0"/>
                        </a:rPr>
                        <m:t>−</m:t>
                      </m:r>
                      <m:r>
                        <a:rPr lang="en-US" altLang="ko-KR" sz="2000" b="0" i="1" smtClean="0">
                          <a:latin typeface="Cambria Math" panose="02040503050406030204" pitchFamily="18" charset="0"/>
                        </a:rPr>
                        <m:t>𝑡</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73" name="TextBox 72">
                <a:extLst>
                  <a:ext uri="{FF2B5EF4-FFF2-40B4-BE49-F238E27FC236}">
                    <a16:creationId xmlns:a16="http://schemas.microsoft.com/office/drawing/2014/main" id="{EFF917A7-4EBD-980C-E2F1-3E9B4111C8EF}"/>
                  </a:ext>
                </a:extLst>
              </p:cNvPr>
              <p:cNvSpPr txBox="1">
                <a:spLocks noRot="1" noChangeAspect="1" noMove="1" noResize="1" noEditPoints="1" noAdjustHandles="1" noChangeArrowheads="1" noChangeShapeType="1" noTextEdit="1"/>
              </p:cNvSpPr>
              <p:nvPr/>
            </p:nvSpPr>
            <p:spPr>
              <a:xfrm>
                <a:off x="1774163" y="3724697"/>
                <a:ext cx="1590236" cy="707886"/>
              </a:xfrm>
              <a:prstGeom prst="rect">
                <a:avLst/>
              </a:prstGeom>
              <a:blipFill>
                <a:blip r:embed="rId13"/>
                <a:stretch>
                  <a:fillRect/>
                </a:stretch>
              </a:blipFill>
            </p:spPr>
            <p:txBody>
              <a:bodyPr/>
              <a:lstStyle/>
              <a:p>
                <a:r>
                  <a:rPr lang="ko-KR" altLang="en-US">
                    <a:noFill/>
                  </a:rPr>
                  <a:t> </a:t>
                </a:r>
              </a:p>
            </p:txBody>
          </p:sp>
        </mc:Fallback>
      </mc:AlternateContent>
      <p:cxnSp>
        <p:nvCxnSpPr>
          <p:cNvPr id="74" name="직선 화살표 연결선 73">
            <a:extLst>
              <a:ext uri="{FF2B5EF4-FFF2-40B4-BE49-F238E27FC236}">
                <a16:creationId xmlns:a16="http://schemas.microsoft.com/office/drawing/2014/main" id="{ED952BB9-C62A-B18A-DE07-A771EFE48AC6}"/>
              </a:ext>
            </a:extLst>
          </p:cNvPr>
          <p:cNvCxnSpPr>
            <a:cxnSpLocks/>
          </p:cNvCxnSpPr>
          <p:nvPr/>
        </p:nvCxnSpPr>
        <p:spPr>
          <a:xfrm flipV="1">
            <a:off x="4899324" y="3173517"/>
            <a:ext cx="0" cy="50654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직선 화살표 연결선 74">
            <a:extLst>
              <a:ext uri="{FF2B5EF4-FFF2-40B4-BE49-F238E27FC236}">
                <a16:creationId xmlns:a16="http://schemas.microsoft.com/office/drawing/2014/main" id="{0800B271-F0B4-4132-D7E0-985585AB0523}"/>
              </a:ext>
            </a:extLst>
          </p:cNvPr>
          <p:cNvCxnSpPr>
            <a:cxnSpLocks/>
          </p:cNvCxnSpPr>
          <p:nvPr/>
        </p:nvCxnSpPr>
        <p:spPr>
          <a:xfrm flipV="1">
            <a:off x="5885149" y="3667004"/>
            <a:ext cx="0" cy="537753"/>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직선 화살표 연결선 75">
            <a:extLst>
              <a:ext uri="{FF2B5EF4-FFF2-40B4-BE49-F238E27FC236}">
                <a16:creationId xmlns:a16="http://schemas.microsoft.com/office/drawing/2014/main" id="{88A909F6-06F3-63DD-5D69-954A25C73742}"/>
              </a:ext>
            </a:extLst>
          </p:cNvPr>
          <p:cNvCxnSpPr>
            <a:cxnSpLocks/>
          </p:cNvCxnSpPr>
          <p:nvPr/>
        </p:nvCxnSpPr>
        <p:spPr>
          <a:xfrm flipV="1">
            <a:off x="10565748" y="3655723"/>
            <a:ext cx="0" cy="437509"/>
          </a:xfrm>
          <a:prstGeom prst="straightConnector1">
            <a:avLst/>
          </a:prstGeom>
          <a:ln w="1905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직선 연결선 76">
            <a:extLst>
              <a:ext uri="{FF2B5EF4-FFF2-40B4-BE49-F238E27FC236}">
                <a16:creationId xmlns:a16="http://schemas.microsoft.com/office/drawing/2014/main" id="{0A790305-775D-1E24-5619-3E39AD5B7356}"/>
              </a:ext>
            </a:extLst>
          </p:cNvPr>
          <p:cNvCxnSpPr>
            <a:cxnSpLocks/>
          </p:cNvCxnSpPr>
          <p:nvPr/>
        </p:nvCxnSpPr>
        <p:spPr>
          <a:xfrm>
            <a:off x="4574728" y="3680063"/>
            <a:ext cx="2022631" cy="0"/>
          </a:xfrm>
          <a:prstGeom prst="line">
            <a:avLst/>
          </a:prstGeom>
          <a:ln w="3810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직선 연결선 77">
            <a:extLst>
              <a:ext uri="{FF2B5EF4-FFF2-40B4-BE49-F238E27FC236}">
                <a16:creationId xmlns:a16="http://schemas.microsoft.com/office/drawing/2014/main" id="{A5FB06A7-15FC-CB6E-50BB-6D8F8D033E58}"/>
              </a:ext>
            </a:extLst>
          </p:cNvPr>
          <p:cNvCxnSpPr>
            <a:cxnSpLocks/>
          </p:cNvCxnSpPr>
          <p:nvPr/>
        </p:nvCxnSpPr>
        <p:spPr>
          <a:xfrm>
            <a:off x="8530781" y="4070372"/>
            <a:ext cx="2022631" cy="0"/>
          </a:xfrm>
          <a:prstGeom prst="line">
            <a:avLst/>
          </a:prstGeom>
          <a:ln w="3810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직선 화살표 연결선 79">
            <a:extLst>
              <a:ext uri="{FF2B5EF4-FFF2-40B4-BE49-F238E27FC236}">
                <a16:creationId xmlns:a16="http://schemas.microsoft.com/office/drawing/2014/main" id="{30056525-A65B-4539-86A7-F86436ACD57B}"/>
              </a:ext>
            </a:extLst>
          </p:cNvPr>
          <p:cNvCxnSpPr>
            <a:cxnSpLocks/>
          </p:cNvCxnSpPr>
          <p:nvPr/>
        </p:nvCxnSpPr>
        <p:spPr>
          <a:xfrm flipV="1">
            <a:off x="8678179" y="3199635"/>
            <a:ext cx="0" cy="8674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71133C6F-FBFA-A2D7-0D60-3DAAEB3DDF5C}"/>
                  </a:ext>
                </a:extLst>
              </p:cNvPr>
              <p:cNvSpPr txBox="1"/>
              <p:nvPr/>
            </p:nvSpPr>
            <p:spPr>
              <a:xfrm>
                <a:off x="8599605" y="3674151"/>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𝑡</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81" name="TextBox 80">
                <a:extLst>
                  <a:ext uri="{FF2B5EF4-FFF2-40B4-BE49-F238E27FC236}">
                    <a16:creationId xmlns:a16="http://schemas.microsoft.com/office/drawing/2014/main" id="{71133C6F-FBFA-A2D7-0D60-3DAAEB3DDF5C}"/>
                  </a:ext>
                </a:extLst>
              </p:cNvPr>
              <p:cNvSpPr txBox="1">
                <a:spLocks noRot="1" noChangeAspect="1" noMove="1" noResize="1" noEditPoints="1" noAdjustHandles="1" noChangeArrowheads="1" noChangeShapeType="1" noTextEdit="1"/>
              </p:cNvSpPr>
              <p:nvPr/>
            </p:nvSpPr>
            <p:spPr>
              <a:xfrm>
                <a:off x="8599605" y="3674151"/>
                <a:ext cx="388081" cy="369332"/>
              </a:xfrm>
              <a:prstGeom prst="rect">
                <a:avLst/>
              </a:prstGeom>
              <a:blipFill>
                <a:blip r:embed="rId14"/>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ED42D69D-ADAD-8892-056A-A6B059572CB2}"/>
                  </a:ext>
                </a:extLst>
              </p:cNvPr>
              <p:cNvSpPr txBox="1"/>
              <p:nvPr/>
            </p:nvSpPr>
            <p:spPr>
              <a:xfrm>
                <a:off x="4698738" y="3693122"/>
                <a:ext cx="5047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2000" b="0" i="1" smtClean="0">
                          <a:latin typeface="Cambria Math" panose="02040503050406030204" pitchFamily="18" charset="0"/>
                        </a:rPr>
                        <m:t>𝑡</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84" name="TextBox 83">
                <a:extLst>
                  <a:ext uri="{FF2B5EF4-FFF2-40B4-BE49-F238E27FC236}">
                    <a16:creationId xmlns:a16="http://schemas.microsoft.com/office/drawing/2014/main" id="{ED42D69D-ADAD-8892-056A-A6B059572CB2}"/>
                  </a:ext>
                </a:extLst>
              </p:cNvPr>
              <p:cNvSpPr txBox="1">
                <a:spLocks noRot="1" noChangeAspect="1" noMove="1" noResize="1" noEditPoints="1" noAdjustHandles="1" noChangeArrowheads="1" noChangeShapeType="1" noTextEdit="1"/>
              </p:cNvSpPr>
              <p:nvPr/>
            </p:nvSpPr>
            <p:spPr>
              <a:xfrm>
                <a:off x="4698738" y="3693122"/>
                <a:ext cx="504700" cy="400110"/>
              </a:xfrm>
              <a:prstGeom prst="rect">
                <a:avLst/>
              </a:prstGeom>
              <a:blipFill>
                <a:blip r:embed="rId15"/>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7ED9C6A8-1A3C-6AFB-5249-CEBFE4C24E7C}"/>
                  </a:ext>
                </a:extLst>
              </p:cNvPr>
              <p:cNvSpPr txBox="1"/>
              <p:nvPr/>
            </p:nvSpPr>
            <p:spPr>
              <a:xfrm>
                <a:off x="5386813" y="3236927"/>
                <a:ext cx="1997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000" i="1" smtClean="0">
                              <a:latin typeface="Cambria Math" panose="02040503050406030204" pitchFamily="18" charset="0"/>
                            </a:rPr>
                          </m:ctrlPr>
                        </m:sSubPr>
                        <m:e>
                          <m:r>
                            <a:rPr lang="en-US" altLang="ko-KR" sz="2000" i="1">
                              <a:latin typeface="Cambria Math" panose="02040503050406030204" pitchFamily="18" charset="0"/>
                            </a:rPr>
                            <m:t>𝑡</m:t>
                          </m:r>
                        </m:e>
                        <m:sub>
                          <m:r>
                            <m:rPr>
                              <m:sty m:val="p"/>
                            </m:rPr>
                            <a:rPr lang="en-US" altLang="ko-KR" sz="2000" i="0">
                              <a:latin typeface="Cambria Math" panose="02040503050406030204" pitchFamily="18" charset="0"/>
                            </a:rPr>
                            <m:t>a</m:t>
                          </m:r>
                        </m:sub>
                      </m:sSub>
                      <m:r>
                        <a:rPr lang="en-US" altLang="ko-KR" sz="2000" b="0" i="1" smtClean="0">
                          <a:latin typeface="Cambria Math" panose="02040503050406030204" pitchFamily="18" charset="0"/>
                        </a:rPr>
                        <m:t>=</m:t>
                      </m:r>
                      <m:r>
                        <a:rPr lang="en-US" altLang="ko-KR" sz="2000" b="0" i="1" smtClean="0">
                          <a:latin typeface="Cambria Math" panose="02040503050406030204" pitchFamily="18" charset="0"/>
                        </a:rPr>
                        <m:t>𝑡</m:t>
                      </m:r>
                      <m:r>
                        <a:rPr lang="en-US" altLang="ko-KR" sz="2000" b="0" i="1" smtClean="0">
                          <a:latin typeface="Cambria Math" panose="02040503050406030204" pitchFamily="18" charset="0"/>
                        </a:rPr>
                        <m:t>+0.5</m:t>
                      </m:r>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85" name="TextBox 84">
                <a:extLst>
                  <a:ext uri="{FF2B5EF4-FFF2-40B4-BE49-F238E27FC236}">
                    <a16:creationId xmlns:a16="http://schemas.microsoft.com/office/drawing/2014/main" id="{7ED9C6A8-1A3C-6AFB-5249-CEBFE4C24E7C}"/>
                  </a:ext>
                </a:extLst>
              </p:cNvPr>
              <p:cNvSpPr txBox="1">
                <a:spLocks noRot="1" noChangeAspect="1" noMove="1" noResize="1" noEditPoints="1" noAdjustHandles="1" noChangeArrowheads="1" noChangeShapeType="1" noTextEdit="1"/>
              </p:cNvSpPr>
              <p:nvPr/>
            </p:nvSpPr>
            <p:spPr>
              <a:xfrm>
                <a:off x="5386813" y="3236927"/>
                <a:ext cx="1997820" cy="400110"/>
              </a:xfrm>
              <a:prstGeom prst="rect">
                <a:avLst/>
              </a:prstGeom>
              <a:blipFill>
                <a:blip r:embed="rId16"/>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6E43AD1A-744A-6F74-ECD9-64E4F83A5D44}"/>
                  </a:ext>
                </a:extLst>
              </p:cNvPr>
              <p:cNvSpPr txBox="1"/>
              <p:nvPr/>
            </p:nvSpPr>
            <p:spPr>
              <a:xfrm>
                <a:off x="555343" y="2906571"/>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86" name="TextBox 85">
                <a:extLst>
                  <a:ext uri="{FF2B5EF4-FFF2-40B4-BE49-F238E27FC236}">
                    <a16:creationId xmlns:a16="http://schemas.microsoft.com/office/drawing/2014/main" id="{6E43AD1A-744A-6F74-ECD9-64E4F83A5D44}"/>
                  </a:ext>
                </a:extLst>
              </p:cNvPr>
              <p:cNvSpPr txBox="1">
                <a:spLocks noRot="1" noChangeAspect="1" noMove="1" noResize="1" noEditPoints="1" noAdjustHandles="1" noChangeArrowheads="1" noChangeShapeType="1" noTextEdit="1"/>
              </p:cNvSpPr>
              <p:nvPr/>
            </p:nvSpPr>
            <p:spPr>
              <a:xfrm>
                <a:off x="555343" y="2906571"/>
                <a:ext cx="388081" cy="369332"/>
              </a:xfrm>
              <a:prstGeom prst="rect">
                <a:avLst/>
              </a:prstGeom>
              <a:blipFill>
                <a:blip r:embed="rId17"/>
                <a:stretch>
                  <a:fillRect b="-5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51ACA3F8-FBBF-E9B1-30B4-4AE131C9329A}"/>
                  </a:ext>
                </a:extLst>
              </p:cNvPr>
              <p:cNvSpPr txBox="1"/>
              <p:nvPr/>
            </p:nvSpPr>
            <p:spPr>
              <a:xfrm>
                <a:off x="4269204" y="3537670"/>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87" name="TextBox 86">
                <a:extLst>
                  <a:ext uri="{FF2B5EF4-FFF2-40B4-BE49-F238E27FC236}">
                    <a16:creationId xmlns:a16="http://schemas.microsoft.com/office/drawing/2014/main" id="{51ACA3F8-FBBF-E9B1-30B4-4AE131C9329A}"/>
                  </a:ext>
                </a:extLst>
              </p:cNvPr>
              <p:cNvSpPr txBox="1">
                <a:spLocks noRot="1" noChangeAspect="1" noMove="1" noResize="1" noEditPoints="1" noAdjustHandles="1" noChangeArrowheads="1" noChangeShapeType="1" noTextEdit="1"/>
              </p:cNvSpPr>
              <p:nvPr/>
            </p:nvSpPr>
            <p:spPr>
              <a:xfrm>
                <a:off x="4269204" y="3537670"/>
                <a:ext cx="388081" cy="369332"/>
              </a:xfrm>
              <a:prstGeom prst="rect">
                <a:avLst/>
              </a:prstGeom>
              <a:blipFill>
                <a:blip r:embed="rId18"/>
                <a:stretch>
                  <a:fillRect b="-3279"/>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E9ADF68F-0B91-0C84-2A81-ECDC68D2001E}"/>
                  </a:ext>
                </a:extLst>
              </p:cNvPr>
              <p:cNvSpPr txBox="1"/>
              <p:nvPr/>
            </p:nvSpPr>
            <p:spPr>
              <a:xfrm>
                <a:off x="8212499" y="3915491"/>
                <a:ext cx="38808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b="0" i="1" smtClean="0">
                          <a:latin typeface="Cambria Math" panose="02040503050406030204" pitchFamily="18" charset="0"/>
                        </a:rPr>
                        <m:t>𝜇</m:t>
                      </m:r>
                    </m:oMath>
                  </m:oMathPara>
                </a14:m>
                <a:endParaRPr lang="ko-KR" altLang="en-US" dirty="0">
                  <a:latin typeface="Linux Biolinum" panose="02000503000000000000" pitchFamily="2" charset="0"/>
                  <a:cs typeface="Linux Biolinum" panose="02000503000000000000" pitchFamily="2" charset="0"/>
                </a:endParaRPr>
              </a:p>
            </p:txBody>
          </p:sp>
        </mc:Choice>
        <mc:Fallback xmlns="">
          <p:sp>
            <p:nvSpPr>
              <p:cNvPr id="88" name="TextBox 87">
                <a:extLst>
                  <a:ext uri="{FF2B5EF4-FFF2-40B4-BE49-F238E27FC236}">
                    <a16:creationId xmlns:a16="http://schemas.microsoft.com/office/drawing/2014/main" id="{E9ADF68F-0B91-0C84-2A81-ECDC68D2001E}"/>
                  </a:ext>
                </a:extLst>
              </p:cNvPr>
              <p:cNvSpPr txBox="1">
                <a:spLocks noRot="1" noChangeAspect="1" noMove="1" noResize="1" noEditPoints="1" noAdjustHandles="1" noChangeArrowheads="1" noChangeShapeType="1" noTextEdit="1"/>
              </p:cNvSpPr>
              <p:nvPr/>
            </p:nvSpPr>
            <p:spPr>
              <a:xfrm>
                <a:off x="8212499" y="3915491"/>
                <a:ext cx="388081" cy="369332"/>
              </a:xfrm>
              <a:prstGeom prst="rect">
                <a:avLst/>
              </a:prstGeom>
              <a:blipFill>
                <a:blip r:embed="rId19"/>
                <a:stretch>
                  <a:fillRect b="-3279"/>
                </a:stretch>
              </a:blipFill>
            </p:spPr>
            <p:txBody>
              <a:bodyPr/>
              <a:lstStyle/>
              <a:p>
                <a:r>
                  <a:rPr lang="ko-KR" altLang="en-US">
                    <a:noFill/>
                  </a:rPr>
                  <a:t> </a:t>
                </a:r>
              </a:p>
            </p:txBody>
          </p:sp>
        </mc:Fallback>
      </mc:AlternateContent>
      <p:sp>
        <p:nvSpPr>
          <p:cNvPr id="89" name="TextBox 88">
            <a:extLst>
              <a:ext uri="{FF2B5EF4-FFF2-40B4-BE49-F238E27FC236}">
                <a16:creationId xmlns:a16="http://schemas.microsoft.com/office/drawing/2014/main" id="{B09CDCE2-D011-7F85-0286-020336F2C159}"/>
              </a:ext>
            </a:extLst>
          </p:cNvPr>
          <p:cNvSpPr txBox="1"/>
          <p:nvPr/>
        </p:nvSpPr>
        <p:spPr>
          <a:xfrm>
            <a:off x="4293245" y="5004899"/>
            <a:ext cx="2977152" cy="461665"/>
          </a:xfrm>
          <a:prstGeom prst="rect">
            <a:avLst/>
          </a:prstGeom>
          <a:noFill/>
        </p:spPr>
        <p:txBody>
          <a:bodyPr wrap="square" rtlCol="0">
            <a:spAutoFit/>
          </a:bodyPr>
          <a:lstStyle/>
          <a:p>
            <a:pPr algn="ctr"/>
            <a:r>
              <a:rPr lang="en-US" altLang="ko-KR" sz="2400" b="1" dirty="0">
                <a:latin typeface="+mj-lt"/>
                <a:cs typeface="Linux Biolinum" panose="02000503000000000000" pitchFamily="2" charset="0"/>
              </a:rPr>
              <a:t>Shifted Antithetic</a:t>
            </a:r>
            <a:endParaRPr lang="ko-KR" altLang="en-US" sz="2400" b="1" dirty="0">
              <a:latin typeface="+mj-lt"/>
              <a:cs typeface="Linux Biolinum" panose="02000503000000000000" pitchFamily="2" charset="0"/>
            </a:endParaRPr>
          </a:p>
        </p:txBody>
      </p:sp>
      <p:sp>
        <p:nvSpPr>
          <p:cNvPr id="90" name="TextBox 89">
            <a:extLst>
              <a:ext uri="{FF2B5EF4-FFF2-40B4-BE49-F238E27FC236}">
                <a16:creationId xmlns:a16="http://schemas.microsoft.com/office/drawing/2014/main" id="{C1493078-C5C1-A1B6-1794-E8AECA677335}"/>
              </a:ext>
            </a:extLst>
          </p:cNvPr>
          <p:cNvSpPr txBox="1"/>
          <p:nvPr/>
        </p:nvSpPr>
        <p:spPr>
          <a:xfrm>
            <a:off x="564875" y="5004899"/>
            <a:ext cx="3134520" cy="461665"/>
          </a:xfrm>
          <a:prstGeom prst="rect">
            <a:avLst/>
          </a:prstGeom>
          <a:noFill/>
        </p:spPr>
        <p:txBody>
          <a:bodyPr wrap="square" rtlCol="0">
            <a:spAutoFit/>
          </a:bodyPr>
          <a:lstStyle/>
          <a:p>
            <a:pPr algn="ctr"/>
            <a:r>
              <a:rPr lang="en-US" altLang="ko-KR" sz="2400" b="1" dirty="0">
                <a:latin typeface="+mj-lt"/>
                <a:cs typeface="Linux Biolinum" panose="02000503000000000000" pitchFamily="2" charset="0"/>
              </a:rPr>
              <a:t>Mirrored Antithetic</a:t>
            </a:r>
            <a:endParaRPr lang="ko-KR" altLang="en-US" sz="2400" b="1" dirty="0">
              <a:latin typeface="+mj-lt"/>
              <a:cs typeface="Linux Biolinum" panose="02000503000000000000" pitchFamily="2" charset="0"/>
            </a:endParaRPr>
          </a:p>
        </p:txBody>
      </p:sp>
      <p:sp>
        <p:nvSpPr>
          <p:cNvPr id="14" name="TextBox 13">
            <a:extLst>
              <a:ext uri="{FF2B5EF4-FFF2-40B4-BE49-F238E27FC236}">
                <a16:creationId xmlns:a16="http://schemas.microsoft.com/office/drawing/2014/main" id="{1848BD99-7034-02DB-5D3E-793E9474A8BE}"/>
              </a:ext>
            </a:extLst>
          </p:cNvPr>
          <p:cNvSpPr txBox="1"/>
          <p:nvPr/>
        </p:nvSpPr>
        <p:spPr>
          <a:xfrm>
            <a:off x="885115" y="4157521"/>
            <a:ext cx="868979" cy="369332"/>
          </a:xfrm>
          <a:prstGeom prst="rect">
            <a:avLst/>
          </a:prstGeom>
          <a:noFill/>
        </p:spPr>
        <p:txBody>
          <a:bodyPr wrap="square" rtlCol="0">
            <a:spAutoFit/>
          </a:bodyPr>
          <a:lstStyle/>
          <a:p>
            <a:r>
              <a:rPr lang="en-US" altLang="ko-KR" dirty="0"/>
              <a:t>Primal</a:t>
            </a:r>
            <a:endParaRPr lang="ko-KR" altLang="en-US" dirty="0"/>
          </a:p>
        </p:txBody>
      </p:sp>
      <p:sp>
        <p:nvSpPr>
          <p:cNvPr id="15" name="TextBox 14">
            <a:extLst>
              <a:ext uri="{FF2B5EF4-FFF2-40B4-BE49-F238E27FC236}">
                <a16:creationId xmlns:a16="http://schemas.microsoft.com/office/drawing/2014/main" id="{FA3448F8-CB4A-3AEF-BDDD-C90CB4D43DD8}"/>
              </a:ext>
            </a:extLst>
          </p:cNvPr>
          <p:cNvSpPr txBox="1"/>
          <p:nvPr/>
        </p:nvSpPr>
        <p:spPr>
          <a:xfrm>
            <a:off x="1975337" y="4421854"/>
            <a:ext cx="1596628" cy="369332"/>
          </a:xfrm>
          <a:prstGeom prst="rect">
            <a:avLst/>
          </a:prstGeom>
          <a:noFill/>
        </p:spPr>
        <p:txBody>
          <a:bodyPr wrap="square" rtlCol="0">
            <a:spAutoFit/>
          </a:bodyPr>
          <a:lstStyle/>
          <a:p>
            <a:r>
              <a:rPr lang="en-US" altLang="ko-KR" dirty="0"/>
              <a:t>Antithetic</a:t>
            </a:r>
            <a:endParaRPr lang="ko-KR" altLang="en-US" dirty="0"/>
          </a:p>
        </p:txBody>
      </p:sp>
      <p:sp>
        <p:nvSpPr>
          <p:cNvPr id="16" name="TextBox 15">
            <a:extLst>
              <a:ext uri="{FF2B5EF4-FFF2-40B4-BE49-F238E27FC236}">
                <a16:creationId xmlns:a16="http://schemas.microsoft.com/office/drawing/2014/main" id="{840CA5E2-BCEA-7579-788A-9877B4BCFBDE}"/>
              </a:ext>
            </a:extLst>
          </p:cNvPr>
          <p:cNvSpPr txBox="1"/>
          <p:nvPr/>
        </p:nvSpPr>
        <p:spPr>
          <a:xfrm>
            <a:off x="4707434" y="4114618"/>
            <a:ext cx="868979" cy="369332"/>
          </a:xfrm>
          <a:prstGeom prst="rect">
            <a:avLst/>
          </a:prstGeom>
          <a:noFill/>
        </p:spPr>
        <p:txBody>
          <a:bodyPr wrap="square" rtlCol="0">
            <a:spAutoFit/>
          </a:bodyPr>
          <a:lstStyle/>
          <a:p>
            <a:r>
              <a:rPr lang="en-US" altLang="ko-KR" dirty="0"/>
              <a:t>Primal</a:t>
            </a:r>
            <a:endParaRPr lang="ko-KR" altLang="en-US" dirty="0"/>
          </a:p>
        </p:txBody>
      </p:sp>
      <p:sp>
        <p:nvSpPr>
          <p:cNvPr id="17" name="TextBox 16">
            <a:extLst>
              <a:ext uri="{FF2B5EF4-FFF2-40B4-BE49-F238E27FC236}">
                <a16:creationId xmlns:a16="http://schemas.microsoft.com/office/drawing/2014/main" id="{31C92851-3E71-41E0-F165-D95D9A9E7629}"/>
              </a:ext>
            </a:extLst>
          </p:cNvPr>
          <p:cNvSpPr txBox="1"/>
          <p:nvPr/>
        </p:nvSpPr>
        <p:spPr>
          <a:xfrm>
            <a:off x="5797656" y="4378951"/>
            <a:ext cx="1596628" cy="369332"/>
          </a:xfrm>
          <a:prstGeom prst="rect">
            <a:avLst/>
          </a:prstGeom>
          <a:noFill/>
        </p:spPr>
        <p:txBody>
          <a:bodyPr wrap="square" rtlCol="0">
            <a:spAutoFit/>
          </a:bodyPr>
          <a:lstStyle/>
          <a:p>
            <a:r>
              <a:rPr lang="en-US" altLang="ko-KR" dirty="0"/>
              <a:t>Antithetic</a:t>
            </a:r>
            <a:endParaRPr lang="ko-KR" altLang="en-US" dirty="0"/>
          </a:p>
        </p:txBody>
      </p:sp>
      <p:sp>
        <p:nvSpPr>
          <p:cNvPr id="3" name="TextBox 2">
            <a:extLst>
              <a:ext uri="{FF2B5EF4-FFF2-40B4-BE49-F238E27FC236}">
                <a16:creationId xmlns:a16="http://schemas.microsoft.com/office/drawing/2014/main" id="{1F79E054-9883-D240-41BF-9B35DAA51B0D}"/>
              </a:ext>
            </a:extLst>
          </p:cNvPr>
          <p:cNvSpPr txBox="1"/>
          <p:nvPr/>
        </p:nvSpPr>
        <p:spPr>
          <a:xfrm>
            <a:off x="2790975" y="1027637"/>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[Heide 2015]</a:t>
            </a:r>
            <a:endParaRPr lang="ko-KR" altLang="en-US" sz="2400" dirty="0">
              <a:latin typeface="+mj-lt"/>
              <a:cs typeface="Linux Biolinum" panose="02000503000000000000" pitchFamily="2" charset="0"/>
            </a:endParaRPr>
          </a:p>
        </p:txBody>
      </p:sp>
      <p:sp>
        <p:nvSpPr>
          <p:cNvPr id="5" name="TextBox 4">
            <a:extLst>
              <a:ext uri="{FF2B5EF4-FFF2-40B4-BE49-F238E27FC236}">
                <a16:creationId xmlns:a16="http://schemas.microsoft.com/office/drawing/2014/main" id="{8342C7EB-A58C-8BEA-C38F-6BEDC74D4763}"/>
              </a:ext>
            </a:extLst>
          </p:cNvPr>
          <p:cNvSpPr txBox="1"/>
          <p:nvPr/>
        </p:nvSpPr>
        <p:spPr>
          <a:xfrm>
            <a:off x="8775281" y="1027637"/>
            <a:ext cx="2236830" cy="461665"/>
          </a:xfrm>
          <a:prstGeom prst="rect">
            <a:avLst/>
          </a:prstGeom>
          <a:noFill/>
        </p:spPr>
        <p:txBody>
          <a:bodyPr wrap="square">
            <a:spAutoFit/>
          </a:bodyPr>
          <a:lstStyle/>
          <a:p>
            <a:pPr algn="ctr"/>
            <a:r>
              <a:rPr lang="en-US" altLang="ko-KR" sz="2400" dirty="0">
                <a:latin typeface="+mj-lt"/>
                <a:cs typeface="Linux Biolinum" panose="02000503000000000000" pitchFamily="2" charset="0"/>
              </a:rPr>
              <a:t>[Hu 2022]</a:t>
            </a:r>
            <a:endParaRPr lang="ko-KR" altLang="en-US" sz="2400"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734A945-AE2C-3D57-536B-2CB904083A18}"/>
                  </a:ext>
                </a:extLst>
              </p:cNvPr>
              <p:cNvSpPr txBox="1"/>
              <p:nvPr/>
            </p:nvSpPr>
            <p:spPr>
              <a:xfrm>
                <a:off x="9130952" y="3202513"/>
                <a:ext cx="1997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000" i="1" smtClean="0">
                              <a:latin typeface="Cambria Math" panose="02040503050406030204" pitchFamily="18" charset="0"/>
                            </a:rPr>
                          </m:ctrlPr>
                        </m:sSubPr>
                        <m:e>
                          <m:r>
                            <a:rPr lang="en-US" altLang="ko-KR" sz="2000" i="1">
                              <a:latin typeface="Cambria Math" panose="02040503050406030204" pitchFamily="18" charset="0"/>
                            </a:rPr>
                            <m:t>𝑡</m:t>
                          </m:r>
                        </m:e>
                        <m:sub>
                          <m:r>
                            <m:rPr>
                              <m:sty m:val="p"/>
                            </m:rPr>
                            <a:rPr lang="en-US" altLang="ko-KR" sz="2000" i="0">
                              <a:latin typeface="Cambria Math" panose="02040503050406030204" pitchFamily="18" charset="0"/>
                            </a:rPr>
                            <m:t>a</m:t>
                          </m:r>
                        </m:sub>
                      </m:sSub>
                      <m:r>
                        <a:rPr lang="en-US" altLang="ko-KR" sz="2000" b="0" i="1" smtClean="0">
                          <a:latin typeface="Cambria Math" panose="02040503050406030204" pitchFamily="18" charset="0"/>
                        </a:rPr>
                        <m:t>=</m:t>
                      </m:r>
                      <m:r>
                        <a:rPr lang="en-US" altLang="ko-KR" sz="2000" b="0" i="1" smtClean="0">
                          <a:latin typeface="Cambria Math" panose="02040503050406030204" pitchFamily="18" charset="0"/>
                        </a:rPr>
                        <m:t>𝑡</m:t>
                      </m:r>
                      <m:r>
                        <a:rPr lang="en-US" altLang="ko-KR" sz="2000" b="0" i="1" smtClean="0">
                          <a:latin typeface="Cambria Math" panose="02040503050406030204" pitchFamily="18" charset="0"/>
                        </a:rPr>
                        <m:t>+0.5</m:t>
                      </m:r>
                      <m:r>
                        <a:rPr lang="en-US" altLang="ko-KR" sz="2000" b="0" i="1" smtClean="0">
                          <a:latin typeface="Cambria Math" panose="02040503050406030204" pitchFamily="18" charset="0"/>
                        </a:rPr>
                        <m:t>𝑇</m:t>
                      </m:r>
                    </m:oMath>
                  </m:oMathPara>
                </a14:m>
                <a:endParaRPr lang="ko-KR" altLang="en-US" sz="2000" dirty="0">
                  <a:latin typeface="Linux Biolinum" panose="02000503000000000000" pitchFamily="2" charset="0"/>
                  <a:cs typeface="Linux Biolinum" panose="02000503000000000000" pitchFamily="2" charset="0"/>
                </a:endParaRPr>
              </a:p>
            </p:txBody>
          </p:sp>
        </mc:Choice>
        <mc:Fallback xmlns="">
          <p:sp>
            <p:nvSpPr>
              <p:cNvPr id="6" name="TextBox 5">
                <a:extLst>
                  <a:ext uri="{FF2B5EF4-FFF2-40B4-BE49-F238E27FC236}">
                    <a16:creationId xmlns:a16="http://schemas.microsoft.com/office/drawing/2014/main" id="{E734A945-AE2C-3D57-536B-2CB904083A18}"/>
                  </a:ext>
                </a:extLst>
              </p:cNvPr>
              <p:cNvSpPr txBox="1">
                <a:spLocks noRot="1" noChangeAspect="1" noMove="1" noResize="1" noEditPoints="1" noAdjustHandles="1" noChangeArrowheads="1" noChangeShapeType="1" noTextEdit="1"/>
              </p:cNvSpPr>
              <p:nvPr/>
            </p:nvSpPr>
            <p:spPr>
              <a:xfrm>
                <a:off x="9130952" y="3202513"/>
                <a:ext cx="1997820" cy="400110"/>
              </a:xfrm>
              <a:prstGeom prst="rect">
                <a:avLst/>
              </a:prstGeom>
              <a:blipFill>
                <a:blip r:embed="rId20"/>
                <a:stretch>
                  <a:fillRect/>
                </a:stretch>
              </a:blipFill>
            </p:spPr>
            <p:txBody>
              <a:bodyPr/>
              <a:lstStyle/>
              <a:p>
                <a:r>
                  <a:rPr lang="ko-KR" altLang="en-US">
                    <a:noFill/>
                  </a:rPr>
                  <a:t> </a:t>
                </a:r>
              </a:p>
            </p:txBody>
          </p:sp>
        </mc:Fallback>
      </mc:AlternateContent>
      <p:sp>
        <p:nvSpPr>
          <p:cNvPr id="7" name="TextBox 6">
            <a:extLst>
              <a:ext uri="{FF2B5EF4-FFF2-40B4-BE49-F238E27FC236}">
                <a16:creationId xmlns:a16="http://schemas.microsoft.com/office/drawing/2014/main" id="{0937C73D-CA32-1CA2-F663-1A6B280F3A66}"/>
              </a:ext>
            </a:extLst>
          </p:cNvPr>
          <p:cNvSpPr txBox="1"/>
          <p:nvPr/>
        </p:nvSpPr>
        <p:spPr>
          <a:xfrm>
            <a:off x="7876706" y="5004899"/>
            <a:ext cx="4030814" cy="830997"/>
          </a:xfrm>
          <a:prstGeom prst="rect">
            <a:avLst/>
          </a:prstGeom>
          <a:noFill/>
        </p:spPr>
        <p:txBody>
          <a:bodyPr wrap="square" rtlCol="0">
            <a:spAutoFit/>
          </a:bodyPr>
          <a:lstStyle/>
          <a:p>
            <a:pPr algn="ctr"/>
            <a:r>
              <a:rPr lang="en-US" altLang="ko-KR" sz="2400" b="1" dirty="0">
                <a:latin typeface="+mj-lt"/>
                <a:cs typeface="Linux Biolinum" panose="02000503000000000000" pitchFamily="2" charset="0"/>
              </a:rPr>
              <a:t>Shifted Antithetic</a:t>
            </a:r>
          </a:p>
          <a:p>
            <a:pPr algn="ctr"/>
            <a:r>
              <a:rPr lang="en-US" altLang="ko-KR" sz="2400" b="1" dirty="0">
                <a:latin typeface="+mj-lt"/>
                <a:cs typeface="Linux Biolinum" panose="02000503000000000000" pitchFamily="2" charset="0"/>
              </a:rPr>
              <a:t>(or Mirrored Antithetic)</a:t>
            </a:r>
            <a:endParaRPr lang="ko-KR" altLang="en-US" sz="2400" b="1"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425A89B-8871-649D-DBE9-5C6A0A284123}"/>
                  </a:ext>
                </a:extLst>
              </p:cNvPr>
              <p:cNvSpPr txBox="1"/>
              <p:nvPr/>
            </p:nvSpPr>
            <p:spPr>
              <a:xfrm>
                <a:off x="1235754" y="2189012"/>
                <a:ext cx="128013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400" i="1" smtClean="0">
                              <a:latin typeface="Cambria Math" panose="02040503050406030204" pitchFamily="18" charset="0"/>
                            </a:rPr>
                          </m:ctrlPr>
                        </m:sSubPr>
                        <m:e>
                          <m:r>
                            <a:rPr lang="en-US" altLang="ko-KR" sz="2400" i="1">
                              <a:latin typeface="Cambria Math" panose="02040503050406030204" pitchFamily="18" charset="0"/>
                            </a:rPr>
                            <m:t>𝜔</m:t>
                          </m:r>
                        </m:e>
                        <m:sub>
                          <m:r>
                            <m:rPr>
                              <m:sty m:val="p"/>
                            </m:rPr>
                            <a:rPr lang="en-US" altLang="ko-KR" sz="2400" b="0" i="0" smtClean="0">
                              <a:latin typeface="Cambria Math" panose="02040503050406030204" pitchFamily="18" charset="0"/>
                            </a:rPr>
                            <m:t>r</m:t>
                          </m:r>
                        </m:sub>
                      </m:sSub>
                      <m:r>
                        <a:rPr lang="en-US" altLang="ko-KR" sz="2400" b="0" i="1" smtClean="0">
                          <a:latin typeface="Cambria Math" panose="02040503050406030204" pitchFamily="18" charset="0"/>
                        </a:rPr>
                        <m:t>=0</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9" name="TextBox 8">
                <a:extLst>
                  <a:ext uri="{FF2B5EF4-FFF2-40B4-BE49-F238E27FC236}">
                    <a16:creationId xmlns:a16="http://schemas.microsoft.com/office/drawing/2014/main" id="{E425A89B-8871-649D-DBE9-5C6A0A284123}"/>
                  </a:ext>
                </a:extLst>
              </p:cNvPr>
              <p:cNvSpPr txBox="1">
                <a:spLocks noRot="1" noChangeAspect="1" noMove="1" noResize="1" noEditPoints="1" noAdjustHandles="1" noChangeArrowheads="1" noChangeShapeType="1" noTextEdit="1"/>
              </p:cNvSpPr>
              <p:nvPr/>
            </p:nvSpPr>
            <p:spPr>
              <a:xfrm>
                <a:off x="1235754" y="2189012"/>
                <a:ext cx="1280134" cy="461665"/>
              </a:xfrm>
              <a:prstGeom prst="rect">
                <a:avLst/>
              </a:prstGeom>
              <a:blipFill>
                <a:blip r:embed="rId2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9D3F66D-81AE-D40B-17F9-2E9F8F915AD6}"/>
                  </a:ext>
                </a:extLst>
              </p:cNvPr>
              <p:cNvSpPr txBox="1"/>
              <p:nvPr/>
            </p:nvSpPr>
            <p:spPr>
              <a:xfrm>
                <a:off x="8641002" y="2047989"/>
                <a:ext cx="231524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2400" i="1" smtClean="0">
                              <a:latin typeface="Cambria Math" panose="02040503050406030204" pitchFamily="18" charset="0"/>
                            </a:rPr>
                          </m:ctrlPr>
                        </m:sSubPr>
                        <m:e>
                          <m:r>
                            <a:rPr lang="en-US" altLang="ko-KR" sz="2400" b="0" i="1" smtClean="0">
                              <a:latin typeface="Cambria Math" panose="02040503050406030204" pitchFamily="18" charset="0"/>
                            </a:rPr>
                            <m:t>0&lt;</m:t>
                          </m:r>
                          <m:r>
                            <a:rPr lang="en-US" altLang="ko-KR" sz="2400" i="1">
                              <a:latin typeface="Cambria Math" panose="02040503050406030204" pitchFamily="18" charset="0"/>
                            </a:rPr>
                            <m:t>𝜔</m:t>
                          </m:r>
                        </m:e>
                        <m:sub>
                          <m:r>
                            <m:rPr>
                              <m:sty m:val="p"/>
                            </m:rPr>
                            <a:rPr lang="en-US" altLang="ko-KR" sz="2400">
                              <a:latin typeface="Cambria Math" panose="02040503050406030204" pitchFamily="18" charset="0"/>
                            </a:rPr>
                            <m:t>r</m:t>
                          </m:r>
                        </m:sub>
                      </m:sSub>
                      <m:r>
                        <a:rPr lang="en-US" altLang="ko-KR" sz="2400" b="0" i="1" smtClean="0">
                          <a:latin typeface="Cambria Math" panose="02040503050406030204" pitchFamily="18" charset="0"/>
                        </a:rPr>
                        <m:t>&lt;1</m:t>
                      </m:r>
                    </m:oMath>
                  </m:oMathPara>
                </a14:m>
                <a:endParaRPr lang="ko-KR" altLang="en-US" sz="2400" dirty="0">
                  <a:latin typeface="Linux Biolinum" panose="02000503000000000000" pitchFamily="2" charset="0"/>
                  <a:cs typeface="Linux Biolinum" panose="02000503000000000000" pitchFamily="2" charset="0"/>
                </a:endParaRPr>
              </a:p>
            </p:txBody>
          </p:sp>
        </mc:Choice>
        <mc:Fallback xmlns="">
          <p:sp>
            <p:nvSpPr>
              <p:cNvPr id="10" name="TextBox 9">
                <a:extLst>
                  <a:ext uri="{FF2B5EF4-FFF2-40B4-BE49-F238E27FC236}">
                    <a16:creationId xmlns:a16="http://schemas.microsoft.com/office/drawing/2014/main" id="{D9D3F66D-81AE-D40B-17F9-2E9F8F915AD6}"/>
                  </a:ext>
                </a:extLst>
              </p:cNvPr>
              <p:cNvSpPr txBox="1">
                <a:spLocks noRot="1" noChangeAspect="1" noMove="1" noResize="1" noEditPoints="1" noAdjustHandles="1" noChangeArrowheads="1" noChangeShapeType="1" noTextEdit="1"/>
              </p:cNvSpPr>
              <p:nvPr/>
            </p:nvSpPr>
            <p:spPr>
              <a:xfrm>
                <a:off x="8641002" y="2047989"/>
                <a:ext cx="2315244" cy="461665"/>
              </a:xfrm>
              <a:prstGeom prst="rect">
                <a:avLst/>
              </a:prstGeom>
              <a:blipFill>
                <a:blip r:embed="rId22"/>
                <a:stretch>
                  <a:fillRect/>
                </a:stretch>
              </a:blipFill>
            </p:spPr>
            <p:txBody>
              <a:bodyPr/>
              <a:lstStyle/>
              <a:p>
                <a:r>
                  <a:rPr lang="ko-KR" altLang="en-US">
                    <a:noFill/>
                  </a:rPr>
                  <a:t> </a:t>
                </a:r>
              </a:p>
            </p:txBody>
          </p:sp>
        </mc:Fallback>
      </mc:AlternateContent>
    </p:spTree>
    <p:custDataLst>
      <p:tags r:id="rId1"/>
    </p:custDataLst>
    <p:extLst>
      <p:ext uri="{BB962C8B-B14F-4D97-AF65-F5344CB8AC3E}">
        <p14:creationId xmlns:p14="http://schemas.microsoft.com/office/powerpoint/2010/main" val="39592949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2">
            <a:extLst>
              <a:ext uri="{FF2B5EF4-FFF2-40B4-BE49-F238E27FC236}">
                <a16:creationId xmlns:a16="http://schemas.microsoft.com/office/drawing/2014/main" id="{75BA05EF-9E5D-562A-0210-1D0C9FEECC3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3009" t="5936" r="84933" b="54451"/>
          <a:stretch/>
        </p:blipFill>
        <p:spPr>
          <a:xfrm>
            <a:off x="1818640" y="1472140"/>
            <a:ext cx="5670510" cy="4376762"/>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72</a:t>
            </a:fld>
            <a:endParaRPr lang="en-KR"/>
          </a:p>
        </p:txBody>
      </p:sp>
      <p:sp>
        <p:nvSpPr>
          <p:cNvPr id="111" name="TextBox 110">
            <a:extLst>
              <a:ext uri="{FF2B5EF4-FFF2-40B4-BE49-F238E27FC236}">
                <a16:creationId xmlns:a16="http://schemas.microsoft.com/office/drawing/2014/main" id="{348BF9EC-B4DC-1014-66A0-CA9D8E60A732}"/>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12" name="직선 연결선 111">
            <a:extLst>
              <a:ext uri="{FF2B5EF4-FFF2-40B4-BE49-F238E27FC236}">
                <a16:creationId xmlns:a16="http://schemas.microsoft.com/office/drawing/2014/main" id="{1DF0B1A7-5680-9292-BE0C-8BF04FEC3DB5}"/>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113" name="TextBox 112">
            <a:extLst>
              <a:ext uri="{FF2B5EF4-FFF2-40B4-BE49-F238E27FC236}">
                <a16:creationId xmlns:a16="http://schemas.microsoft.com/office/drawing/2014/main" id="{8EE7CEE8-0649-671A-471B-FE860EAECEC0}"/>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114" name="직선 연결선 113">
            <a:extLst>
              <a:ext uri="{FF2B5EF4-FFF2-40B4-BE49-F238E27FC236}">
                <a16:creationId xmlns:a16="http://schemas.microsoft.com/office/drawing/2014/main" id="{B4927D0B-7139-8F19-6B79-B1265F5C5E12}"/>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115" name="직선 연결선 114">
            <a:extLst>
              <a:ext uri="{FF2B5EF4-FFF2-40B4-BE49-F238E27FC236}">
                <a16:creationId xmlns:a16="http://schemas.microsoft.com/office/drawing/2014/main" id="{ECD7C1E4-6215-244D-45FD-5A650E7AD435}"/>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116" name="직선 연결선 115">
            <a:extLst>
              <a:ext uri="{FF2B5EF4-FFF2-40B4-BE49-F238E27FC236}">
                <a16:creationId xmlns:a16="http://schemas.microsoft.com/office/drawing/2014/main" id="{D9D1C171-4248-D910-F911-A68203F6F153}"/>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137" name="직선 연결선 136">
            <a:extLst>
              <a:ext uri="{FF2B5EF4-FFF2-40B4-BE49-F238E27FC236}">
                <a16:creationId xmlns:a16="http://schemas.microsoft.com/office/drawing/2014/main" id="{D1034AB9-C586-8677-400D-6776F8E3BB68}"/>
              </a:ext>
            </a:extLst>
          </p:cNvPr>
          <p:cNvCxnSpPr>
            <a:cxnSpLocks/>
          </p:cNvCxnSpPr>
          <p:nvPr/>
        </p:nvCxnSpPr>
        <p:spPr>
          <a:xfrm>
            <a:off x="8937051" y="4907606"/>
            <a:ext cx="548640" cy="0"/>
          </a:xfrm>
          <a:prstGeom prst="line">
            <a:avLst/>
          </a:prstGeom>
          <a:ln w="76200">
            <a:solidFill>
              <a:srgbClr val="000000">
                <a:alpha val="50196"/>
              </a:srgbClr>
            </a:solidFill>
          </a:ln>
        </p:spPr>
        <p:style>
          <a:lnRef idx="1">
            <a:schemeClr val="dk1"/>
          </a:lnRef>
          <a:fillRef idx="0">
            <a:schemeClr val="dk1"/>
          </a:fillRef>
          <a:effectRef idx="0">
            <a:schemeClr val="dk1"/>
          </a:effectRef>
          <a:fontRef idx="minor">
            <a:schemeClr val="tx1"/>
          </a:fontRef>
        </p:style>
      </p:cxnSp>
      <p:sp>
        <p:nvSpPr>
          <p:cNvPr id="138" name="TextBox 137">
            <a:extLst>
              <a:ext uri="{FF2B5EF4-FFF2-40B4-BE49-F238E27FC236}">
                <a16:creationId xmlns:a16="http://schemas.microsoft.com/office/drawing/2014/main" id="{667DB27E-6CE1-FD41-8149-35E84E90216B}"/>
              </a:ext>
            </a:extLst>
          </p:cNvPr>
          <p:cNvSpPr txBox="1"/>
          <p:nvPr/>
        </p:nvSpPr>
        <p:spPr>
          <a:xfrm>
            <a:off x="9702048" y="4432724"/>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 shift mapping</a:t>
            </a:r>
            <a:endParaRPr lang="ko-KR" altLang="en-US" sz="2400" dirty="0">
              <a:latin typeface="+mj-lt"/>
              <a:cs typeface="Linux Biolinum" panose="02000503000000000000" pitchFamily="2" charset="0"/>
            </a:endParaRPr>
          </a:p>
        </p:txBody>
      </p:sp>
      <p:cxnSp>
        <p:nvCxnSpPr>
          <p:cNvPr id="139" name="직선 연결선 138">
            <a:extLst>
              <a:ext uri="{FF2B5EF4-FFF2-40B4-BE49-F238E27FC236}">
                <a16:creationId xmlns:a16="http://schemas.microsoft.com/office/drawing/2014/main" id="{144983EB-C542-FD52-2C9D-E6F0F241922F}"/>
              </a:ext>
            </a:extLst>
          </p:cNvPr>
          <p:cNvCxnSpPr>
            <a:cxnSpLocks/>
          </p:cNvCxnSpPr>
          <p:nvPr/>
        </p:nvCxnSpPr>
        <p:spPr>
          <a:xfrm>
            <a:off x="8937051" y="5575763"/>
            <a:ext cx="548640" cy="0"/>
          </a:xfrm>
          <a:prstGeom prst="line">
            <a:avLst/>
          </a:prstGeom>
          <a:ln w="76200">
            <a:prstDash val="sysDot"/>
          </a:ln>
        </p:spPr>
        <p:style>
          <a:lnRef idx="1">
            <a:schemeClr val="dk1"/>
          </a:lnRef>
          <a:fillRef idx="0">
            <a:schemeClr val="dk1"/>
          </a:fillRef>
          <a:effectRef idx="0">
            <a:schemeClr val="dk1"/>
          </a:effectRef>
          <a:fontRef idx="minor">
            <a:schemeClr val="tx1"/>
          </a:fontRef>
        </p:style>
      </p:cxnSp>
      <p:sp>
        <p:nvSpPr>
          <p:cNvPr id="140" name="TextBox 139">
            <a:extLst>
              <a:ext uri="{FF2B5EF4-FFF2-40B4-BE49-F238E27FC236}">
                <a16:creationId xmlns:a16="http://schemas.microsoft.com/office/drawing/2014/main" id="{653EE497-A6DE-5045-7321-A6D35016EB13}"/>
              </a:ext>
            </a:extLst>
          </p:cNvPr>
          <p:cNvSpPr txBox="1"/>
          <p:nvPr/>
        </p:nvSpPr>
        <p:spPr>
          <a:xfrm>
            <a:off x="9702048" y="5344930"/>
            <a:ext cx="191700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without shift mapping</a:t>
            </a:r>
            <a:endParaRPr lang="ko-KR" altLang="en-US" sz="2400" dirty="0">
              <a:latin typeface="+mj-lt"/>
              <a:cs typeface="Linux Biolinum" panose="02000503000000000000" pitchFamily="2" charset="0"/>
            </a:endParaRPr>
          </a:p>
        </p:txBody>
      </p:sp>
      <p:sp>
        <p:nvSpPr>
          <p:cNvPr id="141" name="직사각형 140">
            <a:extLst>
              <a:ext uri="{FF2B5EF4-FFF2-40B4-BE49-F238E27FC236}">
                <a16:creationId xmlns:a16="http://schemas.microsoft.com/office/drawing/2014/main" id="{23B6C740-5929-EAF9-B29F-0890EF870942}"/>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145" name="TextBox 144">
            <a:extLst>
              <a:ext uri="{FF2B5EF4-FFF2-40B4-BE49-F238E27FC236}">
                <a16:creationId xmlns:a16="http://schemas.microsoft.com/office/drawing/2014/main" id="{68376B53-0422-6A77-8F55-A9F2BAAD92D2}"/>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146" name="TextBox 145">
            <a:extLst>
              <a:ext uri="{FF2B5EF4-FFF2-40B4-BE49-F238E27FC236}">
                <a16:creationId xmlns:a16="http://schemas.microsoft.com/office/drawing/2014/main" id="{DA18DD51-89A8-2BAB-AEF8-B0003AE0CA94}"/>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2" name="직사각형 11">
            <a:extLst>
              <a:ext uri="{FF2B5EF4-FFF2-40B4-BE49-F238E27FC236}">
                <a16:creationId xmlns:a16="http://schemas.microsoft.com/office/drawing/2014/main" id="{FF79414F-0A4B-DC00-0BF3-63F901DAF48F}"/>
              </a:ext>
            </a:extLst>
          </p:cNvPr>
          <p:cNvSpPr/>
          <p:nvPr/>
        </p:nvSpPr>
        <p:spPr>
          <a:xfrm>
            <a:off x="8723418" y="4289799"/>
            <a:ext cx="2895632" cy="1939772"/>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56D2AB7-F97C-4958-1E18-CA40BF8E423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6" name="TextBox 5">
                <a:extLst>
                  <a:ext uri="{FF2B5EF4-FFF2-40B4-BE49-F238E27FC236}">
                    <a16:creationId xmlns:a16="http://schemas.microsoft.com/office/drawing/2014/main" id="{E56D2AB7-F97C-4958-1E18-CA40BF8E423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8C26923-18CD-F128-BAEF-7A4F91B81893}"/>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9" name="TextBox 8">
                <a:extLst>
                  <a:ext uri="{FF2B5EF4-FFF2-40B4-BE49-F238E27FC236}">
                    <a16:creationId xmlns:a16="http://schemas.microsoft.com/office/drawing/2014/main" id="{C8C26923-18CD-F128-BAEF-7A4F91B81893}"/>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p:sp>
        <p:nvSpPr>
          <p:cNvPr id="10" name="사각형: 둥근 모서리 9">
            <a:extLst>
              <a:ext uri="{FF2B5EF4-FFF2-40B4-BE49-F238E27FC236}">
                <a16:creationId xmlns:a16="http://schemas.microsoft.com/office/drawing/2014/main" id="{094A2128-2F45-62DC-4B08-17624288A4DB}"/>
              </a:ext>
            </a:extLst>
          </p:cNvPr>
          <p:cNvSpPr/>
          <p:nvPr/>
        </p:nvSpPr>
        <p:spPr>
          <a:xfrm>
            <a:off x="4603591" y="1472140"/>
            <a:ext cx="2895632"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EB64F2C-20BB-320F-932D-9CE1DBD5D8ED}"/>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11" name="TextBox 10">
                <a:extLst>
                  <a:ext uri="{FF2B5EF4-FFF2-40B4-BE49-F238E27FC236}">
                    <a16:creationId xmlns:a16="http://schemas.microsoft.com/office/drawing/2014/main" id="{6EB64F2C-20BB-320F-932D-9CE1DBD5D8ED}"/>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sp>
        <p:nvSpPr>
          <p:cNvPr id="15" name="타원 14">
            <a:extLst>
              <a:ext uri="{FF2B5EF4-FFF2-40B4-BE49-F238E27FC236}">
                <a16:creationId xmlns:a16="http://schemas.microsoft.com/office/drawing/2014/main" id="{3DD5E3D2-C179-F3FE-22AF-C41910AF2ECA}"/>
              </a:ext>
            </a:extLst>
          </p:cNvPr>
          <p:cNvSpPr/>
          <p:nvPr/>
        </p:nvSpPr>
        <p:spPr>
          <a:xfrm rot="926472">
            <a:off x="4710232" y="4726839"/>
            <a:ext cx="2877503" cy="10050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a:extLst>
              <a:ext uri="{FF2B5EF4-FFF2-40B4-BE49-F238E27FC236}">
                <a16:creationId xmlns:a16="http://schemas.microsoft.com/office/drawing/2014/main" id="{D57CCC66-2E55-0A94-90B6-DC342BDE33AE}"/>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18" name="TextBox 17">
            <a:extLst>
              <a:ext uri="{FF2B5EF4-FFF2-40B4-BE49-F238E27FC236}">
                <a16:creationId xmlns:a16="http://schemas.microsoft.com/office/drawing/2014/main" id="{9405389B-4F3C-BDE7-5213-8E675B18F255}"/>
              </a:ext>
            </a:extLst>
          </p:cNvPr>
          <p:cNvSpPr txBox="1"/>
          <p:nvPr/>
        </p:nvSpPr>
        <p:spPr>
          <a:xfrm rot="16200000">
            <a:off x="7815702" y="5144875"/>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Shape</a:t>
            </a:r>
            <a:endParaRPr lang="ko-KR" altLang="en-US" sz="2000" dirty="0"/>
          </a:p>
        </p:txBody>
      </p:sp>
      <p:sp>
        <p:nvSpPr>
          <p:cNvPr id="20" name="TextBox 19">
            <a:extLst>
              <a:ext uri="{FF2B5EF4-FFF2-40B4-BE49-F238E27FC236}">
                <a16:creationId xmlns:a16="http://schemas.microsoft.com/office/drawing/2014/main" id="{F22889D4-4323-A42E-65BF-AA0AF9BB3DE3}"/>
              </a:ext>
            </a:extLst>
          </p:cNvPr>
          <p:cNvSpPr txBox="1"/>
          <p:nvPr/>
        </p:nvSpPr>
        <p:spPr>
          <a:xfrm>
            <a:off x="846441" y="1247096"/>
            <a:ext cx="2724626" cy="523220"/>
          </a:xfrm>
          <a:prstGeom prst="rect">
            <a:avLst/>
          </a:prstGeom>
          <a:noFill/>
        </p:spPr>
        <p:txBody>
          <a:bodyPr wrap="square" rtlCol="0">
            <a:spAutoFit/>
          </a:bodyPr>
          <a:lstStyle/>
          <a:p>
            <a:pPr algn="ctr"/>
            <a:r>
              <a:rPr lang="en-US" altLang="ko-KR" sz="2800" b="1" cap="small" dirty="0">
                <a:latin typeface="+mj-lt"/>
                <a:cs typeface="Linux Biolinum" panose="02000503000000000000" pitchFamily="2" charset="0"/>
              </a:rPr>
              <a:t>Cornell-box</a:t>
            </a:r>
            <a:endParaRPr lang="ko-KR" altLang="en-US" sz="2800" b="1" cap="small" dirty="0">
              <a:latin typeface="+mj-lt"/>
              <a:cs typeface="Linux Biolinum" panose="02000503000000000000" pitchFamily="2" charset="0"/>
            </a:endParaRPr>
          </a:p>
        </p:txBody>
      </p:sp>
      <p:sp>
        <p:nvSpPr>
          <p:cNvPr id="22" name="직사각형 21">
            <a:extLst>
              <a:ext uri="{FF2B5EF4-FFF2-40B4-BE49-F238E27FC236}">
                <a16:creationId xmlns:a16="http://schemas.microsoft.com/office/drawing/2014/main" id="{A2D3CC55-CD02-4970-ACC4-31C2BEF8FA9C}"/>
              </a:ext>
            </a:extLst>
          </p:cNvPr>
          <p:cNvSpPr/>
          <p:nvPr/>
        </p:nvSpPr>
        <p:spPr>
          <a:xfrm>
            <a:off x="8848421" y="2246656"/>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23" name="직사각형 22">
            <a:extLst>
              <a:ext uri="{FF2B5EF4-FFF2-40B4-BE49-F238E27FC236}">
                <a16:creationId xmlns:a16="http://schemas.microsoft.com/office/drawing/2014/main" id="{6072B07F-C2E5-6816-C918-B6F9F10593A5}"/>
              </a:ext>
            </a:extLst>
          </p:cNvPr>
          <p:cNvSpPr/>
          <p:nvPr/>
        </p:nvSpPr>
        <p:spPr>
          <a:xfrm>
            <a:off x="8848421" y="4460661"/>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cxnSp>
        <p:nvCxnSpPr>
          <p:cNvPr id="25" name="직선 화살표 연결선 24">
            <a:extLst>
              <a:ext uri="{FF2B5EF4-FFF2-40B4-BE49-F238E27FC236}">
                <a16:creationId xmlns:a16="http://schemas.microsoft.com/office/drawing/2014/main" id="{BF49B88D-5ED0-AD66-CC9C-0B2FB5FD6345}"/>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6" name="직선 화살표 연결선 25">
            <a:extLst>
              <a:ext uri="{FF2B5EF4-FFF2-40B4-BE49-F238E27FC236}">
                <a16:creationId xmlns:a16="http://schemas.microsoft.com/office/drawing/2014/main" id="{0EF23E16-EF77-162A-F62F-79E69F8E5C1E}"/>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6E70CE9C-D797-A577-1EE8-FA2CAED3BAD0}"/>
              </a:ext>
            </a:extLst>
          </p:cNvPr>
          <p:cNvSpPr txBox="1"/>
          <p:nvPr/>
        </p:nvSpPr>
        <p:spPr>
          <a:xfrm>
            <a:off x="1726026" y="538586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Tree>
    <p:custDataLst>
      <p:tags r:id="rId1"/>
    </p:custDataLst>
    <p:extLst>
      <p:ext uri="{BB962C8B-B14F-4D97-AF65-F5344CB8AC3E}">
        <p14:creationId xmlns:p14="http://schemas.microsoft.com/office/powerpoint/2010/main" val="34617003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2">
            <a:extLst>
              <a:ext uri="{FF2B5EF4-FFF2-40B4-BE49-F238E27FC236}">
                <a16:creationId xmlns:a16="http://schemas.microsoft.com/office/drawing/2014/main" id="{75BA05EF-9E5D-562A-0210-1D0C9FEECC3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9731" t="5936" r="68211" b="54451"/>
          <a:stretch/>
        </p:blipFill>
        <p:spPr>
          <a:xfrm>
            <a:off x="1818640" y="1472140"/>
            <a:ext cx="5670510" cy="4376762"/>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73</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p:sp>
        <p:nvSpPr>
          <p:cNvPr id="10" name="사각형: 둥근 모서리 9">
            <a:extLst>
              <a:ext uri="{FF2B5EF4-FFF2-40B4-BE49-F238E27FC236}">
                <a16:creationId xmlns:a16="http://schemas.microsoft.com/office/drawing/2014/main" id="{094A2128-2F45-62DC-4B08-17624288A4DB}"/>
              </a:ext>
            </a:extLst>
          </p:cNvPr>
          <p:cNvSpPr/>
          <p:nvPr/>
        </p:nvSpPr>
        <p:spPr>
          <a:xfrm>
            <a:off x="4603591" y="1472140"/>
            <a:ext cx="2895632"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타원 14">
            <a:extLst>
              <a:ext uri="{FF2B5EF4-FFF2-40B4-BE49-F238E27FC236}">
                <a16:creationId xmlns:a16="http://schemas.microsoft.com/office/drawing/2014/main" id="{3DD5E3D2-C179-F3FE-22AF-C41910AF2ECA}"/>
              </a:ext>
            </a:extLst>
          </p:cNvPr>
          <p:cNvSpPr/>
          <p:nvPr/>
        </p:nvSpPr>
        <p:spPr>
          <a:xfrm rot="1707496">
            <a:off x="4710232" y="4514345"/>
            <a:ext cx="2877503" cy="10050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a:extLst>
              <a:ext uri="{FF2B5EF4-FFF2-40B4-BE49-F238E27FC236}">
                <a16:creationId xmlns:a16="http://schemas.microsoft.com/office/drawing/2014/main" id="{F22889D4-4323-A42E-65BF-AA0AF9BB3DE3}"/>
              </a:ext>
            </a:extLst>
          </p:cNvPr>
          <p:cNvSpPr txBox="1"/>
          <p:nvPr/>
        </p:nvSpPr>
        <p:spPr>
          <a:xfrm>
            <a:off x="846441" y="1247096"/>
            <a:ext cx="2724626" cy="523220"/>
          </a:xfrm>
          <a:prstGeom prst="rect">
            <a:avLst/>
          </a:prstGeom>
          <a:noFill/>
        </p:spPr>
        <p:txBody>
          <a:bodyPr wrap="square" rtlCol="0">
            <a:spAutoFit/>
          </a:bodyPr>
          <a:lstStyle/>
          <a:p>
            <a:pPr algn="ctr"/>
            <a:r>
              <a:rPr lang="en-US" altLang="ko-KR" sz="2800" b="1" cap="small" dirty="0">
                <a:latin typeface="+mj-lt"/>
                <a:cs typeface="Linux Biolinum" panose="02000503000000000000" pitchFamily="2" charset="0"/>
              </a:rPr>
              <a:t>Bedroom</a:t>
            </a:r>
            <a:endParaRPr lang="ko-KR" altLang="en-US" sz="2800" b="1" cap="small"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0FD96FB-E3C4-6DD3-7B4F-78C914AB376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21" name="TextBox 20">
                <a:extLst>
                  <a:ext uri="{FF2B5EF4-FFF2-40B4-BE49-F238E27FC236}">
                    <a16:creationId xmlns:a16="http://schemas.microsoft.com/office/drawing/2014/main" id="{20FD96FB-E3C4-6DD3-7B4F-78C914AB376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DFFBA13-9DFD-823B-7996-0A41CEB190EE}"/>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22" name="TextBox 21">
                <a:extLst>
                  <a:ext uri="{FF2B5EF4-FFF2-40B4-BE49-F238E27FC236}">
                    <a16:creationId xmlns:a16="http://schemas.microsoft.com/office/drawing/2014/main" id="{FDFFBA13-9DFD-823B-7996-0A41CEB190EE}"/>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2FE1E9-E2B6-BB61-98F2-F5401AF0BD09}"/>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23" name="TextBox 22">
                <a:extLst>
                  <a:ext uri="{FF2B5EF4-FFF2-40B4-BE49-F238E27FC236}">
                    <a16:creationId xmlns:a16="http://schemas.microsoft.com/office/drawing/2014/main" id="{B52FE1E9-E2B6-BB61-98F2-F5401AF0BD09}"/>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cxnSp>
        <p:nvCxnSpPr>
          <p:cNvPr id="24" name="직선 화살표 연결선 23">
            <a:extLst>
              <a:ext uri="{FF2B5EF4-FFF2-40B4-BE49-F238E27FC236}">
                <a16:creationId xmlns:a16="http://schemas.microsoft.com/office/drawing/2014/main" id="{430222CC-8A3A-689D-A715-BB0C90E05D6A}"/>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5" name="직선 화살표 연결선 24">
            <a:extLst>
              <a:ext uri="{FF2B5EF4-FFF2-40B4-BE49-F238E27FC236}">
                <a16:creationId xmlns:a16="http://schemas.microsoft.com/office/drawing/2014/main" id="{4D528E20-8A65-D985-F11F-835854735EC9}"/>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AA8FCBF-7C1A-726E-DEB9-ED3DFA93E03A}"/>
              </a:ext>
            </a:extLst>
          </p:cNvPr>
          <p:cNvSpPr txBox="1"/>
          <p:nvPr/>
        </p:nvSpPr>
        <p:spPr>
          <a:xfrm>
            <a:off x="1726026" y="538586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6" name="TextBox 5">
            <a:extLst>
              <a:ext uri="{FF2B5EF4-FFF2-40B4-BE49-F238E27FC236}">
                <a16:creationId xmlns:a16="http://schemas.microsoft.com/office/drawing/2014/main" id="{888C3F2E-5185-FC7C-6F14-FC9E3DBE4013}"/>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1" name="직선 연결선 10">
            <a:extLst>
              <a:ext uri="{FF2B5EF4-FFF2-40B4-BE49-F238E27FC236}">
                <a16:creationId xmlns:a16="http://schemas.microsoft.com/office/drawing/2014/main" id="{6985731F-4E1D-DF04-6D6C-EF22D1E932DC}"/>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2C8A85A8-19E6-C9DD-7970-260CD1C690EC}"/>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26" name="직선 연결선 25">
            <a:extLst>
              <a:ext uri="{FF2B5EF4-FFF2-40B4-BE49-F238E27FC236}">
                <a16:creationId xmlns:a16="http://schemas.microsoft.com/office/drawing/2014/main" id="{AF97479C-D8B0-E4C6-FC4E-12CE7209D0A3}"/>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7" name="직선 연결선 26">
            <a:extLst>
              <a:ext uri="{FF2B5EF4-FFF2-40B4-BE49-F238E27FC236}">
                <a16:creationId xmlns:a16="http://schemas.microsoft.com/office/drawing/2014/main" id="{14CCDF2B-FA31-DAC7-7E1D-169635334D24}"/>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8" name="직선 연결선 27">
            <a:extLst>
              <a:ext uri="{FF2B5EF4-FFF2-40B4-BE49-F238E27FC236}">
                <a16:creationId xmlns:a16="http://schemas.microsoft.com/office/drawing/2014/main" id="{5D0506AF-C056-3F58-EB1E-406645A10095}"/>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cxnSp>
        <p:nvCxnSpPr>
          <p:cNvPr id="29" name="직선 연결선 28">
            <a:extLst>
              <a:ext uri="{FF2B5EF4-FFF2-40B4-BE49-F238E27FC236}">
                <a16:creationId xmlns:a16="http://schemas.microsoft.com/office/drawing/2014/main" id="{5CCCAC99-DC81-3DFA-445F-DA46194FD2B7}"/>
              </a:ext>
            </a:extLst>
          </p:cNvPr>
          <p:cNvCxnSpPr>
            <a:cxnSpLocks/>
          </p:cNvCxnSpPr>
          <p:nvPr/>
        </p:nvCxnSpPr>
        <p:spPr>
          <a:xfrm>
            <a:off x="8937051" y="4907606"/>
            <a:ext cx="548640" cy="0"/>
          </a:xfrm>
          <a:prstGeom prst="line">
            <a:avLst/>
          </a:prstGeom>
          <a:ln w="76200">
            <a:solidFill>
              <a:srgbClr val="000000">
                <a:alpha val="50196"/>
              </a:srgbClr>
            </a:solidFill>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9E09E3DF-8C75-B4A5-394F-7A1ABEE86CEC}"/>
              </a:ext>
            </a:extLst>
          </p:cNvPr>
          <p:cNvSpPr txBox="1"/>
          <p:nvPr/>
        </p:nvSpPr>
        <p:spPr>
          <a:xfrm>
            <a:off x="9702048" y="4432724"/>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 shift mapping</a:t>
            </a:r>
            <a:endParaRPr lang="ko-KR" altLang="en-US" sz="2400" dirty="0">
              <a:latin typeface="+mj-lt"/>
              <a:cs typeface="Linux Biolinum" panose="02000503000000000000" pitchFamily="2" charset="0"/>
            </a:endParaRPr>
          </a:p>
        </p:txBody>
      </p:sp>
      <p:cxnSp>
        <p:nvCxnSpPr>
          <p:cNvPr id="31" name="직선 연결선 30">
            <a:extLst>
              <a:ext uri="{FF2B5EF4-FFF2-40B4-BE49-F238E27FC236}">
                <a16:creationId xmlns:a16="http://schemas.microsoft.com/office/drawing/2014/main" id="{3265BA14-A8A6-3F1D-E32E-0932D96A840B}"/>
              </a:ext>
            </a:extLst>
          </p:cNvPr>
          <p:cNvCxnSpPr>
            <a:cxnSpLocks/>
          </p:cNvCxnSpPr>
          <p:nvPr/>
        </p:nvCxnSpPr>
        <p:spPr>
          <a:xfrm>
            <a:off x="8937051" y="5575763"/>
            <a:ext cx="548640" cy="0"/>
          </a:xfrm>
          <a:prstGeom prst="line">
            <a:avLst/>
          </a:prstGeom>
          <a:ln w="76200">
            <a:prstDash val="sysDot"/>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06DC4386-5E06-64CB-3B3F-75ECA1F99EDA}"/>
              </a:ext>
            </a:extLst>
          </p:cNvPr>
          <p:cNvSpPr txBox="1"/>
          <p:nvPr/>
        </p:nvSpPr>
        <p:spPr>
          <a:xfrm>
            <a:off x="9702048" y="5344930"/>
            <a:ext cx="191700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without shift mapping</a:t>
            </a:r>
            <a:endParaRPr lang="ko-KR" altLang="en-US" sz="2400" dirty="0">
              <a:latin typeface="+mj-lt"/>
              <a:cs typeface="Linux Biolinum" panose="02000503000000000000" pitchFamily="2" charset="0"/>
            </a:endParaRPr>
          </a:p>
        </p:txBody>
      </p:sp>
      <p:sp>
        <p:nvSpPr>
          <p:cNvPr id="33" name="직사각형 32">
            <a:extLst>
              <a:ext uri="{FF2B5EF4-FFF2-40B4-BE49-F238E27FC236}">
                <a16:creationId xmlns:a16="http://schemas.microsoft.com/office/drawing/2014/main" id="{866916F6-8751-7241-582B-73F735906EFD}"/>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4" name="TextBox 33">
            <a:extLst>
              <a:ext uri="{FF2B5EF4-FFF2-40B4-BE49-F238E27FC236}">
                <a16:creationId xmlns:a16="http://schemas.microsoft.com/office/drawing/2014/main" id="{E1654E53-E8F9-3AEB-A0ED-36D94FB8A542}"/>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35" name="TextBox 34">
            <a:extLst>
              <a:ext uri="{FF2B5EF4-FFF2-40B4-BE49-F238E27FC236}">
                <a16:creationId xmlns:a16="http://schemas.microsoft.com/office/drawing/2014/main" id="{F84BEE98-2343-65C0-B83B-062BCA1C20F5}"/>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36" name="직사각형 35">
            <a:extLst>
              <a:ext uri="{FF2B5EF4-FFF2-40B4-BE49-F238E27FC236}">
                <a16:creationId xmlns:a16="http://schemas.microsoft.com/office/drawing/2014/main" id="{310213AA-064C-9530-6C86-7E47D9351B7A}"/>
              </a:ext>
            </a:extLst>
          </p:cNvPr>
          <p:cNvSpPr/>
          <p:nvPr/>
        </p:nvSpPr>
        <p:spPr>
          <a:xfrm>
            <a:off x="8723418" y="4289799"/>
            <a:ext cx="2895632" cy="1939772"/>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7" name="TextBox 36">
            <a:extLst>
              <a:ext uri="{FF2B5EF4-FFF2-40B4-BE49-F238E27FC236}">
                <a16:creationId xmlns:a16="http://schemas.microsoft.com/office/drawing/2014/main" id="{76F33EB0-07F4-C684-EBA6-B720FEEACEEB}"/>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38" name="TextBox 37">
            <a:extLst>
              <a:ext uri="{FF2B5EF4-FFF2-40B4-BE49-F238E27FC236}">
                <a16:creationId xmlns:a16="http://schemas.microsoft.com/office/drawing/2014/main" id="{ABF67296-6803-FA50-E7DC-4ECF21B4A856}"/>
              </a:ext>
            </a:extLst>
          </p:cNvPr>
          <p:cNvSpPr txBox="1"/>
          <p:nvPr/>
        </p:nvSpPr>
        <p:spPr>
          <a:xfrm rot="16200000">
            <a:off x="7815702" y="5144875"/>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Shape</a:t>
            </a:r>
            <a:endParaRPr lang="ko-KR" altLang="en-US" sz="2000" dirty="0"/>
          </a:p>
        </p:txBody>
      </p:sp>
      <p:sp>
        <p:nvSpPr>
          <p:cNvPr id="39" name="직사각형 38">
            <a:extLst>
              <a:ext uri="{FF2B5EF4-FFF2-40B4-BE49-F238E27FC236}">
                <a16:creationId xmlns:a16="http://schemas.microsoft.com/office/drawing/2014/main" id="{C935EBFB-626B-CAC7-282D-91EDCF82D002}"/>
              </a:ext>
            </a:extLst>
          </p:cNvPr>
          <p:cNvSpPr/>
          <p:nvPr/>
        </p:nvSpPr>
        <p:spPr>
          <a:xfrm>
            <a:off x="8848421" y="2246656"/>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40" name="직사각형 39">
            <a:extLst>
              <a:ext uri="{FF2B5EF4-FFF2-40B4-BE49-F238E27FC236}">
                <a16:creationId xmlns:a16="http://schemas.microsoft.com/office/drawing/2014/main" id="{643F754A-795D-0072-204A-F0E24E93B912}"/>
              </a:ext>
            </a:extLst>
          </p:cNvPr>
          <p:cNvSpPr/>
          <p:nvPr/>
        </p:nvSpPr>
        <p:spPr>
          <a:xfrm>
            <a:off x="8848421" y="4460661"/>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2003980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2">
            <a:extLst>
              <a:ext uri="{FF2B5EF4-FFF2-40B4-BE49-F238E27FC236}">
                <a16:creationId xmlns:a16="http://schemas.microsoft.com/office/drawing/2014/main" id="{75BA05EF-9E5D-562A-0210-1D0C9FEECC3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36134" t="5936" r="51808" b="54451"/>
          <a:stretch/>
        </p:blipFill>
        <p:spPr>
          <a:xfrm>
            <a:off x="1818640" y="1472140"/>
            <a:ext cx="5670510" cy="4376762"/>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74</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p:sp>
        <p:nvSpPr>
          <p:cNvPr id="10" name="사각형: 둥근 모서리 9">
            <a:extLst>
              <a:ext uri="{FF2B5EF4-FFF2-40B4-BE49-F238E27FC236}">
                <a16:creationId xmlns:a16="http://schemas.microsoft.com/office/drawing/2014/main" id="{094A2128-2F45-62DC-4B08-17624288A4DB}"/>
              </a:ext>
            </a:extLst>
          </p:cNvPr>
          <p:cNvSpPr/>
          <p:nvPr/>
        </p:nvSpPr>
        <p:spPr>
          <a:xfrm>
            <a:off x="4603591" y="1472140"/>
            <a:ext cx="2895632"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타원 14">
            <a:extLst>
              <a:ext uri="{FF2B5EF4-FFF2-40B4-BE49-F238E27FC236}">
                <a16:creationId xmlns:a16="http://schemas.microsoft.com/office/drawing/2014/main" id="{3DD5E3D2-C179-F3FE-22AF-C41910AF2ECA}"/>
              </a:ext>
            </a:extLst>
          </p:cNvPr>
          <p:cNvSpPr/>
          <p:nvPr/>
        </p:nvSpPr>
        <p:spPr>
          <a:xfrm rot="2267528">
            <a:off x="4827925" y="4292629"/>
            <a:ext cx="2877503" cy="10050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a:extLst>
              <a:ext uri="{FF2B5EF4-FFF2-40B4-BE49-F238E27FC236}">
                <a16:creationId xmlns:a16="http://schemas.microsoft.com/office/drawing/2014/main" id="{F22889D4-4323-A42E-65BF-AA0AF9BB3DE3}"/>
              </a:ext>
            </a:extLst>
          </p:cNvPr>
          <p:cNvSpPr txBox="1"/>
          <p:nvPr/>
        </p:nvSpPr>
        <p:spPr>
          <a:xfrm>
            <a:off x="846441" y="1083385"/>
            <a:ext cx="2724626" cy="523220"/>
          </a:xfrm>
          <a:prstGeom prst="rect">
            <a:avLst/>
          </a:prstGeom>
          <a:noFill/>
        </p:spPr>
        <p:txBody>
          <a:bodyPr wrap="square" rtlCol="0">
            <a:spAutoFit/>
          </a:bodyPr>
          <a:lstStyle/>
          <a:p>
            <a:pPr algn="ctr"/>
            <a:r>
              <a:rPr lang="en-US" altLang="ko-KR" sz="2800" b="1" cap="small" dirty="0">
                <a:latin typeface="+mj-lt"/>
                <a:cs typeface="Linux Biolinum" panose="02000503000000000000" pitchFamily="2" charset="0"/>
              </a:rPr>
              <a:t>Kitchen</a:t>
            </a:r>
            <a:endParaRPr lang="ko-KR" altLang="en-US" sz="2800" b="1" cap="small"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0FD96FB-E3C4-6DD3-7B4F-78C914AB376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21" name="TextBox 20">
                <a:extLst>
                  <a:ext uri="{FF2B5EF4-FFF2-40B4-BE49-F238E27FC236}">
                    <a16:creationId xmlns:a16="http://schemas.microsoft.com/office/drawing/2014/main" id="{20FD96FB-E3C4-6DD3-7B4F-78C914AB376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DFFBA13-9DFD-823B-7996-0A41CEB190EE}"/>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22" name="TextBox 21">
                <a:extLst>
                  <a:ext uri="{FF2B5EF4-FFF2-40B4-BE49-F238E27FC236}">
                    <a16:creationId xmlns:a16="http://schemas.microsoft.com/office/drawing/2014/main" id="{FDFFBA13-9DFD-823B-7996-0A41CEB190EE}"/>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2FE1E9-E2B6-BB61-98F2-F5401AF0BD09}"/>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23" name="TextBox 22">
                <a:extLst>
                  <a:ext uri="{FF2B5EF4-FFF2-40B4-BE49-F238E27FC236}">
                    <a16:creationId xmlns:a16="http://schemas.microsoft.com/office/drawing/2014/main" id="{B52FE1E9-E2B6-BB61-98F2-F5401AF0BD09}"/>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cxnSp>
        <p:nvCxnSpPr>
          <p:cNvPr id="6" name="직선 화살표 연결선 5">
            <a:extLst>
              <a:ext uri="{FF2B5EF4-FFF2-40B4-BE49-F238E27FC236}">
                <a16:creationId xmlns:a16="http://schemas.microsoft.com/office/drawing/2014/main" id="{BDE07DC1-A71A-4422-FE0D-946568B2D85C}"/>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9" name="직선 화살표 연결선 8">
            <a:extLst>
              <a:ext uri="{FF2B5EF4-FFF2-40B4-BE49-F238E27FC236}">
                <a16:creationId xmlns:a16="http://schemas.microsoft.com/office/drawing/2014/main" id="{97C7D026-2B40-F493-8601-C6F1DB9667F0}"/>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9A13DEDB-4401-8FDA-B57E-F7ADDAA2F5A8}"/>
              </a:ext>
            </a:extLst>
          </p:cNvPr>
          <p:cNvSpPr txBox="1"/>
          <p:nvPr/>
        </p:nvSpPr>
        <p:spPr>
          <a:xfrm>
            <a:off x="1726026" y="538586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16" name="TextBox 15">
            <a:extLst>
              <a:ext uri="{FF2B5EF4-FFF2-40B4-BE49-F238E27FC236}">
                <a16:creationId xmlns:a16="http://schemas.microsoft.com/office/drawing/2014/main" id="{EBFC4F3F-5F8A-1D65-7D06-779A245C7C2C}"/>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9" name="직선 연결선 18">
            <a:extLst>
              <a:ext uri="{FF2B5EF4-FFF2-40B4-BE49-F238E27FC236}">
                <a16:creationId xmlns:a16="http://schemas.microsoft.com/office/drawing/2014/main" id="{D65FFF73-4E78-42FB-0CD0-BB67E1B28E4E}"/>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53FE7BE2-13A9-5E9C-8D4C-8A25D4002B83}"/>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26" name="직선 연결선 25">
            <a:extLst>
              <a:ext uri="{FF2B5EF4-FFF2-40B4-BE49-F238E27FC236}">
                <a16:creationId xmlns:a16="http://schemas.microsoft.com/office/drawing/2014/main" id="{FA51A6B6-FA87-048F-3071-2BB726764049}"/>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7" name="직선 연결선 26">
            <a:extLst>
              <a:ext uri="{FF2B5EF4-FFF2-40B4-BE49-F238E27FC236}">
                <a16:creationId xmlns:a16="http://schemas.microsoft.com/office/drawing/2014/main" id="{AA855B29-95B7-A902-579D-6B8108754A0B}"/>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8" name="직선 연결선 27">
            <a:extLst>
              <a:ext uri="{FF2B5EF4-FFF2-40B4-BE49-F238E27FC236}">
                <a16:creationId xmlns:a16="http://schemas.microsoft.com/office/drawing/2014/main" id="{F9DC9D4F-40B0-2213-11BB-91FD59FE6854}"/>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cxnSp>
        <p:nvCxnSpPr>
          <p:cNvPr id="29" name="직선 연결선 28">
            <a:extLst>
              <a:ext uri="{FF2B5EF4-FFF2-40B4-BE49-F238E27FC236}">
                <a16:creationId xmlns:a16="http://schemas.microsoft.com/office/drawing/2014/main" id="{2952D02D-88DD-FAA7-C403-62A2F1579E62}"/>
              </a:ext>
            </a:extLst>
          </p:cNvPr>
          <p:cNvCxnSpPr>
            <a:cxnSpLocks/>
          </p:cNvCxnSpPr>
          <p:nvPr/>
        </p:nvCxnSpPr>
        <p:spPr>
          <a:xfrm>
            <a:off x="8937051" y="4907606"/>
            <a:ext cx="548640" cy="0"/>
          </a:xfrm>
          <a:prstGeom prst="line">
            <a:avLst/>
          </a:prstGeom>
          <a:ln w="76200">
            <a:solidFill>
              <a:srgbClr val="000000">
                <a:alpha val="50196"/>
              </a:srgbClr>
            </a:solidFill>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7786D81C-308F-E4CF-5FAE-61CC27EECB02}"/>
              </a:ext>
            </a:extLst>
          </p:cNvPr>
          <p:cNvSpPr txBox="1"/>
          <p:nvPr/>
        </p:nvSpPr>
        <p:spPr>
          <a:xfrm>
            <a:off x="9702048" y="4432724"/>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 shift mapping</a:t>
            </a:r>
            <a:endParaRPr lang="ko-KR" altLang="en-US" sz="2400" dirty="0">
              <a:latin typeface="+mj-lt"/>
              <a:cs typeface="Linux Biolinum" panose="02000503000000000000" pitchFamily="2" charset="0"/>
            </a:endParaRPr>
          </a:p>
        </p:txBody>
      </p:sp>
      <p:cxnSp>
        <p:nvCxnSpPr>
          <p:cNvPr id="31" name="직선 연결선 30">
            <a:extLst>
              <a:ext uri="{FF2B5EF4-FFF2-40B4-BE49-F238E27FC236}">
                <a16:creationId xmlns:a16="http://schemas.microsoft.com/office/drawing/2014/main" id="{4C7AE19A-A9EB-43E6-A8DA-B5C19E765408}"/>
              </a:ext>
            </a:extLst>
          </p:cNvPr>
          <p:cNvCxnSpPr>
            <a:cxnSpLocks/>
          </p:cNvCxnSpPr>
          <p:nvPr/>
        </p:nvCxnSpPr>
        <p:spPr>
          <a:xfrm>
            <a:off x="8937051" y="5575763"/>
            <a:ext cx="548640" cy="0"/>
          </a:xfrm>
          <a:prstGeom prst="line">
            <a:avLst/>
          </a:prstGeom>
          <a:ln w="76200">
            <a:prstDash val="sysDot"/>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7225DDBF-A245-C04D-E989-26F7DD10CE43}"/>
              </a:ext>
            </a:extLst>
          </p:cNvPr>
          <p:cNvSpPr txBox="1"/>
          <p:nvPr/>
        </p:nvSpPr>
        <p:spPr>
          <a:xfrm>
            <a:off x="9702048" y="5344930"/>
            <a:ext cx="191700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without shift mapping</a:t>
            </a:r>
            <a:endParaRPr lang="ko-KR" altLang="en-US" sz="2400" dirty="0">
              <a:latin typeface="+mj-lt"/>
              <a:cs typeface="Linux Biolinum" panose="02000503000000000000" pitchFamily="2" charset="0"/>
            </a:endParaRPr>
          </a:p>
        </p:txBody>
      </p:sp>
      <p:sp>
        <p:nvSpPr>
          <p:cNvPr id="33" name="직사각형 32">
            <a:extLst>
              <a:ext uri="{FF2B5EF4-FFF2-40B4-BE49-F238E27FC236}">
                <a16:creationId xmlns:a16="http://schemas.microsoft.com/office/drawing/2014/main" id="{B573C0A7-C5BC-FA62-813B-ED49EC22E351}"/>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4" name="TextBox 33">
            <a:extLst>
              <a:ext uri="{FF2B5EF4-FFF2-40B4-BE49-F238E27FC236}">
                <a16:creationId xmlns:a16="http://schemas.microsoft.com/office/drawing/2014/main" id="{890757B0-6530-C0DA-03BD-6A9C3336F9BB}"/>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35" name="TextBox 34">
            <a:extLst>
              <a:ext uri="{FF2B5EF4-FFF2-40B4-BE49-F238E27FC236}">
                <a16:creationId xmlns:a16="http://schemas.microsoft.com/office/drawing/2014/main" id="{6CDD4E26-D392-7211-641C-26C768DC9B83}"/>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36" name="직사각형 35">
            <a:extLst>
              <a:ext uri="{FF2B5EF4-FFF2-40B4-BE49-F238E27FC236}">
                <a16:creationId xmlns:a16="http://schemas.microsoft.com/office/drawing/2014/main" id="{4DEA60D4-F5F8-BB8F-D2F1-B1AFEFFF6538}"/>
              </a:ext>
            </a:extLst>
          </p:cNvPr>
          <p:cNvSpPr/>
          <p:nvPr/>
        </p:nvSpPr>
        <p:spPr>
          <a:xfrm>
            <a:off x="8723418" y="4289799"/>
            <a:ext cx="2895632" cy="1939772"/>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7" name="TextBox 36">
            <a:extLst>
              <a:ext uri="{FF2B5EF4-FFF2-40B4-BE49-F238E27FC236}">
                <a16:creationId xmlns:a16="http://schemas.microsoft.com/office/drawing/2014/main" id="{8D2C5092-7850-C5E2-B31D-FC6CFA3142A7}"/>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38" name="TextBox 37">
            <a:extLst>
              <a:ext uri="{FF2B5EF4-FFF2-40B4-BE49-F238E27FC236}">
                <a16:creationId xmlns:a16="http://schemas.microsoft.com/office/drawing/2014/main" id="{D1A70032-A54D-EF79-12F9-968350100A1E}"/>
              </a:ext>
            </a:extLst>
          </p:cNvPr>
          <p:cNvSpPr txBox="1"/>
          <p:nvPr/>
        </p:nvSpPr>
        <p:spPr>
          <a:xfrm rot="16200000">
            <a:off x="7815702" y="5144875"/>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Shape</a:t>
            </a:r>
            <a:endParaRPr lang="ko-KR" altLang="en-US" sz="2000" dirty="0"/>
          </a:p>
        </p:txBody>
      </p:sp>
      <p:sp>
        <p:nvSpPr>
          <p:cNvPr id="39" name="직사각형 38">
            <a:extLst>
              <a:ext uri="{FF2B5EF4-FFF2-40B4-BE49-F238E27FC236}">
                <a16:creationId xmlns:a16="http://schemas.microsoft.com/office/drawing/2014/main" id="{B3A4D877-7556-C715-D8A7-458382950645}"/>
              </a:ext>
            </a:extLst>
          </p:cNvPr>
          <p:cNvSpPr/>
          <p:nvPr/>
        </p:nvSpPr>
        <p:spPr>
          <a:xfrm>
            <a:off x="8848421" y="2246656"/>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40" name="직사각형 39">
            <a:extLst>
              <a:ext uri="{FF2B5EF4-FFF2-40B4-BE49-F238E27FC236}">
                <a16:creationId xmlns:a16="http://schemas.microsoft.com/office/drawing/2014/main" id="{1BE9E72F-A98C-6880-5F0E-46E0BADEBFBF}"/>
              </a:ext>
            </a:extLst>
          </p:cNvPr>
          <p:cNvSpPr/>
          <p:nvPr/>
        </p:nvSpPr>
        <p:spPr>
          <a:xfrm>
            <a:off x="8848421" y="4460661"/>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29171025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래픽 6">
            <a:extLst>
              <a:ext uri="{FF2B5EF4-FFF2-40B4-BE49-F238E27FC236}">
                <a16:creationId xmlns:a16="http://schemas.microsoft.com/office/drawing/2014/main" id="{5966AA4A-4600-21D7-CFBE-2D58B1C621F1}"/>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5140" t="5137" r="3497" b="13896"/>
          <a:stretch/>
        </p:blipFill>
        <p:spPr>
          <a:xfrm>
            <a:off x="1834636" y="1779132"/>
            <a:ext cx="5664585" cy="3983487"/>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Comparison of Sampling Methods (1-D Case)</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75</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56D2AB7-F97C-4958-1E18-CA40BF8E423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6" name="TextBox 5">
                <a:extLst>
                  <a:ext uri="{FF2B5EF4-FFF2-40B4-BE49-F238E27FC236}">
                    <a16:creationId xmlns:a16="http://schemas.microsoft.com/office/drawing/2014/main" id="{E56D2AB7-F97C-4958-1E18-CA40BF8E423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8C26923-18CD-F128-BAEF-7A4F91B81893}"/>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9" name="TextBox 8">
                <a:extLst>
                  <a:ext uri="{FF2B5EF4-FFF2-40B4-BE49-F238E27FC236}">
                    <a16:creationId xmlns:a16="http://schemas.microsoft.com/office/drawing/2014/main" id="{C8C26923-18CD-F128-BAEF-7A4F91B81893}"/>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p:sp>
        <p:nvSpPr>
          <p:cNvPr id="10" name="사각형: 둥근 모서리 9">
            <a:extLst>
              <a:ext uri="{FF2B5EF4-FFF2-40B4-BE49-F238E27FC236}">
                <a16:creationId xmlns:a16="http://schemas.microsoft.com/office/drawing/2014/main" id="{094A2128-2F45-62DC-4B08-17624288A4DB}"/>
              </a:ext>
            </a:extLst>
          </p:cNvPr>
          <p:cNvSpPr/>
          <p:nvPr/>
        </p:nvSpPr>
        <p:spPr>
          <a:xfrm>
            <a:off x="4603591" y="1472140"/>
            <a:ext cx="2895632"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EB64F2C-20BB-320F-932D-9CE1DBD5D8ED}"/>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11" name="TextBox 10">
                <a:extLst>
                  <a:ext uri="{FF2B5EF4-FFF2-40B4-BE49-F238E27FC236}">
                    <a16:creationId xmlns:a16="http://schemas.microsoft.com/office/drawing/2014/main" id="{6EB64F2C-20BB-320F-932D-9CE1DBD5D8ED}"/>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sp>
        <p:nvSpPr>
          <p:cNvPr id="15" name="타원 14">
            <a:extLst>
              <a:ext uri="{FF2B5EF4-FFF2-40B4-BE49-F238E27FC236}">
                <a16:creationId xmlns:a16="http://schemas.microsoft.com/office/drawing/2014/main" id="{3DD5E3D2-C179-F3FE-22AF-C41910AF2ECA}"/>
              </a:ext>
            </a:extLst>
          </p:cNvPr>
          <p:cNvSpPr/>
          <p:nvPr/>
        </p:nvSpPr>
        <p:spPr>
          <a:xfrm rot="926472">
            <a:off x="4561519" y="4773353"/>
            <a:ext cx="2877503" cy="10050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8" name="직선 화살표 연결선 7">
            <a:extLst>
              <a:ext uri="{FF2B5EF4-FFF2-40B4-BE49-F238E27FC236}">
                <a16:creationId xmlns:a16="http://schemas.microsoft.com/office/drawing/2014/main" id="{8AD0CA27-2408-0F30-187A-40D6EAB9C0A4}"/>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직선 화살표 연결선 15">
            <a:extLst>
              <a:ext uri="{FF2B5EF4-FFF2-40B4-BE49-F238E27FC236}">
                <a16:creationId xmlns:a16="http://schemas.microsoft.com/office/drawing/2014/main" id="{08C4AA79-C0FE-F231-20BC-CF6864C64AB2}"/>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58267A51-89D0-81FA-207B-4B86BF14831F}"/>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2" name="직선 연결선 11">
            <a:extLst>
              <a:ext uri="{FF2B5EF4-FFF2-40B4-BE49-F238E27FC236}">
                <a16:creationId xmlns:a16="http://schemas.microsoft.com/office/drawing/2014/main" id="{7BEDF085-0399-B223-561A-68184B62433D}"/>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84ED2819-2436-5B00-0B29-A163E8477E7A}"/>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20" name="직선 연결선 19">
            <a:extLst>
              <a:ext uri="{FF2B5EF4-FFF2-40B4-BE49-F238E27FC236}">
                <a16:creationId xmlns:a16="http://schemas.microsoft.com/office/drawing/2014/main" id="{4772762C-5C01-F7B5-03E8-F94A1EF62F4A}"/>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1" name="직선 연결선 20">
            <a:extLst>
              <a:ext uri="{FF2B5EF4-FFF2-40B4-BE49-F238E27FC236}">
                <a16:creationId xmlns:a16="http://schemas.microsoft.com/office/drawing/2014/main" id="{93B79197-28E0-9521-0786-53E9BDB02FE8}"/>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3" name="직선 연결선 22">
            <a:extLst>
              <a:ext uri="{FF2B5EF4-FFF2-40B4-BE49-F238E27FC236}">
                <a16:creationId xmlns:a16="http://schemas.microsoft.com/office/drawing/2014/main" id="{75CF02B0-C99C-FC46-71DF-0554D37B404A}"/>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sp>
        <p:nvSpPr>
          <p:cNvPr id="28" name="직사각형 27">
            <a:extLst>
              <a:ext uri="{FF2B5EF4-FFF2-40B4-BE49-F238E27FC236}">
                <a16:creationId xmlns:a16="http://schemas.microsoft.com/office/drawing/2014/main" id="{BF53D4F4-25A3-05AA-6C34-27F7E1DE446E}"/>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29" name="TextBox 28">
            <a:extLst>
              <a:ext uri="{FF2B5EF4-FFF2-40B4-BE49-F238E27FC236}">
                <a16:creationId xmlns:a16="http://schemas.microsoft.com/office/drawing/2014/main" id="{24066A2E-8FD7-7B4D-910B-F89015E95697}"/>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30" name="TextBox 29">
            <a:extLst>
              <a:ext uri="{FF2B5EF4-FFF2-40B4-BE49-F238E27FC236}">
                <a16:creationId xmlns:a16="http://schemas.microsoft.com/office/drawing/2014/main" id="{617A854D-F5F8-04A9-81A8-3A219EF65EFF}"/>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32" name="TextBox 31">
            <a:extLst>
              <a:ext uri="{FF2B5EF4-FFF2-40B4-BE49-F238E27FC236}">
                <a16:creationId xmlns:a16="http://schemas.microsoft.com/office/drawing/2014/main" id="{D83DACF8-DB82-5E08-0029-1B440CA8479E}"/>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34" name="직사각형 33">
            <a:extLst>
              <a:ext uri="{FF2B5EF4-FFF2-40B4-BE49-F238E27FC236}">
                <a16:creationId xmlns:a16="http://schemas.microsoft.com/office/drawing/2014/main" id="{383AEFDE-3D4D-4589-39CF-F823FC4816D3}"/>
              </a:ext>
            </a:extLst>
          </p:cNvPr>
          <p:cNvSpPr/>
          <p:nvPr/>
        </p:nvSpPr>
        <p:spPr>
          <a:xfrm>
            <a:off x="8848421" y="2246656"/>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1439351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래픽 6">
            <a:extLst>
              <a:ext uri="{FF2B5EF4-FFF2-40B4-BE49-F238E27FC236}">
                <a16:creationId xmlns:a16="http://schemas.microsoft.com/office/drawing/2014/main" id="{5966AA4A-4600-21D7-CFBE-2D58B1C621F1}"/>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5140" t="5137" r="3497" b="13896"/>
          <a:stretch/>
        </p:blipFill>
        <p:spPr>
          <a:xfrm>
            <a:off x="1834636" y="1779132"/>
            <a:ext cx="5664585" cy="3983487"/>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Comparison of Sampling Methods (1-D Case)</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76</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56D2AB7-F97C-4958-1E18-CA40BF8E423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6" name="TextBox 5">
                <a:extLst>
                  <a:ext uri="{FF2B5EF4-FFF2-40B4-BE49-F238E27FC236}">
                    <a16:creationId xmlns:a16="http://schemas.microsoft.com/office/drawing/2014/main" id="{E56D2AB7-F97C-4958-1E18-CA40BF8E423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8C26923-18CD-F128-BAEF-7A4F91B81893}"/>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9" name="TextBox 8">
                <a:extLst>
                  <a:ext uri="{FF2B5EF4-FFF2-40B4-BE49-F238E27FC236}">
                    <a16:creationId xmlns:a16="http://schemas.microsoft.com/office/drawing/2014/main" id="{C8C26923-18CD-F128-BAEF-7A4F91B81893}"/>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p:sp>
        <p:nvSpPr>
          <p:cNvPr id="10" name="사각형: 둥근 모서리 9">
            <a:extLst>
              <a:ext uri="{FF2B5EF4-FFF2-40B4-BE49-F238E27FC236}">
                <a16:creationId xmlns:a16="http://schemas.microsoft.com/office/drawing/2014/main" id="{094A2128-2F45-62DC-4B08-17624288A4DB}"/>
              </a:ext>
            </a:extLst>
          </p:cNvPr>
          <p:cNvSpPr/>
          <p:nvPr/>
        </p:nvSpPr>
        <p:spPr>
          <a:xfrm>
            <a:off x="1875317" y="1472140"/>
            <a:ext cx="2647081"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EB64F2C-20BB-320F-932D-9CE1DBD5D8ED}"/>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11" name="TextBox 10">
                <a:extLst>
                  <a:ext uri="{FF2B5EF4-FFF2-40B4-BE49-F238E27FC236}">
                    <a16:creationId xmlns:a16="http://schemas.microsoft.com/office/drawing/2014/main" id="{6EB64F2C-20BB-320F-932D-9CE1DBD5D8ED}"/>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cxnSp>
        <p:nvCxnSpPr>
          <p:cNvPr id="8" name="직선 화살표 연결선 7">
            <a:extLst>
              <a:ext uri="{FF2B5EF4-FFF2-40B4-BE49-F238E27FC236}">
                <a16:creationId xmlns:a16="http://schemas.microsoft.com/office/drawing/2014/main" id="{8AD0CA27-2408-0F30-187A-40D6EAB9C0A4}"/>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직선 화살표 연결선 15">
            <a:extLst>
              <a:ext uri="{FF2B5EF4-FFF2-40B4-BE49-F238E27FC236}">
                <a16:creationId xmlns:a16="http://schemas.microsoft.com/office/drawing/2014/main" id="{08C4AA79-C0FE-F231-20BC-CF6864C64AB2}"/>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DFE517A0-4941-8D64-BD97-3C8A6FA17384}"/>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2" name="직선 연결선 11">
            <a:extLst>
              <a:ext uri="{FF2B5EF4-FFF2-40B4-BE49-F238E27FC236}">
                <a16:creationId xmlns:a16="http://schemas.microsoft.com/office/drawing/2014/main" id="{1EBDC741-EF1D-1B21-AB4B-CBB053BB0FE4}"/>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147B0003-A26F-4141-993C-6D3B8DA4CE02}"/>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19" name="직선 연결선 18">
            <a:extLst>
              <a:ext uri="{FF2B5EF4-FFF2-40B4-BE49-F238E27FC236}">
                <a16:creationId xmlns:a16="http://schemas.microsoft.com/office/drawing/2014/main" id="{BB45CE99-AA30-8841-6555-91FB94B7DF64}"/>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0" name="직선 연결선 19">
            <a:extLst>
              <a:ext uri="{FF2B5EF4-FFF2-40B4-BE49-F238E27FC236}">
                <a16:creationId xmlns:a16="http://schemas.microsoft.com/office/drawing/2014/main" id="{3E77189A-AD66-8915-DFEE-DF72CB94E46D}"/>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1" name="직선 연결선 20">
            <a:extLst>
              <a:ext uri="{FF2B5EF4-FFF2-40B4-BE49-F238E27FC236}">
                <a16:creationId xmlns:a16="http://schemas.microsoft.com/office/drawing/2014/main" id="{2B95632B-2647-F539-37DF-1A8C04FF8644}"/>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sp>
        <p:nvSpPr>
          <p:cNvPr id="23" name="직사각형 22">
            <a:extLst>
              <a:ext uri="{FF2B5EF4-FFF2-40B4-BE49-F238E27FC236}">
                <a16:creationId xmlns:a16="http://schemas.microsoft.com/office/drawing/2014/main" id="{387696F0-7C0A-E388-6269-FCF699341A04}"/>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24" name="TextBox 23">
            <a:extLst>
              <a:ext uri="{FF2B5EF4-FFF2-40B4-BE49-F238E27FC236}">
                <a16:creationId xmlns:a16="http://schemas.microsoft.com/office/drawing/2014/main" id="{0A68029C-16C2-F75C-A39C-E46ED8E75BD0}"/>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25" name="TextBox 24">
            <a:extLst>
              <a:ext uri="{FF2B5EF4-FFF2-40B4-BE49-F238E27FC236}">
                <a16:creationId xmlns:a16="http://schemas.microsoft.com/office/drawing/2014/main" id="{08FCC110-1FA9-04A0-D392-23B8964CA436}"/>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26" name="TextBox 25">
            <a:extLst>
              <a:ext uri="{FF2B5EF4-FFF2-40B4-BE49-F238E27FC236}">
                <a16:creationId xmlns:a16="http://schemas.microsoft.com/office/drawing/2014/main" id="{1A4B0571-2AE1-58B5-9FD2-5668BE43FD97}"/>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27" name="직사각형 26">
            <a:extLst>
              <a:ext uri="{FF2B5EF4-FFF2-40B4-BE49-F238E27FC236}">
                <a16:creationId xmlns:a16="http://schemas.microsoft.com/office/drawing/2014/main" id="{56DFE29D-B0A6-4809-F3FE-B6216CE6DB0F}"/>
              </a:ext>
            </a:extLst>
          </p:cNvPr>
          <p:cNvSpPr/>
          <p:nvPr/>
        </p:nvSpPr>
        <p:spPr>
          <a:xfrm>
            <a:off x="8848421" y="3145110"/>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29064520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2">
            <a:extLst>
              <a:ext uri="{FF2B5EF4-FFF2-40B4-BE49-F238E27FC236}">
                <a16:creationId xmlns:a16="http://schemas.microsoft.com/office/drawing/2014/main" id="{75BA05EF-9E5D-562A-0210-1D0C9FEECC3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3009" t="5936" r="84933" b="54451"/>
          <a:stretch/>
        </p:blipFill>
        <p:spPr>
          <a:xfrm>
            <a:off x="1818640" y="1472140"/>
            <a:ext cx="5670510" cy="4376762"/>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77</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56D2AB7-F97C-4958-1E18-CA40BF8E423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6" name="TextBox 5">
                <a:extLst>
                  <a:ext uri="{FF2B5EF4-FFF2-40B4-BE49-F238E27FC236}">
                    <a16:creationId xmlns:a16="http://schemas.microsoft.com/office/drawing/2014/main" id="{E56D2AB7-F97C-4958-1E18-CA40BF8E423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8C26923-18CD-F128-BAEF-7A4F91B81893}"/>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9" name="TextBox 8">
                <a:extLst>
                  <a:ext uri="{FF2B5EF4-FFF2-40B4-BE49-F238E27FC236}">
                    <a16:creationId xmlns:a16="http://schemas.microsoft.com/office/drawing/2014/main" id="{C8C26923-18CD-F128-BAEF-7A4F91B81893}"/>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p:sp>
        <p:nvSpPr>
          <p:cNvPr id="10" name="사각형: 둥근 모서리 9">
            <a:extLst>
              <a:ext uri="{FF2B5EF4-FFF2-40B4-BE49-F238E27FC236}">
                <a16:creationId xmlns:a16="http://schemas.microsoft.com/office/drawing/2014/main" id="{094A2128-2F45-62DC-4B08-17624288A4DB}"/>
              </a:ext>
            </a:extLst>
          </p:cNvPr>
          <p:cNvSpPr/>
          <p:nvPr/>
        </p:nvSpPr>
        <p:spPr>
          <a:xfrm>
            <a:off x="1841798" y="1472140"/>
            <a:ext cx="2680599"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EB64F2C-20BB-320F-932D-9CE1DBD5D8ED}"/>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11" name="TextBox 10">
                <a:extLst>
                  <a:ext uri="{FF2B5EF4-FFF2-40B4-BE49-F238E27FC236}">
                    <a16:creationId xmlns:a16="http://schemas.microsoft.com/office/drawing/2014/main" id="{6EB64F2C-20BB-320F-932D-9CE1DBD5D8ED}"/>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sp>
        <p:nvSpPr>
          <p:cNvPr id="20" name="TextBox 19">
            <a:extLst>
              <a:ext uri="{FF2B5EF4-FFF2-40B4-BE49-F238E27FC236}">
                <a16:creationId xmlns:a16="http://schemas.microsoft.com/office/drawing/2014/main" id="{F22889D4-4323-A42E-65BF-AA0AF9BB3DE3}"/>
              </a:ext>
            </a:extLst>
          </p:cNvPr>
          <p:cNvSpPr txBox="1"/>
          <p:nvPr/>
        </p:nvSpPr>
        <p:spPr>
          <a:xfrm>
            <a:off x="846441" y="1247096"/>
            <a:ext cx="2724626" cy="523220"/>
          </a:xfrm>
          <a:prstGeom prst="rect">
            <a:avLst/>
          </a:prstGeom>
          <a:noFill/>
        </p:spPr>
        <p:txBody>
          <a:bodyPr wrap="square" rtlCol="0">
            <a:spAutoFit/>
          </a:bodyPr>
          <a:lstStyle/>
          <a:p>
            <a:pPr algn="ctr"/>
            <a:r>
              <a:rPr lang="en-US" altLang="ko-KR" sz="2800" b="1" cap="small" dirty="0">
                <a:latin typeface="+mj-lt"/>
                <a:cs typeface="Linux Biolinum" panose="02000503000000000000" pitchFamily="2" charset="0"/>
              </a:rPr>
              <a:t>Cornell-box</a:t>
            </a:r>
            <a:endParaRPr lang="ko-KR" altLang="en-US" sz="2800" b="1" cap="small" dirty="0">
              <a:latin typeface="+mj-lt"/>
              <a:cs typeface="Linux Biolinum" panose="02000503000000000000" pitchFamily="2" charset="0"/>
            </a:endParaRPr>
          </a:p>
        </p:txBody>
      </p:sp>
      <p:cxnSp>
        <p:nvCxnSpPr>
          <p:cNvPr id="25" name="직선 화살표 연결선 24">
            <a:extLst>
              <a:ext uri="{FF2B5EF4-FFF2-40B4-BE49-F238E27FC236}">
                <a16:creationId xmlns:a16="http://schemas.microsoft.com/office/drawing/2014/main" id="{BF49B88D-5ED0-AD66-CC9C-0B2FB5FD6345}"/>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6" name="직선 화살표 연결선 25">
            <a:extLst>
              <a:ext uri="{FF2B5EF4-FFF2-40B4-BE49-F238E27FC236}">
                <a16:creationId xmlns:a16="http://schemas.microsoft.com/office/drawing/2014/main" id="{0EF23E16-EF77-162A-F62F-79E69F8E5C1E}"/>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C8C33A89-0D9D-FB6A-A9D2-334117A04FDC}"/>
              </a:ext>
            </a:extLst>
          </p:cNvPr>
          <p:cNvSpPr txBox="1"/>
          <p:nvPr/>
        </p:nvSpPr>
        <p:spPr>
          <a:xfrm>
            <a:off x="1726026" y="538586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16" name="TextBox 15">
            <a:extLst>
              <a:ext uri="{FF2B5EF4-FFF2-40B4-BE49-F238E27FC236}">
                <a16:creationId xmlns:a16="http://schemas.microsoft.com/office/drawing/2014/main" id="{95AD1C09-4B86-EFBA-D13F-DA7CD266476F}"/>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9" name="직선 연결선 18">
            <a:extLst>
              <a:ext uri="{FF2B5EF4-FFF2-40B4-BE49-F238E27FC236}">
                <a16:creationId xmlns:a16="http://schemas.microsoft.com/office/drawing/2014/main" id="{4C16F7A3-D8B7-BB65-11DC-68740C4946DD}"/>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6223B469-5652-E7CD-216F-09639E2E38CE}"/>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23" name="직선 연결선 22">
            <a:extLst>
              <a:ext uri="{FF2B5EF4-FFF2-40B4-BE49-F238E27FC236}">
                <a16:creationId xmlns:a16="http://schemas.microsoft.com/office/drawing/2014/main" id="{080B348F-8B5D-5860-A976-04F596D3E447}"/>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4" name="직선 연결선 23">
            <a:extLst>
              <a:ext uri="{FF2B5EF4-FFF2-40B4-BE49-F238E27FC236}">
                <a16:creationId xmlns:a16="http://schemas.microsoft.com/office/drawing/2014/main" id="{D4271353-3C33-25B3-4D57-32EE3C64AA9C}"/>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7" name="직선 연결선 26">
            <a:extLst>
              <a:ext uri="{FF2B5EF4-FFF2-40B4-BE49-F238E27FC236}">
                <a16:creationId xmlns:a16="http://schemas.microsoft.com/office/drawing/2014/main" id="{F7BE34C0-E4A3-8CEA-E08A-DD42D7B5B487}"/>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cxnSp>
        <p:nvCxnSpPr>
          <p:cNvPr id="28" name="직선 연결선 27">
            <a:extLst>
              <a:ext uri="{FF2B5EF4-FFF2-40B4-BE49-F238E27FC236}">
                <a16:creationId xmlns:a16="http://schemas.microsoft.com/office/drawing/2014/main" id="{1423C215-9B74-4D19-D177-99E5EB5DA18D}"/>
              </a:ext>
            </a:extLst>
          </p:cNvPr>
          <p:cNvCxnSpPr>
            <a:cxnSpLocks/>
          </p:cNvCxnSpPr>
          <p:nvPr/>
        </p:nvCxnSpPr>
        <p:spPr>
          <a:xfrm>
            <a:off x="8937051" y="4907606"/>
            <a:ext cx="548640" cy="0"/>
          </a:xfrm>
          <a:prstGeom prst="line">
            <a:avLst/>
          </a:prstGeom>
          <a:ln w="76200">
            <a:solidFill>
              <a:srgbClr val="000000">
                <a:alpha val="50196"/>
              </a:srgbClr>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84786B80-D652-59D0-75AD-B0DF5F57ECAE}"/>
              </a:ext>
            </a:extLst>
          </p:cNvPr>
          <p:cNvSpPr txBox="1"/>
          <p:nvPr/>
        </p:nvSpPr>
        <p:spPr>
          <a:xfrm>
            <a:off x="9702048" y="4432724"/>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 shift mapping</a:t>
            </a:r>
            <a:endParaRPr lang="ko-KR" altLang="en-US" sz="2400" dirty="0">
              <a:latin typeface="+mj-lt"/>
              <a:cs typeface="Linux Biolinum" panose="02000503000000000000" pitchFamily="2" charset="0"/>
            </a:endParaRPr>
          </a:p>
        </p:txBody>
      </p:sp>
      <p:cxnSp>
        <p:nvCxnSpPr>
          <p:cNvPr id="30" name="직선 연결선 29">
            <a:extLst>
              <a:ext uri="{FF2B5EF4-FFF2-40B4-BE49-F238E27FC236}">
                <a16:creationId xmlns:a16="http://schemas.microsoft.com/office/drawing/2014/main" id="{9DBF88BF-5E52-F83B-9E24-4F2F84FC01D0}"/>
              </a:ext>
            </a:extLst>
          </p:cNvPr>
          <p:cNvCxnSpPr>
            <a:cxnSpLocks/>
          </p:cNvCxnSpPr>
          <p:nvPr/>
        </p:nvCxnSpPr>
        <p:spPr>
          <a:xfrm>
            <a:off x="8937051" y="5575763"/>
            <a:ext cx="548640" cy="0"/>
          </a:xfrm>
          <a:prstGeom prst="line">
            <a:avLst/>
          </a:prstGeom>
          <a:ln w="76200">
            <a:prstDash val="sysDot"/>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76AC228D-34BB-B249-DC4A-2805D5A8B792}"/>
              </a:ext>
            </a:extLst>
          </p:cNvPr>
          <p:cNvSpPr txBox="1"/>
          <p:nvPr/>
        </p:nvSpPr>
        <p:spPr>
          <a:xfrm>
            <a:off x="9702048" y="5344930"/>
            <a:ext cx="191700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without shift mapping</a:t>
            </a:r>
            <a:endParaRPr lang="ko-KR" altLang="en-US" sz="2400" dirty="0">
              <a:latin typeface="+mj-lt"/>
              <a:cs typeface="Linux Biolinum" panose="02000503000000000000" pitchFamily="2" charset="0"/>
            </a:endParaRPr>
          </a:p>
        </p:txBody>
      </p:sp>
      <p:sp>
        <p:nvSpPr>
          <p:cNvPr id="32" name="직사각형 31">
            <a:extLst>
              <a:ext uri="{FF2B5EF4-FFF2-40B4-BE49-F238E27FC236}">
                <a16:creationId xmlns:a16="http://schemas.microsoft.com/office/drawing/2014/main" id="{3CC2B7FA-9DC5-1A3C-8004-DB26F9FB1B34}"/>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3" name="TextBox 32">
            <a:extLst>
              <a:ext uri="{FF2B5EF4-FFF2-40B4-BE49-F238E27FC236}">
                <a16:creationId xmlns:a16="http://schemas.microsoft.com/office/drawing/2014/main" id="{E53D7CA0-0CC9-B938-E86B-69A681563F93}"/>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34" name="TextBox 33">
            <a:extLst>
              <a:ext uri="{FF2B5EF4-FFF2-40B4-BE49-F238E27FC236}">
                <a16:creationId xmlns:a16="http://schemas.microsoft.com/office/drawing/2014/main" id="{3DE25240-33AE-87BA-6CD5-C5ECBED66212}"/>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35" name="직사각형 34">
            <a:extLst>
              <a:ext uri="{FF2B5EF4-FFF2-40B4-BE49-F238E27FC236}">
                <a16:creationId xmlns:a16="http://schemas.microsoft.com/office/drawing/2014/main" id="{0AA22509-D956-40DA-39A3-78E3846E5388}"/>
              </a:ext>
            </a:extLst>
          </p:cNvPr>
          <p:cNvSpPr/>
          <p:nvPr/>
        </p:nvSpPr>
        <p:spPr>
          <a:xfrm>
            <a:off x="8723418" y="4289799"/>
            <a:ext cx="2895632" cy="1939772"/>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6" name="TextBox 35">
            <a:extLst>
              <a:ext uri="{FF2B5EF4-FFF2-40B4-BE49-F238E27FC236}">
                <a16:creationId xmlns:a16="http://schemas.microsoft.com/office/drawing/2014/main" id="{7CA186FD-212E-C66A-0C22-83F51C43AA48}"/>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37" name="TextBox 36">
            <a:extLst>
              <a:ext uri="{FF2B5EF4-FFF2-40B4-BE49-F238E27FC236}">
                <a16:creationId xmlns:a16="http://schemas.microsoft.com/office/drawing/2014/main" id="{15F77238-697D-428E-DEF9-0BBB12D4573B}"/>
              </a:ext>
            </a:extLst>
          </p:cNvPr>
          <p:cNvSpPr txBox="1"/>
          <p:nvPr/>
        </p:nvSpPr>
        <p:spPr>
          <a:xfrm rot="16200000">
            <a:off x="7815702" y="5144875"/>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Shape</a:t>
            </a:r>
            <a:endParaRPr lang="ko-KR" altLang="en-US" sz="2000" dirty="0"/>
          </a:p>
        </p:txBody>
      </p:sp>
      <p:sp>
        <p:nvSpPr>
          <p:cNvPr id="38" name="직사각형 37">
            <a:extLst>
              <a:ext uri="{FF2B5EF4-FFF2-40B4-BE49-F238E27FC236}">
                <a16:creationId xmlns:a16="http://schemas.microsoft.com/office/drawing/2014/main" id="{86F75F8B-EE54-A53E-AAE4-D03E2F4B5BA0}"/>
              </a:ext>
            </a:extLst>
          </p:cNvPr>
          <p:cNvSpPr/>
          <p:nvPr/>
        </p:nvSpPr>
        <p:spPr>
          <a:xfrm>
            <a:off x="8848421" y="3134072"/>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39" name="직사각형 38">
            <a:extLst>
              <a:ext uri="{FF2B5EF4-FFF2-40B4-BE49-F238E27FC236}">
                <a16:creationId xmlns:a16="http://schemas.microsoft.com/office/drawing/2014/main" id="{1FE8B3F5-5210-12EB-EFBF-4EFA84C9838E}"/>
              </a:ext>
            </a:extLst>
          </p:cNvPr>
          <p:cNvSpPr/>
          <p:nvPr/>
        </p:nvSpPr>
        <p:spPr>
          <a:xfrm>
            <a:off x="8848421" y="4460661"/>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41690607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2">
            <a:extLst>
              <a:ext uri="{FF2B5EF4-FFF2-40B4-BE49-F238E27FC236}">
                <a16:creationId xmlns:a16="http://schemas.microsoft.com/office/drawing/2014/main" id="{75BA05EF-9E5D-562A-0210-1D0C9FEECC3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9731" t="5936" r="68211" b="54451"/>
          <a:stretch/>
        </p:blipFill>
        <p:spPr>
          <a:xfrm>
            <a:off x="1818640" y="1472140"/>
            <a:ext cx="5670510" cy="4376762"/>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78</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p:sp>
        <p:nvSpPr>
          <p:cNvPr id="20" name="TextBox 19">
            <a:extLst>
              <a:ext uri="{FF2B5EF4-FFF2-40B4-BE49-F238E27FC236}">
                <a16:creationId xmlns:a16="http://schemas.microsoft.com/office/drawing/2014/main" id="{F22889D4-4323-A42E-65BF-AA0AF9BB3DE3}"/>
              </a:ext>
            </a:extLst>
          </p:cNvPr>
          <p:cNvSpPr txBox="1"/>
          <p:nvPr/>
        </p:nvSpPr>
        <p:spPr>
          <a:xfrm>
            <a:off x="846441" y="1247096"/>
            <a:ext cx="2724626" cy="523220"/>
          </a:xfrm>
          <a:prstGeom prst="rect">
            <a:avLst/>
          </a:prstGeom>
          <a:noFill/>
        </p:spPr>
        <p:txBody>
          <a:bodyPr wrap="square" rtlCol="0">
            <a:spAutoFit/>
          </a:bodyPr>
          <a:lstStyle/>
          <a:p>
            <a:pPr algn="ctr"/>
            <a:r>
              <a:rPr lang="en-US" altLang="ko-KR" sz="2800" b="1" cap="small" dirty="0">
                <a:latin typeface="+mj-lt"/>
                <a:cs typeface="Linux Biolinum" panose="02000503000000000000" pitchFamily="2" charset="0"/>
              </a:rPr>
              <a:t>Bedroom</a:t>
            </a:r>
            <a:endParaRPr lang="ko-KR" altLang="en-US" sz="2800" b="1" cap="small"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0FD96FB-E3C4-6DD3-7B4F-78C914AB376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21" name="TextBox 20">
                <a:extLst>
                  <a:ext uri="{FF2B5EF4-FFF2-40B4-BE49-F238E27FC236}">
                    <a16:creationId xmlns:a16="http://schemas.microsoft.com/office/drawing/2014/main" id="{20FD96FB-E3C4-6DD3-7B4F-78C914AB376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DFFBA13-9DFD-823B-7996-0A41CEB190EE}"/>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22" name="TextBox 21">
                <a:extLst>
                  <a:ext uri="{FF2B5EF4-FFF2-40B4-BE49-F238E27FC236}">
                    <a16:creationId xmlns:a16="http://schemas.microsoft.com/office/drawing/2014/main" id="{FDFFBA13-9DFD-823B-7996-0A41CEB190EE}"/>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2FE1E9-E2B6-BB61-98F2-F5401AF0BD09}"/>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23" name="TextBox 22">
                <a:extLst>
                  <a:ext uri="{FF2B5EF4-FFF2-40B4-BE49-F238E27FC236}">
                    <a16:creationId xmlns:a16="http://schemas.microsoft.com/office/drawing/2014/main" id="{B52FE1E9-E2B6-BB61-98F2-F5401AF0BD09}"/>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cxnSp>
        <p:nvCxnSpPr>
          <p:cNvPr id="24" name="직선 화살표 연결선 23">
            <a:extLst>
              <a:ext uri="{FF2B5EF4-FFF2-40B4-BE49-F238E27FC236}">
                <a16:creationId xmlns:a16="http://schemas.microsoft.com/office/drawing/2014/main" id="{430222CC-8A3A-689D-A715-BB0C90E05D6A}"/>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5" name="직선 화살표 연결선 24">
            <a:extLst>
              <a:ext uri="{FF2B5EF4-FFF2-40B4-BE49-F238E27FC236}">
                <a16:creationId xmlns:a16="http://schemas.microsoft.com/office/drawing/2014/main" id="{4D528E20-8A65-D985-F11F-835854735EC9}"/>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6" name="사각형: 둥근 모서리 5">
            <a:extLst>
              <a:ext uri="{FF2B5EF4-FFF2-40B4-BE49-F238E27FC236}">
                <a16:creationId xmlns:a16="http://schemas.microsoft.com/office/drawing/2014/main" id="{F7CAFC2F-5295-FABB-58AE-224E60AC7418}"/>
              </a:ext>
            </a:extLst>
          </p:cNvPr>
          <p:cNvSpPr/>
          <p:nvPr/>
        </p:nvSpPr>
        <p:spPr>
          <a:xfrm>
            <a:off x="1841798" y="1472140"/>
            <a:ext cx="2680599"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51230E38-4A12-BE16-2A12-86830B4D8F15}"/>
              </a:ext>
            </a:extLst>
          </p:cNvPr>
          <p:cNvSpPr txBox="1"/>
          <p:nvPr/>
        </p:nvSpPr>
        <p:spPr>
          <a:xfrm>
            <a:off x="1726026" y="538586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8" name="TextBox 7">
            <a:extLst>
              <a:ext uri="{FF2B5EF4-FFF2-40B4-BE49-F238E27FC236}">
                <a16:creationId xmlns:a16="http://schemas.microsoft.com/office/drawing/2014/main" id="{A0BD7DCA-CB3F-3D8D-9486-A94A5E10B76B}"/>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0" name="직선 연결선 9">
            <a:extLst>
              <a:ext uri="{FF2B5EF4-FFF2-40B4-BE49-F238E27FC236}">
                <a16:creationId xmlns:a16="http://schemas.microsoft.com/office/drawing/2014/main" id="{E8856780-A4BD-EDF5-E0A7-3D31CE630978}"/>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99884BC7-BCC6-E64C-52A0-D4C9AD35A3F2}"/>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19" name="직선 연결선 18">
            <a:extLst>
              <a:ext uri="{FF2B5EF4-FFF2-40B4-BE49-F238E27FC236}">
                <a16:creationId xmlns:a16="http://schemas.microsoft.com/office/drawing/2014/main" id="{03E9BA48-A37E-446E-4D86-4CFE73BA15D1}"/>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6" name="직선 연결선 25">
            <a:extLst>
              <a:ext uri="{FF2B5EF4-FFF2-40B4-BE49-F238E27FC236}">
                <a16:creationId xmlns:a16="http://schemas.microsoft.com/office/drawing/2014/main" id="{94014B78-39BB-3108-63ED-751CA2AAFA0E}"/>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7" name="직선 연결선 26">
            <a:extLst>
              <a:ext uri="{FF2B5EF4-FFF2-40B4-BE49-F238E27FC236}">
                <a16:creationId xmlns:a16="http://schemas.microsoft.com/office/drawing/2014/main" id="{3AB9689B-8FCE-1099-8CEE-1BD77FE62E42}"/>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cxnSp>
        <p:nvCxnSpPr>
          <p:cNvPr id="28" name="직선 연결선 27">
            <a:extLst>
              <a:ext uri="{FF2B5EF4-FFF2-40B4-BE49-F238E27FC236}">
                <a16:creationId xmlns:a16="http://schemas.microsoft.com/office/drawing/2014/main" id="{5C5FEC5D-6B36-D55E-CD39-0E3D62A29527}"/>
              </a:ext>
            </a:extLst>
          </p:cNvPr>
          <p:cNvCxnSpPr>
            <a:cxnSpLocks/>
          </p:cNvCxnSpPr>
          <p:nvPr/>
        </p:nvCxnSpPr>
        <p:spPr>
          <a:xfrm>
            <a:off x="8937051" y="4907606"/>
            <a:ext cx="548640" cy="0"/>
          </a:xfrm>
          <a:prstGeom prst="line">
            <a:avLst/>
          </a:prstGeom>
          <a:ln w="76200">
            <a:solidFill>
              <a:srgbClr val="000000">
                <a:alpha val="50196"/>
              </a:srgbClr>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BF86A7E6-7869-0109-3916-3C9E20FB80B6}"/>
              </a:ext>
            </a:extLst>
          </p:cNvPr>
          <p:cNvSpPr txBox="1"/>
          <p:nvPr/>
        </p:nvSpPr>
        <p:spPr>
          <a:xfrm>
            <a:off x="9702048" y="4432724"/>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 shift mapping</a:t>
            </a:r>
            <a:endParaRPr lang="ko-KR" altLang="en-US" sz="2400" dirty="0">
              <a:latin typeface="+mj-lt"/>
              <a:cs typeface="Linux Biolinum" panose="02000503000000000000" pitchFamily="2" charset="0"/>
            </a:endParaRPr>
          </a:p>
        </p:txBody>
      </p:sp>
      <p:cxnSp>
        <p:nvCxnSpPr>
          <p:cNvPr id="30" name="직선 연결선 29">
            <a:extLst>
              <a:ext uri="{FF2B5EF4-FFF2-40B4-BE49-F238E27FC236}">
                <a16:creationId xmlns:a16="http://schemas.microsoft.com/office/drawing/2014/main" id="{7071DDD7-9665-FE80-8FDA-0D7515AE08E7}"/>
              </a:ext>
            </a:extLst>
          </p:cNvPr>
          <p:cNvCxnSpPr>
            <a:cxnSpLocks/>
          </p:cNvCxnSpPr>
          <p:nvPr/>
        </p:nvCxnSpPr>
        <p:spPr>
          <a:xfrm>
            <a:off x="8937051" y="5575763"/>
            <a:ext cx="548640" cy="0"/>
          </a:xfrm>
          <a:prstGeom prst="line">
            <a:avLst/>
          </a:prstGeom>
          <a:ln w="76200">
            <a:prstDash val="sysDot"/>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7FC10762-E823-5D84-B8D2-B5DBF5E28FF9}"/>
              </a:ext>
            </a:extLst>
          </p:cNvPr>
          <p:cNvSpPr txBox="1"/>
          <p:nvPr/>
        </p:nvSpPr>
        <p:spPr>
          <a:xfrm>
            <a:off x="9702048" y="5344930"/>
            <a:ext cx="191700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without shift mapping</a:t>
            </a:r>
            <a:endParaRPr lang="ko-KR" altLang="en-US" sz="2400" dirty="0">
              <a:latin typeface="+mj-lt"/>
              <a:cs typeface="Linux Biolinum" panose="02000503000000000000" pitchFamily="2" charset="0"/>
            </a:endParaRPr>
          </a:p>
        </p:txBody>
      </p:sp>
      <p:sp>
        <p:nvSpPr>
          <p:cNvPr id="32" name="직사각형 31">
            <a:extLst>
              <a:ext uri="{FF2B5EF4-FFF2-40B4-BE49-F238E27FC236}">
                <a16:creationId xmlns:a16="http://schemas.microsoft.com/office/drawing/2014/main" id="{7A10F9F6-C5D9-B11B-390A-DB80F7EC0F16}"/>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3" name="TextBox 32">
            <a:extLst>
              <a:ext uri="{FF2B5EF4-FFF2-40B4-BE49-F238E27FC236}">
                <a16:creationId xmlns:a16="http://schemas.microsoft.com/office/drawing/2014/main" id="{1BB76846-2BAE-2886-C204-B63603B25F0A}"/>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34" name="TextBox 33">
            <a:extLst>
              <a:ext uri="{FF2B5EF4-FFF2-40B4-BE49-F238E27FC236}">
                <a16:creationId xmlns:a16="http://schemas.microsoft.com/office/drawing/2014/main" id="{589B0B3E-6063-8692-0E52-3553BBB4DD3E}"/>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35" name="직사각형 34">
            <a:extLst>
              <a:ext uri="{FF2B5EF4-FFF2-40B4-BE49-F238E27FC236}">
                <a16:creationId xmlns:a16="http://schemas.microsoft.com/office/drawing/2014/main" id="{E212059D-47B6-124A-1C53-FC9BBD45E22E}"/>
              </a:ext>
            </a:extLst>
          </p:cNvPr>
          <p:cNvSpPr/>
          <p:nvPr/>
        </p:nvSpPr>
        <p:spPr>
          <a:xfrm>
            <a:off x="8723418" y="4289799"/>
            <a:ext cx="2895632" cy="1939772"/>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6" name="TextBox 35">
            <a:extLst>
              <a:ext uri="{FF2B5EF4-FFF2-40B4-BE49-F238E27FC236}">
                <a16:creationId xmlns:a16="http://schemas.microsoft.com/office/drawing/2014/main" id="{6C4E2102-B71A-04DE-4A55-FF6AA718FF4F}"/>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37" name="TextBox 36">
            <a:extLst>
              <a:ext uri="{FF2B5EF4-FFF2-40B4-BE49-F238E27FC236}">
                <a16:creationId xmlns:a16="http://schemas.microsoft.com/office/drawing/2014/main" id="{6090D3BF-7790-F870-00FC-E98A984A6567}"/>
              </a:ext>
            </a:extLst>
          </p:cNvPr>
          <p:cNvSpPr txBox="1"/>
          <p:nvPr/>
        </p:nvSpPr>
        <p:spPr>
          <a:xfrm rot="16200000">
            <a:off x="7815702" y="5144875"/>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Shape</a:t>
            </a:r>
            <a:endParaRPr lang="ko-KR" altLang="en-US" sz="2000" dirty="0"/>
          </a:p>
        </p:txBody>
      </p:sp>
      <p:sp>
        <p:nvSpPr>
          <p:cNvPr id="38" name="직사각형 37">
            <a:extLst>
              <a:ext uri="{FF2B5EF4-FFF2-40B4-BE49-F238E27FC236}">
                <a16:creationId xmlns:a16="http://schemas.microsoft.com/office/drawing/2014/main" id="{1B6DE639-7F98-1BA0-FAAF-22861AED087A}"/>
              </a:ext>
            </a:extLst>
          </p:cNvPr>
          <p:cNvSpPr/>
          <p:nvPr/>
        </p:nvSpPr>
        <p:spPr>
          <a:xfrm>
            <a:off x="8848421" y="3134072"/>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39" name="직사각형 38">
            <a:extLst>
              <a:ext uri="{FF2B5EF4-FFF2-40B4-BE49-F238E27FC236}">
                <a16:creationId xmlns:a16="http://schemas.microsoft.com/office/drawing/2014/main" id="{23F45F33-F3E0-3C6D-569A-841C2C071EA9}"/>
              </a:ext>
            </a:extLst>
          </p:cNvPr>
          <p:cNvSpPr/>
          <p:nvPr/>
        </p:nvSpPr>
        <p:spPr>
          <a:xfrm>
            <a:off x="8848421" y="4460661"/>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41701625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래픽 2">
            <a:extLst>
              <a:ext uri="{FF2B5EF4-FFF2-40B4-BE49-F238E27FC236}">
                <a16:creationId xmlns:a16="http://schemas.microsoft.com/office/drawing/2014/main" id="{75BA05EF-9E5D-562A-0210-1D0C9FEECC3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36134" t="5936" r="51808" b="54451"/>
          <a:stretch/>
        </p:blipFill>
        <p:spPr>
          <a:xfrm>
            <a:off x="1818640" y="1472140"/>
            <a:ext cx="5670510" cy="4376762"/>
          </a:xfrm>
          <a:prstGeom prst="rect">
            <a:avLst/>
          </a:prstGeom>
        </p:spPr>
      </p:pic>
      <p:sp>
        <p:nvSpPr>
          <p:cNvPr id="2" name="제목 1">
            <a:extLst>
              <a:ext uri="{FF2B5EF4-FFF2-40B4-BE49-F238E27FC236}">
                <a16:creationId xmlns:a16="http://schemas.microsoft.com/office/drawing/2014/main" id="{24CFF215-A9ED-CD88-F55A-FE73B415962C}"/>
              </a:ext>
            </a:extLst>
          </p:cNvPr>
          <p:cNvSpPr>
            <a:spLocks noGrp="1"/>
          </p:cNvSpPr>
          <p:nvPr>
            <p:ph type="title"/>
          </p:nvPr>
        </p:nvSpPr>
        <p:spPr>
          <a:xfrm>
            <a:off x="403403" y="179427"/>
            <a:ext cx="10515600" cy="843915"/>
          </a:xfrm>
        </p:spPr>
        <p:txBody>
          <a:bodyPr/>
          <a:lstStyle/>
          <a:p>
            <a:r>
              <a:rPr lang="en-US" altLang="ko-KR" dirty="0"/>
              <a:t>Result 01: Comparison of Sampling Methods</a:t>
            </a:r>
            <a:endParaRPr lang="ko-KR" altLang="en-US" dirty="0"/>
          </a:p>
        </p:txBody>
      </p:sp>
      <p:sp>
        <p:nvSpPr>
          <p:cNvPr id="4" name="슬라이드 번호 개체 틀 3">
            <a:extLst>
              <a:ext uri="{FF2B5EF4-FFF2-40B4-BE49-F238E27FC236}">
                <a16:creationId xmlns:a16="http://schemas.microsoft.com/office/drawing/2014/main" id="{6A8E8893-D65F-8662-26B3-C8B05B3E16BC}"/>
              </a:ext>
            </a:extLst>
          </p:cNvPr>
          <p:cNvSpPr>
            <a:spLocks noGrp="1"/>
          </p:cNvSpPr>
          <p:nvPr>
            <p:ph type="sldNum" sz="quarter" idx="12"/>
          </p:nvPr>
        </p:nvSpPr>
        <p:spPr/>
        <p:txBody>
          <a:bodyPr/>
          <a:lstStyle/>
          <a:p>
            <a:fld id="{8DF240CA-39A6-8942-A819-E48F9D8A9D50}" type="slidenum">
              <a:rPr lang="en-KR" smtClean="0"/>
              <a:t>79</a:t>
            </a:fld>
            <a:endParaRPr lang="en-KR"/>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D8D2EDF-B888-45F9-1C1D-30BDE3C87E28}"/>
                  </a:ext>
                </a:extLst>
              </p:cNvPr>
              <p:cNvSpPr txBox="1"/>
              <p:nvPr/>
            </p:nvSpPr>
            <p:spPr>
              <a:xfrm rot="16200000">
                <a:off x="-350279" y="3569485"/>
                <a:ext cx="275274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𝔼</m:t>
                          </m:r>
                        </m:e>
                        <m:sub>
                          <m:r>
                            <a:rPr lang="en-US" altLang="ko-KR" sz="2800" b="0" i="1" smtClean="0">
                              <a:latin typeface="Cambria Math" panose="02040503050406030204" pitchFamily="18" charset="0"/>
                            </a:rPr>
                            <m:t>𝜃</m:t>
                          </m:r>
                        </m:sub>
                      </m:sSub>
                      <m:r>
                        <a:rPr lang="en-US" altLang="ko-KR" sz="2800" b="0" i="1" smtClean="0">
                          <a:latin typeface="Cambria Math" panose="02040503050406030204" pitchFamily="18" charset="0"/>
                        </a:rPr>
                        <m:t>[</m:t>
                      </m:r>
                      <m:r>
                        <m:rPr>
                          <m:sty m:val="p"/>
                        </m:rPr>
                        <a:rPr lang="en-US" altLang="ko-KR" sz="2800" b="0" i="0" smtClean="0">
                          <a:latin typeface="Cambria Math" panose="02040503050406030204" pitchFamily="18" charset="0"/>
                        </a:rPr>
                        <m:t>RMSE</m:t>
                      </m:r>
                      <m:r>
                        <a:rPr lang="en-US" altLang="ko-KR" sz="2800" b="0" i="1" smtClean="0">
                          <a:latin typeface="Cambria Math" panose="02040503050406030204" pitchFamily="18" charset="0"/>
                        </a:rPr>
                        <m:t>(</m:t>
                      </m:r>
                      <m:sSub>
                        <m:sSubPr>
                          <m:ctrlPr>
                            <a:rPr lang="en-US" altLang="ko-KR" sz="2800" b="0" i="1" smtClean="0">
                              <a:latin typeface="Cambria Math" panose="02040503050406030204" pitchFamily="18" charset="0"/>
                            </a:rPr>
                          </m:ctrlPr>
                        </m:sSubPr>
                        <m:e>
                          <m:r>
                            <a:rPr lang="en-US" altLang="ko-KR" sz="2800" b="0" i="1" smtClean="0">
                              <a:latin typeface="Cambria Math" panose="02040503050406030204" pitchFamily="18" charset="0"/>
                            </a:rPr>
                            <m:t>𝜔</m:t>
                          </m:r>
                        </m:e>
                        <m:sub>
                          <m:r>
                            <m:rPr>
                              <m:sty m:val="p"/>
                            </m:rPr>
                            <a:rPr lang="en-US" altLang="ko-KR" sz="2800" b="0" i="0" smtClean="0">
                              <a:latin typeface="Cambria Math" panose="02040503050406030204" pitchFamily="18" charset="0"/>
                            </a:rPr>
                            <m:t>d</m:t>
                          </m:r>
                        </m:sub>
                      </m:sSub>
                      <m:r>
                        <a:rPr lang="en-US" altLang="ko-KR" sz="2800" b="0" i="1" smtClean="0">
                          <a:latin typeface="Cambria Math" panose="02040503050406030204" pitchFamily="18" charset="0"/>
                        </a:rPr>
                        <m:t>, </m:t>
                      </m:r>
                      <m:r>
                        <a:rPr lang="en-US" altLang="ko-KR" sz="2800" b="0" i="1" smtClean="0">
                          <a:latin typeface="Cambria Math" panose="02040503050406030204" pitchFamily="18" charset="0"/>
                        </a:rPr>
                        <m:t>𝜃</m:t>
                      </m:r>
                      <m:r>
                        <a:rPr lang="en-US" altLang="ko-KR" sz="2800" b="0" i="1" smtClean="0">
                          <a:latin typeface="Cambria Math" panose="02040503050406030204" pitchFamily="18" charset="0"/>
                        </a:rPr>
                        <m:t>)]</m:t>
                      </m:r>
                    </m:oMath>
                  </m:oMathPara>
                </a14:m>
                <a:endParaRPr lang="ko-KR" altLang="en-US" sz="2800" dirty="0">
                  <a:latin typeface="+mj-lt"/>
                </a:endParaRPr>
              </a:p>
            </p:txBody>
          </p:sp>
        </mc:Choice>
        <mc:Fallback xmlns="">
          <p:sp>
            <p:nvSpPr>
              <p:cNvPr id="118" name="TextBox 117">
                <a:extLst>
                  <a:ext uri="{FF2B5EF4-FFF2-40B4-BE49-F238E27FC236}">
                    <a16:creationId xmlns:a16="http://schemas.microsoft.com/office/drawing/2014/main" id="{1D8D2EDF-B888-45F9-1C1D-30BDE3C87E28}"/>
                  </a:ext>
                </a:extLst>
              </p:cNvPr>
              <p:cNvSpPr txBox="1">
                <a:spLocks noRot="1" noChangeAspect="1" noMove="1" noResize="1" noEditPoints="1" noAdjustHandles="1" noChangeArrowheads="1" noChangeShapeType="1" noTextEdit="1"/>
              </p:cNvSpPr>
              <p:nvPr/>
            </p:nvSpPr>
            <p:spPr>
              <a:xfrm rot="16200000">
                <a:off x="-350279" y="3569485"/>
                <a:ext cx="2752741" cy="430887"/>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EED07CE-9B7F-ED29-5539-1695F77700B9}"/>
                  </a:ext>
                </a:extLst>
              </p:cNvPr>
              <p:cNvSpPr txBox="1"/>
              <p:nvPr/>
            </p:nvSpPr>
            <p:spPr>
              <a:xfrm>
                <a:off x="4068318" y="6175927"/>
                <a:ext cx="98636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ko-KR" sz="3200" b="0" i="1" smtClean="0">
                              <a:latin typeface="Cambria Math" panose="02040503050406030204" pitchFamily="18" charset="0"/>
                            </a:rPr>
                          </m:ctrlPr>
                        </m:sSubPr>
                        <m:e>
                          <m:r>
                            <a:rPr lang="en-US" altLang="ko-KR" sz="3200" b="0" i="1" smtClean="0">
                              <a:latin typeface="Cambria Math" panose="02040503050406030204" pitchFamily="18" charset="0"/>
                            </a:rPr>
                            <m:t>𝜔</m:t>
                          </m:r>
                        </m:e>
                        <m:sub>
                          <m:r>
                            <m:rPr>
                              <m:sty m:val="p"/>
                            </m:rPr>
                            <a:rPr lang="en-US" altLang="ko-KR" sz="3200" b="0" i="0" smtClean="0">
                              <a:latin typeface="Cambria Math" panose="02040503050406030204" pitchFamily="18" charset="0"/>
                            </a:rPr>
                            <m:t>r</m:t>
                          </m:r>
                        </m:sub>
                      </m:sSub>
                    </m:oMath>
                  </m:oMathPara>
                </a14:m>
                <a:endParaRPr lang="ko-KR" altLang="en-US" sz="3200" dirty="0">
                  <a:latin typeface="+mj-lt"/>
                </a:endParaRPr>
              </a:p>
            </p:txBody>
          </p:sp>
        </mc:Choice>
        <mc:Fallback xmlns="">
          <p:sp>
            <p:nvSpPr>
              <p:cNvPr id="127" name="TextBox 126">
                <a:extLst>
                  <a:ext uri="{FF2B5EF4-FFF2-40B4-BE49-F238E27FC236}">
                    <a16:creationId xmlns:a16="http://schemas.microsoft.com/office/drawing/2014/main" id="{2EED07CE-9B7F-ED29-5539-1695F77700B9}"/>
                  </a:ext>
                </a:extLst>
              </p:cNvPr>
              <p:cNvSpPr txBox="1">
                <a:spLocks noRot="1" noChangeAspect="1" noMove="1" noResize="1" noEditPoints="1" noAdjustHandles="1" noChangeArrowheads="1" noChangeShapeType="1" noTextEdit="1"/>
              </p:cNvSpPr>
              <p:nvPr/>
            </p:nvSpPr>
            <p:spPr>
              <a:xfrm>
                <a:off x="4068318" y="6175927"/>
                <a:ext cx="986360" cy="584775"/>
              </a:xfrm>
              <a:prstGeom prst="rect">
                <a:avLst/>
              </a:prstGeom>
              <a:blipFill>
                <a:blip r:embed="rId9"/>
                <a:stretch>
                  <a:fillRect/>
                </a:stretch>
              </a:blipFill>
            </p:spPr>
            <p:txBody>
              <a:bodyPr/>
              <a:lstStyle/>
              <a:p>
                <a:r>
                  <a:rPr lang="ko-KR" altLang="en-US">
                    <a:noFill/>
                  </a:rPr>
                  <a:t> </a:t>
                </a:r>
              </a:p>
            </p:txBody>
          </p:sp>
        </mc:Fallback>
      </mc:AlternateContent>
      <p:cxnSp>
        <p:nvCxnSpPr>
          <p:cNvPr id="5" name="직선 연결선 4">
            <a:extLst>
              <a:ext uri="{FF2B5EF4-FFF2-40B4-BE49-F238E27FC236}">
                <a16:creationId xmlns:a16="http://schemas.microsoft.com/office/drawing/2014/main" id="{6E37A8F5-6849-8EE5-D58D-F0727D7FB8E2}"/>
              </a:ext>
            </a:extLst>
          </p:cNvPr>
          <p:cNvCxnSpPr>
            <a:cxnSpLocks/>
          </p:cNvCxnSpPr>
          <p:nvPr/>
        </p:nvCxnSpPr>
        <p:spPr>
          <a:xfrm flipH="1">
            <a:off x="4553678" y="1472140"/>
            <a:ext cx="49913" cy="437676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74C546-1EA4-8B2E-5023-380A6D5CC2F0}"/>
              </a:ext>
            </a:extLst>
          </p:cNvPr>
          <p:cNvSpPr txBox="1"/>
          <p:nvPr/>
        </p:nvSpPr>
        <p:spPr>
          <a:xfrm>
            <a:off x="277860" y="6344759"/>
            <a:ext cx="3638820" cy="461665"/>
          </a:xfrm>
          <a:prstGeom prst="rect">
            <a:avLst/>
          </a:prstGeom>
          <a:noFill/>
        </p:spPr>
        <p:txBody>
          <a:bodyPr wrap="square">
            <a:spAutoFit/>
          </a:bodyPr>
          <a:lstStyle/>
          <a:p>
            <a:pPr algn="ctr"/>
            <a:r>
              <a:rPr lang="en-US" altLang="ko-KR" sz="2400" b="1" dirty="0">
                <a:latin typeface="+mj-lt"/>
              </a:rPr>
              <a:t>Perfect  Homodyne</a:t>
            </a:r>
            <a:endParaRPr lang="ko-KR" altLang="en-US" sz="2400" b="1" dirty="0">
              <a:latin typeface="+mj-lt"/>
            </a:endParaRPr>
          </a:p>
        </p:txBody>
      </p:sp>
      <p:sp>
        <p:nvSpPr>
          <p:cNvPr id="14" name="TextBox 13">
            <a:extLst>
              <a:ext uri="{FF2B5EF4-FFF2-40B4-BE49-F238E27FC236}">
                <a16:creationId xmlns:a16="http://schemas.microsoft.com/office/drawing/2014/main" id="{BFF06C43-7D82-6EAD-A387-B1B57924B164}"/>
              </a:ext>
            </a:extLst>
          </p:cNvPr>
          <p:cNvSpPr txBox="1"/>
          <p:nvPr/>
        </p:nvSpPr>
        <p:spPr>
          <a:xfrm>
            <a:off x="6149043" y="6382033"/>
            <a:ext cx="3062328" cy="461665"/>
          </a:xfrm>
          <a:prstGeom prst="rect">
            <a:avLst/>
          </a:prstGeom>
          <a:noFill/>
        </p:spPr>
        <p:txBody>
          <a:bodyPr wrap="square">
            <a:spAutoFit/>
          </a:bodyPr>
          <a:lstStyle/>
          <a:p>
            <a:pPr algn="ctr"/>
            <a:r>
              <a:rPr lang="en-US" altLang="ko-KR" sz="2400" b="1" dirty="0">
                <a:latin typeface="+mj-lt"/>
              </a:rPr>
              <a:t>Perfect Heterodyne</a:t>
            </a:r>
            <a:endParaRPr lang="ko-KR" altLang="en-US" sz="2400" b="1" dirty="0">
              <a:latin typeface="+mj-lt"/>
            </a:endParaRPr>
          </a:p>
        </p:txBody>
      </p:sp>
      <p:sp>
        <p:nvSpPr>
          <p:cNvPr id="20" name="TextBox 19">
            <a:extLst>
              <a:ext uri="{FF2B5EF4-FFF2-40B4-BE49-F238E27FC236}">
                <a16:creationId xmlns:a16="http://schemas.microsoft.com/office/drawing/2014/main" id="{F22889D4-4323-A42E-65BF-AA0AF9BB3DE3}"/>
              </a:ext>
            </a:extLst>
          </p:cNvPr>
          <p:cNvSpPr txBox="1"/>
          <p:nvPr/>
        </p:nvSpPr>
        <p:spPr>
          <a:xfrm>
            <a:off x="846441" y="1083385"/>
            <a:ext cx="2724626" cy="523220"/>
          </a:xfrm>
          <a:prstGeom prst="rect">
            <a:avLst/>
          </a:prstGeom>
          <a:noFill/>
        </p:spPr>
        <p:txBody>
          <a:bodyPr wrap="square" rtlCol="0">
            <a:spAutoFit/>
          </a:bodyPr>
          <a:lstStyle/>
          <a:p>
            <a:pPr algn="ctr"/>
            <a:r>
              <a:rPr lang="en-US" altLang="ko-KR" sz="2800" b="1" cap="small" dirty="0">
                <a:latin typeface="+mj-lt"/>
                <a:cs typeface="Linux Biolinum" panose="02000503000000000000" pitchFamily="2" charset="0"/>
              </a:rPr>
              <a:t>Kitchen</a:t>
            </a:r>
            <a:endParaRPr lang="ko-KR" altLang="en-US" sz="2800" b="1" cap="small" dirty="0">
              <a:latin typeface="+mj-lt"/>
              <a:cs typeface="Linux Biolinum" panose="02000503000000000000" pitchFamily="2"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0FD96FB-E3C4-6DD3-7B4F-78C914AB3767}"/>
                  </a:ext>
                </a:extLst>
              </p:cNvPr>
              <p:cNvSpPr txBox="1"/>
              <p:nvPr/>
            </p:nvSpPr>
            <p:spPr>
              <a:xfrm>
                <a:off x="1553512"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0.0</m:t>
                      </m:r>
                    </m:oMath>
                  </m:oMathPara>
                </a14:m>
                <a:endParaRPr lang="ko-KR" altLang="en-US" sz="3200" dirty="0">
                  <a:latin typeface="+mj-lt"/>
                </a:endParaRPr>
              </a:p>
            </p:txBody>
          </p:sp>
        </mc:Choice>
        <mc:Fallback xmlns="">
          <p:sp>
            <p:nvSpPr>
              <p:cNvPr id="21" name="TextBox 20">
                <a:extLst>
                  <a:ext uri="{FF2B5EF4-FFF2-40B4-BE49-F238E27FC236}">
                    <a16:creationId xmlns:a16="http://schemas.microsoft.com/office/drawing/2014/main" id="{20FD96FB-E3C4-6DD3-7B4F-78C914AB3767}"/>
                  </a:ext>
                </a:extLst>
              </p:cNvPr>
              <p:cNvSpPr txBox="1">
                <a:spLocks noRot="1" noChangeAspect="1" noMove="1" noResize="1" noEditPoints="1" noAdjustHandles="1" noChangeArrowheads="1" noChangeShapeType="1" noTextEdit="1"/>
              </p:cNvSpPr>
              <p:nvPr/>
            </p:nvSpPr>
            <p:spPr>
              <a:xfrm>
                <a:off x="1553512" y="5841716"/>
                <a:ext cx="970720" cy="584775"/>
              </a:xfrm>
              <a:prstGeom prst="rect">
                <a:avLst/>
              </a:prstGeom>
              <a:blipFill>
                <a:blip r:embed="rId10"/>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DFFBA13-9DFD-823B-7996-0A41CEB190EE}"/>
                  </a:ext>
                </a:extLst>
              </p:cNvPr>
              <p:cNvSpPr txBox="1"/>
              <p:nvPr/>
            </p:nvSpPr>
            <p:spPr>
              <a:xfrm>
                <a:off x="7102757"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1.0</m:t>
                      </m:r>
                    </m:oMath>
                  </m:oMathPara>
                </a14:m>
                <a:endParaRPr lang="ko-KR" altLang="en-US" sz="3200" dirty="0">
                  <a:latin typeface="+mj-lt"/>
                </a:endParaRPr>
              </a:p>
            </p:txBody>
          </p:sp>
        </mc:Choice>
        <mc:Fallback xmlns="">
          <p:sp>
            <p:nvSpPr>
              <p:cNvPr id="22" name="TextBox 21">
                <a:extLst>
                  <a:ext uri="{FF2B5EF4-FFF2-40B4-BE49-F238E27FC236}">
                    <a16:creationId xmlns:a16="http://schemas.microsoft.com/office/drawing/2014/main" id="{FDFFBA13-9DFD-823B-7996-0A41CEB190EE}"/>
                  </a:ext>
                </a:extLst>
              </p:cNvPr>
              <p:cNvSpPr txBox="1">
                <a:spLocks noRot="1" noChangeAspect="1" noMove="1" noResize="1" noEditPoints="1" noAdjustHandles="1" noChangeArrowheads="1" noChangeShapeType="1" noTextEdit="1"/>
              </p:cNvSpPr>
              <p:nvPr/>
            </p:nvSpPr>
            <p:spPr>
              <a:xfrm>
                <a:off x="7102757" y="5841716"/>
                <a:ext cx="970720" cy="584775"/>
              </a:xfrm>
              <a:prstGeom prst="rect">
                <a:avLst/>
              </a:prstGeom>
              <a:blipFill>
                <a:blip r:embed="rId11"/>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2FE1E9-E2B6-BB61-98F2-F5401AF0BD09}"/>
                  </a:ext>
                </a:extLst>
              </p:cNvPr>
              <p:cNvSpPr txBox="1"/>
              <p:nvPr/>
            </p:nvSpPr>
            <p:spPr>
              <a:xfrm>
                <a:off x="4052678" y="5841716"/>
                <a:ext cx="970720"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ko-KR" sz="3200" b="0" i="1" smtClean="0">
                          <a:latin typeface="Cambria Math" panose="02040503050406030204" pitchFamily="18" charset="0"/>
                        </a:rPr>
                        <m:t>0.5</m:t>
                      </m:r>
                    </m:oMath>
                  </m:oMathPara>
                </a14:m>
                <a:endParaRPr lang="ko-KR" altLang="en-US" sz="3200" dirty="0">
                  <a:latin typeface="+mj-lt"/>
                </a:endParaRPr>
              </a:p>
            </p:txBody>
          </p:sp>
        </mc:Choice>
        <mc:Fallback xmlns="">
          <p:sp>
            <p:nvSpPr>
              <p:cNvPr id="23" name="TextBox 22">
                <a:extLst>
                  <a:ext uri="{FF2B5EF4-FFF2-40B4-BE49-F238E27FC236}">
                    <a16:creationId xmlns:a16="http://schemas.microsoft.com/office/drawing/2014/main" id="{B52FE1E9-E2B6-BB61-98F2-F5401AF0BD09}"/>
                  </a:ext>
                </a:extLst>
              </p:cNvPr>
              <p:cNvSpPr txBox="1">
                <a:spLocks noRot="1" noChangeAspect="1" noMove="1" noResize="1" noEditPoints="1" noAdjustHandles="1" noChangeArrowheads="1" noChangeShapeType="1" noTextEdit="1"/>
              </p:cNvSpPr>
              <p:nvPr/>
            </p:nvSpPr>
            <p:spPr>
              <a:xfrm>
                <a:off x="4052678" y="5841716"/>
                <a:ext cx="970720" cy="584775"/>
              </a:xfrm>
              <a:prstGeom prst="rect">
                <a:avLst/>
              </a:prstGeom>
              <a:blipFill>
                <a:blip r:embed="rId12"/>
                <a:stretch>
                  <a:fillRect/>
                </a:stretch>
              </a:blipFill>
            </p:spPr>
            <p:txBody>
              <a:bodyPr/>
              <a:lstStyle/>
              <a:p>
                <a:r>
                  <a:rPr lang="ko-KR" altLang="en-US">
                    <a:noFill/>
                  </a:rPr>
                  <a:t> </a:t>
                </a:r>
              </a:p>
            </p:txBody>
          </p:sp>
        </mc:Fallback>
      </mc:AlternateContent>
      <p:cxnSp>
        <p:nvCxnSpPr>
          <p:cNvPr id="6" name="직선 화살표 연결선 5">
            <a:extLst>
              <a:ext uri="{FF2B5EF4-FFF2-40B4-BE49-F238E27FC236}">
                <a16:creationId xmlns:a16="http://schemas.microsoft.com/office/drawing/2014/main" id="{BDE07DC1-A71A-4422-FE0D-946568B2D85C}"/>
              </a:ext>
            </a:extLst>
          </p:cNvPr>
          <p:cNvCxnSpPr>
            <a:cxnSpLocks/>
          </p:cNvCxnSpPr>
          <p:nvPr/>
        </p:nvCxnSpPr>
        <p:spPr>
          <a:xfrm>
            <a:off x="1802130" y="5848902"/>
            <a:ext cx="627134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9" name="직선 화살표 연결선 8">
            <a:extLst>
              <a:ext uri="{FF2B5EF4-FFF2-40B4-BE49-F238E27FC236}">
                <a16:creationId xmlns:a16="http://schemas.microsoft.com/office/drawing/2014/main" id="{97C7D026-2B40-F493-8601-C6F1DB9667F0}"/>
              </a:ext>
            </a:extLst>
          </p:cNvPr>
          <p:cNvCxnSpPr>
            <a:cxnSpLocks/>
          </p:cNvCxnSpPr>
          <p:nvPr/>
        </p:nvCxnSpPr>
        <p:spPr>
          <a:xfrm flipV="1">
            <a:off x="1818640" y="1713493"/>
            <a:ext cx="0" cy="41354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1" name="사각형: 둥근 모서리 10">
            <a:extLst>
              <a:ext uri="{FF2B5EF4-FFF2-40B4-BE49-F238E27FC236}">
                <a16:creationId xmlns:a16="http://schemas.microsoft.com/office/drawing/2014/main" id="{A267E161-2F7B-F70F-06AA-3CCC51B4AF94}"/>
              </a:ext>
            </a:extLst>
          </p:cNvPr>
          <p:cNvSpPr/>
          <p:nvPr/>
        </p:nvSpPr>
        <p:spPr>
          <a:xfrm>
            <a:off x="1841798" y="1472140"/>
            <a:ext cx="2680599" cy="4376762"/>
          </a:xfrm>
          <a:prstGeom prst="roundRect">
            <a:avLst/>
          </a:prstGeom>
          <a:solidFill>
            <a:srgbClr val="E2A326">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844E5FB5-8689-22EB-4191-49F1898AF2A2}"/>
              </a:ext>
            </a:extLst>
          </p:cNvPr>
          <p:cNvSpPr txBox="1"/>
          <p:nvPr/>
        </p:nvSpPr>
        <p:spPr>
          <a:xfrm>
            <a:off x="1726026" y="5385860"/>
            <a:ext cx="1868464" cy="400110"/>
          </a:xfrm>
          <a:prstGeom prst="rect">
            <a:avLst/>
          </a:prstGeom>
          <a:noFill/>
        </p:spPr>
        <p:txBody>
          <a:bodyPr wrap="square">
            <a:spAutoFit/>
          </a:bodyPr>
          <a:lstStyle/>
          <a:p>
            <a:pPr algn="ctr"/>
            <a:r>
              <a:rPr lang="en-US" altLang="ko-KR" sz="2000" dirty="0" err="1">
                <a:latin typeface="+mj-lt"/>
                <a:cs typeface="Linux Biolinum" panose="02000503000000000000" pitchFamily="2" charset="0"/>
              </a:rPr>
              <a:t>spp</a:t>
            </a:r>
            <a:r>
              <a:rPr lang="en-US" altLang="ko-KR" sz="2000" dirty="0">
                <a:latin typeface="+mj-lt"/>
                <a:cs typeface="Linux Biolinum" panose="02000503000000000000" pitchFamily="2" charset="0"/>
              </a:rPr>
              <a:t> = 1024</a:t>
            </a:r>
            <a:endParaRPr lang="ko-KR" altLang="en-US" sz="2000" dirty="0"/>
          </a:p>
        </p:txBody>
      </p:sp>
      <p:sp>
        <p:nvSpPr>
          <p:cNvPr id="8" name="TextBox 7">
            <a:extLst>
              <a:ext uri="{FF2B5EF4-FFF2-40B4-BE49-F238E27FC236}">
                <a16:creationId xmlns:a16="http://schemas.microsoft.com/office/drawing/2014/main" id="{14305058-3B18-503F-2DB2-1F8CDBEE86CE}"/>
              </a:ext>
            </a:extLst>
          </p:cNvPr>
          <p:cNvSpPr txBox="1"/>
          <p:nvPr/>
        </p:nvSpPr>
        <p:spPr>
          <a:xfrm>
            <a:off x="9702048" y="1096779"/>
            <a:ext cx="1643511" cy="461665"/>
          </a:xfrm>
          <a:prstGeom prst="rect">
            <a:avLst/>
          </a:prstGeom>
          <a:noFill/>
        </p:spPr>
        <p:txBody>
          <a:bodyPr wrap="square" rtlCol="0">
            <a:spAutoFit/>
          </a:bodyPr>
          <a:lstStyle/>
          <a:p>
            <a:r>
              <a:rPr lang="en-US" altLang="ko-KR" sz="2400" dirty="0">
                <a:latin typeface="+mj-lt"/>
                <a:cs typeface="Linux Biolinum" panose="02000503000000000000" pitchFamily="2" charset="0"/>
              </a:rPr>
              <a:t>uniform</a:t>
            </a:r>
            <a:endParaRPr lang="ko-KR" altLang="en-US" sz="2400" dirty="0">
              <a:latin typeface="+mj-lt"/>
              <a:cs typeface="Linux Biolinum" panose="02000503000000000000" pitchFamily="2" charset="0"/>
            </a:endParaRPr>
          </a:p>
        </p:txBody>
      </p:sp>
      <p:cxnSp>
        <p:nvCxnSpPr>
          <p:cNvPr id="10" name="직선 연결선 9">
            <a:extLst>
              <a:ext uri="{FF2B5EF4-FFF2-40B4-BE49-F238E27FC236}">
                <a16:creationId xmlns:a16="http://schemas.microsoft.com/office/drawing/2014/main" id="{02C05C19-111C-8F49-94C4-8751EEAB5CB6}"/>
              </a:ext>
            </a:extLst>
          </p:cNvPr>
          <p:cNvCxnSpPr>
            <a:cxnSpLocks/>
          </p:cNvCxnSpPr>
          <p:nvPr/>
        </p:nvCxnSpPr>
        <p:spPr>
          <a:xfrm>
            <a:off x="8937051" y="1297021"/>
            <a:ext cx="548640" cy="0"/>
          </a:xfrm>
          <a:prstGeom prst="line">
            <a:avLst/>
          </a:prstGeom>
          <a:ln w="76200"/>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41034418-6491-A9A8-2BE8-015864A54183}"/>
              </a:ext>
            </a:extLst>
          </p:cNvPr>
          <p:cNvSpPr txBox="1"/>
          <p:nvPr/>
        </p:nvSpPr>
        <p:spPr>
          <a:xfrm>
            <a:off x="9702048" y="1655640"/>
            <a:ext cx="1994020" cy="461665"/>
          </a:xfrm>
          <a:prstGeom prst="rect">
            <a:avLst/>
          </a:prstGeom>
          <a:noFill/>
        </p:spPr>
        <p:txBody>
          <a:bodyPr wrap="square" rtlCol="0">
            <a:spAutoFit/>
          </a:bodyPr>
          <a:lstStyle/>
          <a:p>
            <a:r>
              <a:rPr lang="en-US" altLang="ko-KR" sz="2400" dirty="0">
                <a:latin typeface="+mj-lt"/>
                <a:cs typeface="Linux Biolinum" panose="02000503000000000000" pitchFamily="2" charset="0"/>
              </a:rPr>
              <a:t>stratified</a:t>
            </a:r>
            <a:endParaRPr lang="ko-KR" altLang="en-US" sz="2400" dirty="0">
              <a:latin typeface="+mj-lt"/>
              <a:cs typeface="Linux Biolinum" panose="02000503000000000000" pitchFamily="2" charset="0"/>
            </a:endParaRPr>
          </a:p>
        </p:txBody>
      </p:sp>
      <p:cxnSp>
        <p:nvCxnSpPr>
          <p:cNvPr id="25" name="직선 연결선 24">
            <a:extLst>
              <a:ext uri="{FF2B5EF4-FFF2-40B4-BE49-F238E27FC236}">
                <a16:creationId xmlns:a16="http://schemas.microsoft.com/office/drawing/2014/main" id="{DC045120-76BA-DB1C-FD6B-A0ED15C9D066}"/>
              </a:ext>
            </a:extLst>
          </p:cNvPr>
          <p:cNvCxnSpPr>
            <a:cxnSpLocks/>
          </p:cNvCxnSpPr>
          <p:nvPr/>
        </p:nvCxnSpPr>
        <p:spPr>
          <a:xfrm>
            <a:off x="8937051" y="1855882"/>
            <a:ext cx="548640" cy="0"/>
          </a:xfrm>
          <a:prstGeom prst="line">
            <a:avLst/>
          </a:prstGeom>
          <a:ln w="76200">
            <a:solidFill>
              <a:srgbClr val="FF1010"/>
            </a:solidFill>
          </a:ln>
        </p:spPr>
        <p:style>
          <a:lnRef idx="1">
            <a:schemeClr val="dk1"/>
          </a:lnRef>
          <a:fillRef idx="0">
            <a:schemeClr val="dk1"/>
          </a:fillRef>
          <a:effectRef idx="0">
            <a:schemeClr val="dk1"/>
          </a:effectRef>
          <a:fontRef idx="minor">
            <a:schemeClr val="tx1"/>
          </a:fontRef>
        </p:style>
      </p:cxnSp>
      <p:cxnSp>
        <p:nvCxnSpPr>
          <p:cNvPr id="26" name="직선 연결선 25">
            <a:extLst>
              <a:ext uri="{FF2B5EF4-FFF2-40B4-BE49-F238E27FC236}">
                <a16:creationId xmlns:a16="http://schemas.microsoft.com/office/drawing/2014/main" id="{8655FC28-145F-C2B9-5D65-F484AB9122B5}"/>
              </a:ext>
            </a:extLst>
          </p:cNvPr>
          <p:cNvCxnSpPr>
            <a:cxnSpLocks/>
          </p:cNvCxnSpPr>
          <p:nvPr/>
        </p:nvCxnSpPr>
        <p:spPr>
          <a:xfrm>
            <a:off x="8937051" y="2604792"/>
            <a:ext cx="548640" cy="0"/>
          </a:xfrm>
          <a:prstGeom prst="line">
            <a:avLst/>
          </a:prstGeom>
          <a:ln w="76200">
            <a:solidFill>
              <a:srgbClr val="008000"/>
            </a:solidFill>
          </a:ln>
        </p:spPr>
        <p:style>
          <a:lnRef idx="1">
            <a:schemeClr val="dk1"/>
          </a:lnRef>
          <a:fillRef idx="0">
            <a:schemeClr val="dk1"/>
          </a:fillRef>
          <a:effectRef idx="0">
            <a:schemeClr val="dk1"/>
          </a:effectRef>
          <a:fontRef idx="minor">
            <a:schemeClr val="tx1"/>
          </a:fontRef>
        </p:style>
      </p:cxnSp>
      <p:cxnSp>
        <p:nvCxnSpPr>
          <p:cNvPr id="27" name="직선 연결선 26">
            <a:extLst>
              <a:ext uri="{FF2B5EF4-FFF2-40B4-BE49-F238E27FC236}">
                <a16:creationId xmlns:a16="http://schemas.microsoft.com/office/drawing/2014/main" id="{96B141EF-743C-5B52-2352-E790A5326F28}"/>
              </a:ext>
            </a:extLst>
          </p:cNvPr>
          <p:cNvCxnSpPr>
            <a:cxnSpLocks/>
          </p:cNvCxnSpPr>
          <p:nvPr/>
        </p:nvCxnSpPr>
        <p:spPr>
          <a:xfrm>
            <a:off x="8937051" y="3570970"/>
            <a:ext cx="548640" cy="0"/>
          </a:xfrm>
          <a:prstGeom prst="line">
            <a:avLst/>
          </a:prstGeom>
          <a:ln w="76200">
            <a:solidFill>
              <a:srgbClr val="0000FF"/>
            </a:solidFill>
          </a:ln>
        </p:spPr>
        <p:style>
          <a:lnRef idx="1">
            <a:schemeClr val="dk1"/>
          </a:lnRef>
          <a:fillRef idx="0">
            <a:schemeClr val="dk1"/>
          </a:fillRef>
          <a:effectRef idx="0">
            <a:schemeClr val="dk1"/>
          </a:effectRef>
          <a:fontRef idx="minor">
            <a:schemeClr val="tx1"/>
          </a:fontRef>
        </p:style>
      </p:cxnSp>
      <p:cxnSp>
        <p:nvCxnSpPr>
          <p:cNvPr id="28" name="직선 연결선 27">
            <a:extLst>
              <a:ext uri="{FF2B5EF4-FFF2-40B4-BE49-F238E27FC236}">
                <a16:creationId xmlns:a16="http://schemas.microsoft.com/office/drawing/2014/main" id="{A1A9279F-9FAA-D60F-5E8E-FA895F5CBD49}"/>
              </a:ext>
            </a:extLst>
          </p:cNvPr>
          <p:cNvCxnSpPr>
            <a:cxnSpLocks/>
          </p:cNvCxnSpPr>
          <p:nvPr/>
        </p:nvCxnSpPr>
        <p:spPr>
          <a:xfrm>
            <a:off x="8937051" y="4907606"/>
            <a:ext cx="548640" cy="0"/>
          </a:xfrm>
          <a:prstGeom prst="line">
            <a:avLst/>
          </a:prstGeom>
          <a:ln w="76200">
            <a:solidFill>
              <a:srgbClr val="000000">
                <a:alpha val="50196"/>
              </a:srgbClr>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8BD7BDCE-4D44-973C-604B-5799F9DACC39}"/>
              </a:ext>
            </a:extLst>
          </p:cNvPr>
          <p:cNvSpPr txBox="1"/>
          <p:nvPr/>
        </p:nvSpPr>
        <p:spPr>
          <a:xfrm>
            <a:off x="9702048" y="4432724"/>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 shift mapping</a:t>
            </a:r>
            <a:endParaRPr lang="ko-KR" altLang="en-US" sz="2400" dirty="0">
              <a:latin typeface="+mj-lt"/>
              <a:cs typeface="Linux Biolinum" panose="02000503000000000000" pitchFamily="2" charset="0"/>
            </a:endParaRPr>
          </a:p>
        </p:txBody>
      </p:sp>
      <p:cxnSp>
        <p:nvCxnSpPr>
          <p:cNvPr id="30" name="직선 연결선 29">
            <a:extLst>
              <a:ext uri="{FF2B5EF4-FFF2-40B4-BE49-F238E27FC236}">
                <a16:creationId xmlns:a16="http://schemas.microsoft.com/office/drawing/2014/main" id="{C80F7D5B-59D0-58A5-9170-0331E2B6FA40}"/>
              </a:ext>
            </a:extLst>
          </p:cNvPr>
          <p:cNvCxnSpPr>
            <a:cxnSpLocks/>
          </p:cNvCxnSpPr>
          <p:nvPr/>
        </p:nvCxnSpPr>
        <p:spPr>
          <a:xfrm>
            <a:off x="8937051" y="5575763"/>
            <a:ext cx="548640" cy="0"/>
          </a:xfrm>
          <a:prstGeom prst="line">
            <a:avLst/>
          </a:prstGeom>
          <a:ln w="76200">
            <a:prstDash val="sysDot"/>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3FBF3428-658E-7FD3-6F65-3CC929958251}"/>
              </a:ext>
            </a:extLst>
          </p:cNvPr>
          <p:cNvSpPr txBox="1"/>
          <p:nvPr/>
        </p:nvSpPr>
        <p:spPr>
          <a:xfrm>
            <a:off x="9702048" y="5344930"/>
            <a:ext cx="191700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without shift mapping</a:t>
            </a:r>
            <a:endParaRPr lang="ko-KR" altLang="en-US" sz="2400" dirty="0">
              <a:latin typeface="+mj-lt"/>
              <a:cs typeface="Linux Biolinum" panose="02000503000000000000" pitchFamily="2" charset="0"/>
            </a:endParaRPr>
          </a:p>
        </p:txBody>
      </p:sp>
      <p:sp>
        <p:nvSpPr>
          <p:cNvPr id="32" name="직사각형 31">
            <a:extLst>
              <a:ext uri="{FF2B5EF4-FFF2-40B4-BE49-F238E27FC236}">
                <a16:creationId xmlns:a16="http://schemas.microsoft.com/office/drawing/2014/main" id="{3574981E-860C-4A55-DC0E-6B15505E9EA5}"/>
              </a:ext>
            </a:extLst>
          </p:cNvPr>
          <p:cNvSpPr/>
          <p:nvPr/>
        </p:nvSpPr>
        <p:spPr>
          <a:xfrm>
            <a:off x="8723418" y="1045954"/>
            <a:ext cx="2895632" cy="2977189"/>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3" name="TextBox 32">
            <a:extLst>
              <a:ext uri="{FF2B5EF4-FFF2-40B4-BE49-F238E27FC236}">
                <a16:creationId xmlns:a16="http://schemas.microsoft.com/office/drawing/2014/main" id="{E2AA5BC5-840F-884C-6FE9-95CEA80EAB46}"/>
              </a:ext>
            </a:extLst>
          </p:cNvPr>
          <p:cNvSpPr txBox="1"/>
          <p:nvPr/>
        </p:nvSpPr>
        <p:spPr>
          <a:xfrm>
            <a:off x="9702048" y="2238297"/>
            <a:ext cx="184678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shifted antithetic</a:t>
            </a:r>
            <a:endParaRPr lang="ko-KR" altLang="en-US" sz="2400" dirty="0">
              <a:latin typeface="+mj-lt"/>
              <a:cs typeface="Linux Biolinum" panose="02000503000000000000" pitchFamily="2" charset="0"/>
            </a:endParaRPr>
          </a:p>
        </p:txBody>
      </p:sp>
      <p:sp>
        <p:nvSpPr>
          <p:cNvPr id="34" name="TextBox 33">
            <a:extLst>
              <a:ext uri="{FF2B5EF4-FFF2-40B4-BE49-F238E27FC236}">
                <a16:creationId xmlns:a16="http://schemas.microsoft.com/office/drawing/2014/main" id="{2CB0526E-8B20-E6B7-5F7D-8E9175A5B355}"/>
              </a:ext>
            </a:extLst>
          </p:cNvPr>
          <p:cNvSpPr txBox="1"/>
          <p:nvPr/>
        </p:nvSpPr>
        <p:spPr>
          <a:xfrm>
            <a:off x="9702048" y="3126888"/>
            <a:ext cx="1423152" cy="830997"/>
          </a:xfrm>
          <a:prstGeom prst="rect">
            <a:avLst/>
          </a:prstGeom>
          <a:noFill/>
        </p:spPr>
        <p:txBody>
          <a:bodyPr wrap="square" rtlCol="0">
            <a:spAutoFit/>
          </a:bodyPr>
          <a:lstStyle/>
          <a:p>
            <a:r>
              <a:rPr lang="en-US" altLang="ko-KR" sz="2400" dirty="0">
                <a:latin typeface="+mj-lt"/>
                <a:cs typeface="Linux Biolinum" panose="02000503000000000000" pitchFamily="2" charset="0"/>
              </a:rPr>
              <a:t>mirrored</a:t>
            </a:r>
          </a:p>
          <a:p>
            <a:r>
              <a:rPr lang="en-US" altLang="ko-KR" sz="2400" dirty="0">
                <a:latin typeface="+mj-lt"/>
                <a:cs typeface="Linux Biolinum" panose="02000503000000000000" pitchFamily="2" charset="0"/>
              </a:rPr>
              <a:t>antithetic</a:t>
            </a:r>
            <a:endParaRPr lang="ko-KR" altLang="en-US" sz="2400" dirty="0">
              <a:latin typeface="+mj-lt"/>
              <a:cs typeface="Linux Biolinum" panose="02000503000000000000" pitchFamily="2" charset="0"/>
            </a:endParaRPr>
          </a:p>
        </p:txBody>
      </p:sp>
      <p:sp>
        <p:nvSpPr>
          <p:cNvPr id="35" name="직사각형 34">
            <a:extLst>
              <a:ext uri="{FF2B5EF4-FFF2-40B4-BE49-F238E27FC236}">
                <a16:creationId xmlns:a16="http://schemas.microsoft.com/office/drawing/2014/main" id="{A053483C-9254-DCF6-D629-54E6D776879F}"/>
              </a:ext>
            </a:extLst>
          </p:cNvPr>
          <p:cNvSpPr/>
          <p:nvPr/>
        </p:nvSpPr>
        <p:spPr>
          <a:xfrm>
            <a:off x="8723418" y="4289799"/>
            <a:ext cx="2895632" cy="1939772"/>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j-lt"/>
            </a:endParaRPr>
          </a:p>
        </p:txBody>
      </p:sp>
      <p:sp>
        <p:nvSpPr>
          <p:cNvPr id="36" name="TextBox 35">
            <a:extLst>
              <a:ext uri="{FF2B5EF4-FFF2-40B4-BE49-F238E27FC236}">
                <a16:creationId xmlns:a16="http://schemas.microsoft.com/office/drawing/2014/main" id="{5CD60B91-62AF-D92F-85A1-54C6EA2CB375}"/>
              </a:ext>
            </a:extLst>
          </p:cNvPr>
          <p:cNvSpPr txBox="1"/>
          <p:nvPr/>
        </p:nvSpPr>
        <p:spPr>
          <a:xfrm rot="16200000">
            <a:off x="7740650" y="2404737"/>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Color</a:t>
            </a:r>
            <a:endParaRPr lang="ko-KR" altLang="en-US" sz="2000" dirty="0"/>
          </a:p>
        </p:txBody>
      </p:sp>
      <p:sp>
        <p:nvSpPr>
          <p:cNvPr id="37" name="TextBox 36">
            <a:extLst>
              <a:ext uri="{FF2B5EF4-FFF2-40B4-BE49-F238E27FC236}">
                <a16:creationId xmlns:a16="http://schemas.microsoft.com/office/drawing/2014/main" id="{46D828A6-C0DB-5314-D855-1F73F3A807BD}"/>
              </a:ext>
            </a:extLst>
          </p:cNvPr>
          <p:cNvSpPr txBox="1"/>
          <p:nvPr/>
        </p:nvSpPr>
        <p:spPr>
          <a:xfrm rot="16200000">
            <a:off x="7815702" y="5144875"/>
            <a:ext cx="1290320" cy="400110"/>
          </a:xfrm>
          <a:prstGeom prst="rect">
            <a:avLst/>
          </a:prstGeom>
          <a:noFill/>
        </p:spPr>
        <p:txBody>
          <a:bodyPr wrap="square">
            <a:spAutoFit/>
          </a:bodyPr>
          <a:lstStyle/>
          <a:p>
            <a:pPr algn="ctr"/>
            <a:r>
              <a:rPr lang="en-US" altLang="ko-KR" sz="2000" dirty="0">
                <a:latin typeface="+mj-lt"/>
                <a:cs typeface="Linux Biolinum" panose="02000503000000000000" pitchFamily="2" charset="0"/>
              </a:rPr>
              <a:t>Shape</a:t>
            </a:r>
            <a:endParaRPr lang="ko-KR" altLang="en-US" sz="2000" dirty="0"/>
          </a:p>
        </p:txBody>
      </p:sp>
      <p:sp>
        <p:nvSpPr>
          <p:cNvPr id="38" name="직사각형 37">
            <a:extLst>
              <a:ext uri="{FF2B5EF4-FFF2-40B4-BE49-F238E27FC236}">
                <a16:creationId xmlns:a16="http://schemas.microsoft.com/office/drawing/2014/main" id="{58669C59-B977-22C2-2871-8AD3754F294F}"/>
              </a:ext>
            </a:extLst>
          </p:cNvPr>
          <p:cNvSpPr/>
          <p:nvPr/>
        </p:nvSpPr>
        <p:spPr>
          <a:xfrm>
            <a:off x="8848421" y="3134072"/>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
        <p:nvSpPr>
          <p:cNvPr id="39" name="직사각형 38">
            <a:extLst>
              <a:ext uri="{FF2B5EF4-FFF2-40B4-BE49-F238E27FC236}">
                <a16:creationId xmlns:a16="http://schemas.microsoft.com/office/drawing/2014/main" id="{77BDDC47-C3ED-7F67-2F3A-D4592A6B01E0}"/>
              </a:ext>
            </a:extLst>
          </p:cNvPr>
          <p:cNvSpPr/>
          <p:nvPr/>
        </p:nvSpPr>
        <p:spPr>
          <a:xfrm>
            <a:off x="8848421" y="4460661"/>
            <a:ext cx="2700409" cy="7990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j-lt"/>
            </a:endParaRPr>
          </a:p>
        </p:txBody>
      </p:sp>
    </p:spTree>
    <p:custDataLst>
      <p:tags r:id="rId1"/>
    </p:custDataLst>
    <p:extLst>
      <p:ext uri="{BB962C8B-B14F-4D97-AF65-F5344CB8AC3E}">
        <p14:creationId xmlns:p14="http://schemas.microsoft.com/office/powerpoint/2010/main" val="25122623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BA9F2-D1C1-28B8-9CF3-4E1BAAE85B11}"/>
              </a:ext>
            </a:extLst>
          </p:cNvPr>
          <p:cNvSpPr>
            <a:spLocks noGrp="1"/>
          </p:cNvSpPr>
          <p:nvPr>
            <p:ph type="ctrTitle"/>
          </p:nvPr>
        </p:nvSpPr>
        <p:spPr>
          <a:xfrm>
            <a:off x="728870" y="2150076"/>
            <a:ext cx="6944676" cy="2286000"/>
          </a:xfrm>
        </p:spPr>
        <p:txBody>
          <a:bodyPr/>
          <a:lstStyle/>
          <a:p>
            <a:r>
              <a:rPr lang="en-US" dirty="0"/>
              <a:t>Doppler Time-of-Flight Rendering</a:t>
            </a:r>
          </a:p>
        </p:txBody>
      </p:sp>
      <p:sp>
        <p:nvSpPr>
          <p:cNvPr id="5" name="Subtitle 2">
            <a:extLst>
              <a:ext uri="{FF2B5EF4-FFF2-40B4-BE49-F238E27FC236}">
                <a16:creationId xmlns:a16="http://schemas.microsoft.com/office/drawing/2014/main" id="{4E2659C8-961E-3EFD-79C8-87FB400F84F5}"/>
              </a:ext>
            </a:extLst>
          </p:cNvPr>
          <p:cNvSpPr txBox="1">
            <a:spLocks/>
          </p:cNvSpPr>
          <p:nvPr/>
        </p:nvSpPr>
        <p:spPr>
          <a:xfrm>
            <a:off x="587432" y="3696561"/>
            <a:ext cx="8605729" cy="1655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ko-KR" sz="2000" dirty="0">
                <a:solidFill>
                  <a:schemeClr val="bg1"/>
                </a:solidFill>
                <a:latin typeface="Roboto" panose="02000000000000000000" pitchFamily="2" charset="0"/>
                <a:ea typeface="Roboto" panose="02000000000000000000" pitchFamily="2" charset="0"/>
              </a:rPr>
              <a:t>Juhyeon Kim</a:t>
            </a:r>
            <a:r>
              <a:rPr lang="en-US" altLang="ko-KR" sz="2000" baseline="30000" dirty="0">
                <a:solidFill>
                  <a:schemeClr val="bg1"/>
                </a:solidFill>
                <a:latin typeface="Roboto" panose="02000000000000000000" pitchFamily="2" charset="0"/>
                <a:ea typeface="Roboto" panose="02000000000000000000" pitchFamily="2" charset="0"/>
              </a:rPr>
              <a:t>1</a:t>
            </a:r>
            <a:r>
              <a:rPr lang="en-US" altLang="ko-KR" sz="2000" dirty="0">
                <a:solidFill>
                  <a:schemeClr val="bg1"/>
                </a:solidFill>
                <a:latin typeface="Roboto" panose="02000000000000000000" pitchFamily="2" charset="0"/>
                <a:ea typeface="Roboto" panose="02000000000000000000" pitchFamily="2" charset="0"/>
              </a:rPr>
              <a:t>, Wojciech Jarosz</a:t>
            </a:r>
            <a:r>
              <a:rPr lang="en-US" altLang="ko-KR" sz="2000" baseline="30000" dirty="0">
                <a:solidFill>
                  <a:schemeClr val="bg1"/>
                </a:solidFill>
                <a:latin typeface="Roboto" panose="02000000000000000000" pitchFamily="2" charset="0"/>
                <a:ea typeface="Roboto" panose="02000000000000000000" pitchFamily="2" charset="0"/>
              </a:rPr>
              <a:t>1</a:t>
            </a:r>
            <a:r>
              <a:rPr lang="en-US" altLang="ko-KR" sz="2000" dirty="0">
                <a:solidFill>
                  <a:schemeClr val="bg1"/>
                </a:solidFill>
                <a:latin typeface="Roboto" panose="02000000000000000000" pitchFamily="2" charset="0"/>
                <a:ea typeface="Roboto" panose="02000000000000000000" pitchFamily="2" charset="0"/>
              </a:rPr>
              <a:t>, Ioannis Gkioulekas</a:t>
            </a:r>
            <a:r>
              <a:rPr lang="en-US" altLang="ko-KR" sz="2000" baseline="30000" dirty="0">
                <a:solidFill>
                  <a:schemeClr val="bg1"/>
                </a:solidFill>
                <a:latin typeface="Roboto" panose="02000000000000000000" pitchFamily="2" charset="0"/>
                <a:ea typeface="Roboto" panose="02000000000000000000" pitchFamily="2" charset="0"/>
              </a:rPr>
              <a:t>2</a:t>
            </a:r>
            <a:r>
              <a:rPr lang="en-US" altLang="ko-KR" sz="2000" dirty="0">
                <a:solidFill>
                  <a:schemeClr val="bg1"/>
                </a:solidFill>
                <a:latin typeface="Roboto" panose="02000000000000000000" pitchFamily="2" charset="0"/>
                <a:ea typeface="Roboto" panose="02000000000000000000" pitchFamily="2" charset="0"/>
              </a:rPr>
              <a:t>, Adithya Pediredla</a:t>
            </a:r>
            <a:r>
              <a:rPr lang="en-US" altLang="ko-KR" sz="2000" baseline="30000" dirty="0">
                <a:solidFill>
                  <a:schemeClr val="bg1"/>
                </a:solidFill>
                <a:latin typeface="Roboto" panose="02000000000000000000" pitchFamily="2" charset="0"/>
                <a:ea typeface="Roboto" panose="02000000000000000000" pitchFamily="2" charset="0"/>
              </a:rPr>
              <a:t>1</a:t>
            </a:r>
            <a:br>
              <a:rPr lang="en-US" altLang="ko-KR" sz="2000" baseline="30000" dirty="0">
                <a:solidFill>
                  <a:schemeClr val="bg1"/>
                </a:solidFill>
                <a:latin typeface="Roboto" panose="02000000000000000000" pitchFamily="2" charset="0"/>
                <a:ea typeface="Roboto" panose="02000000000000000000" pitchFamily="2" charset="0"/>
              </a:rPr>
            </a:br>
            <a:r>
              <a:rPr lang="en-US" altLang="ko-KR" sz="2000" baseline="30000" dirty="0">
                <a:solidFill>
                  <a:schemeClr val="bg1"/>
                </a:solidFill>
                <a:latin typeface="Roboto" panose="02000000000000000000" pitchFamily="2" charset="0"/>
                <a:ea typeface="Roboto" panose="02000000000000000000" pitchFamily="2" charset="0"/>
              </a:rPr>
              <a:t>1</a:t>
            </a:r>
            <a:r>
              <a:rPr lang="en-US" altLang="ko-KR" sz="2000" dirty="0">
                <a:solidFill>
                  <a:schemeClr val="bg1"/>
                </a:solidFill>
                <a:latin typeface="Roboto" panose="02000000000000000000" pitchFamily="2" charset="0"/>
                <a:ea typeface="Roboto" panose="02000000000000000000" pitchFamily="2" charset="0"/>
              </a:rPr>
              <a:t>Dartmouth College, </a:t>
            </a:r>
            <a:r>
              <a:rPr lang="en-US" altLang="ko-KR" sz="2000" baseline="30000" dirty="0">
                <a:solidFill>
                  <a:schemeClr val="bg1"/>
                </a:solidFill>
                <a:latin typeface="Roboto" panose="02000000000000000000" pitchFamily="2" charset="0"/>
                <a:ea typeface="Roboto" panose="02000000000000000000" pitchFamily="2" charset="0"/>
              </a:rPr>
              <a:t>2</a:t>
            </a:r>
            <a:r>
              <a:rPr lang="en-US" altLang="ko-KR" sz="2000" dirty="0">
                <a:solidFill>
                  <a:schemeClr val="bg1"/>
                </a:solidFill>
                <a:latin typeface="Roboto" panose="02000000000000000000" pitchFamily="2" charset="0"/>
                <a:ea typeface="Roboto" panose="02000000000000000000" pitchFamily="2" charset="0"/>
              </a:rPr>
              <a:t>Carnegie Mellon University</a:t>
            </a:r>
          </a:p>
        </p:txBody>
      </p:sp>
      <p:pic>
        <p:nvPicPr>
          <p:cNvPr id="3" name="Picture 2" descr="Dartmouth College Logo and symbol, meaning, history, PNG, brand">
            <a:extLst>
              <a:ext uri="{FF2B5EF4-FFF2-40B4-BE49-F238E27FC236}">
                <a16:creationId xmlns:a16="http://schemas.microsoft.com/office/drawing/2014/main" id="{3C6D121C-42B1-CF06-076B-E72A89FD3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0296" y="4945888"/>
            <a:ext cx="1919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Wordmarks, Lettermark, Unitmarks - The CMU Brand - Carnegie Mellon  University">
            <a:extLst>
              <a:ext uri="{FF2B5EF4-FFF2-40B4-BE49-F238E27FC236}">
                <a16:creationId xmlns:a16="http://schemas.microsoft.com/office/drawing/2014/main" id="{DB69D9BB-78FC-418C-3466-0BD1D7605C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9296" y="4945888"/>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0809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6|1.6|2.2|1.3"/>
</p:tagLst>
</file>

<file path=ppt/tags/tag2.xml><?xml version="1.0" encoding="utf-8"?>
<p:tagLst xmlns:a="http://schemas.openxmlformats.org/drawingml/2006/main" xmlns:r="http://schemas.openxmlformats.org/officeDocument/2006/relationships" xmlns:p="http://schemas.openxmlformats.org/presentationml/2006/main">
  <p:tag name="TIMING" val="|1.3|6.7"/>
</p:tagLst>
</file>

<file path=ppt/tags/tag3.xml><?xml version="1.0" encoding="utf-8"?>
<p:tagLst xmlns:a="http://schemas.openxmlformats.org/drawingml/2006/main" xmlns:r="http://schemas.openxmlformats.org/officeDocument/2006/relationships" xmlns:p="http://schemas.openxmlformats.org/presentationml/2006/main">
  <p:tag name="TIMING" val="|7.2"/>
</p:tagLst>
</file>

<file path=ppt/tags/tag4.xml><?xml version="1.0" encoding="utf-8"?>
<p:tagLst xmlns:a="http://schemas.openxmlformats.org/drawingml/2006/main" xmlns:r="http://schemas.openxmlformats.org/officeDocument/2006/relationships" xmlns:p="http://schemas.openxmlformats.org/presentationml/2006/main">
  <p:tag name="TIMING" val="|14.5"/>
</p:tagLst>
</file>

<file path=ppt/tags/tag5.xml><?xml version="1.0" encoding="utf-8"?>
<p:tagLst xmlns:a="http://schemas.openxmlformats.org/drawingml/2006/main" xmlns:r="http://schemas.openxmlformats.org/officeDocument/2006/relationships" xmlns:p="http://schemas.openxmlformats.org/presentationml/2006/main">
  <p:tag name="TIMING" val="|11.4|5.1"/>
</p:tagLst>
</file>

<file path=ppt/tags/tag6.xml><?xml version="1.0" encoding="utf-8"?>
<p:tagLst xmlns:a="http://schemas.openxmlformats.org/drawingml/2006/main" xmlns:r="http://schemas.openxmlformats.org/officeDocument/2006/relationships" xmlns:p="http://schemas.openxmlformats.org/presentationml/2006/main">
  <p:tag name="TIMING" val="|5.6|8.8|3.3|1.3"/>
</p:tagLst>
</file>

<file path=ppt/tags/tag7.xml><?xml version="1.0" encoding="utf-8"?>
<p:tagLst xmlns:a="http://schemas.openxmlformats.org/drawingml/2006/main" xmlns:r="http://schemas.openxmlformats.org/officeDocument/2006/relationships" xmlns:p="http://schemas.openxmlformats.org/presentationml/2006/main">
  <p:tag name="TIMING" val="|3.9|4|4.2"/>
</p:tagLst>
</file>

<file path=ppt/tags/tag8.xml><?xml version="1.0" encoding="utf-8"?>
<p:tagLst xmlns:a="http://schemas.openxmlformats.org/drawingml/2006/main" xmlns:r="http://schemas.openxmlformats.org/officeDocument/2006/relationships" xmlns:p="http://schemas.openxmlformats.org/presentationml/2006/main">
  <p:tag name="TIMING" val="|7.5|6.2|12.2"/>
</p:tagLst>
</file>

<file path=ppt/tags/tag9.xml><?xml version="1.0" encoding="utf-8"?>
<p:tagLst xmlns:a="http://schemas.openxmlformats.org/drawingml/2006/main" xmlns:r="http://schemas.openxmlformats.org/officeDocument/2006/relationships" xmlns:p="http://schemas.openxmlformats.org/presentationml/2006/main">
  <p:tag name="TIMING" val="|1.2|1|3.3|3.5|1.9"/>
</p:tagLst>
</file>

<file path=ppt/tags/tag10.xml><?xml version="1.0" encoding="utf-8"?>
<p:tagLst xmlns:a="http://schemas.openxmlformats.org/drawingml/2006/main" xmlns:r="http://schemas.openxmlformats.org/officeDocument/2006/relationships" xmlns:p="http://schemas.openxmlformats.org/presentationml/2006/main">
  <p:tag name="TIMING" val="|3|2|4|2.6|2.5|1.3"/>
</p:tagLst>
</file>

<file path=ppt/tags/tag11.xml><?xml version="1.0" encoding="utf-8"?>
<p:tagLst xmlns:a="http://schemas.openxmlformats.org/drawingml/2006/main" xmlns:r="http://schemas.openxmlformats.org/officeDocument/2006/relationships" xmlns:p="http://schemas.openxmlformats.org/presentationml/2006/main">
  <p:tag name="TIMING" val="|2.2|1.2|5.4|0.6|0.9"/>
</p:tagLst>
</file>

<file path=ppt/tags/tag12.xml><?xml version="1.0" encoding="utf-8"?>
<p:tagLst xmlns:a="http://schemas.openxmlformats.org/drawingml/2006/main" xmlns:r="http://schemas.openxmlformats.org/officeDocument/2006/relationships" xmlns:p="http://schemas.openxmlformats.org/presentationml/2006/main">
  <p:tag name="TIMING" val="|4.5|2.2|2.5|2.4"/>
</p:tagLst>
</file>

<file path=ppt/tags/tag13.xml><?xml version="1.0" encoding="utf-8"?>
<p:tagLst xmlns:a="http://schemas.openxmlformats.org/drawingml/2006/main" xmlns:r="http://schemas.openxmlformats.org/officeDocument/2006/relationships" xmlns:p="http://schemas.openxmlformats.org/presentationml/2006/main">
  <p:tag name="TIMING" val="|3.9|2.7|5.5|9.6|4.4"/>
</p:tagLst>
</file>

<file path=ppt/tags/tag14.xml><?xml version="1.0" encoding="utf-8"?>
<p:tagLst xmlns:a="http://schemas.openxmlformats.org/drawingml/2006/main" xmlns:r="http://schemas.openxmlformats.org/officeDocument/2006/relationships" xmlns:p="http://schemas.openxmlformats.org/presentationml/2006/main">
  <p:tag name="TIMING" val="|5.4"/>
</p:tagLst>
</file>

<file path=ppt/tags/tag15.xml><?xml version="1.0" encoding="utf-8"?>
<p:tagLst xmlns:a="http://schemas.openxmlformats.org/drawingml/2006/main" xmlns:r="http://schemas.openxmlformats.org/officeDocument/2006/relationships" xmlns:p="http://schemas.openxmlformats.org/presentationml/2006/main">
  <p:tag name="TIMING" val="|9.8"/>
</p:tagLst>
</file>

<file path=ppt/tags/tag16.xml><?xml version="1.0" encoding="utf-8"?>
<p:tagLst xmlns:a="http://schemas.openxmlformats.org/drawingml/2006/main" xmlns:r="http://schemas.openxmlformats.org/officeDocument/2006/relationships" xmlns:p="http://schemas.openxmlformats.org/presentationml/2006/main">
  <p:tag name="TIMING" val="|7.9|0.9|4.1"/>
</p:tagLst>
</file>

<file path=ppt/tags/tag17.xml><?xml version="1.0" encoding="utf-8"?>
<p:tagLst xmlns:a="http://schemas.openxmlformats.org/drawingml/2006/main" xmlns:r="http://schemas.openxmlformats.org/officeDocument/2006/relationships" xmlns:p="http://schemas.openxmlformats.org/presentationml/2006/main">
  <p:tag name="TIMING" val="|4.1|9.7|6.2|0.5|2.9|2.4"/>
</p:tagLst>
</file>

<file path=ppt/tags/tag18.xml><?xml version="1.0" encoding="utf-8"?>
<p:tagLst xmlns:a="http://schemas.openxmlformats.org/drawingml/2006/main" xmlns:r="http://schemas.openxmlformats.org/officeDocument/2006/relationships" xmlns:p="http://schemas.openxmlformats.org/presentationml/2006/main">
  <p:tag name="TIMING" val="|2.2|1.4"/>
</p:tagLst>
</file>

<file path=ppt/tags/tag19.xml><?xml version="1.0" encoding="utf-8"?>
<p:tagLst xmlns:a="http://schemas.openxmlformats.org/drawingml/2006/main" xmlns:r="http://schemas.openxmlformats.org/officeDocument/2006/relationships" xmlns:p="http://schemas.openxmlformats.org/presentationml/2006/main">
  <p:tag name="TIMING" val="|2.4|2.6|5|2.3|1|6.3"/>
</p:tagLst>
</file>

<file path=ppt/tags/tag20.xml><?xml version="1.0" encoding="utf-8"?>
<p:tagLst xmlns:a="http://schemas.openxmlformats.org/drawingml/2006/main" xmlns:r="http://schemas.openxmlformats.org/officeDocument/2006/relationships" xmlns:p="http://schemas.openxmlformats.org/presentationml/2006/main">
  <p:tag name="TIMING" val="|1.9|1.5|6.2|2.5|2.7|3.1|2.5"/>
</p:tagLst>
</file>

<file path=ppt/tags/tag21.xml><?xml version="1.0" encoding="utf-8"?>
<p:tagLst xmlns:a="http://schemas.openxmlformats.org/drawingml/2006/main" xmlns:r="http://schemas.openxmlformats.org/officeDocument/2006/relationships" xmlns:p="http://schemas.openxmlformats.org/presentationml/2006/main">
  <p:tag name="TIMING" val="|3.2|3.6|3.4|3.4|4.2|2.2|3.7|2.6"/>
</p:tagLst>
</file>

<file path=ppt/tags/tag22.xml><?xml version="1.0" encoding="utf-8"?>
<p:tagLst xmlns:a="http://schemas.openxmlformats.org/drawingml/2006/main" xmlns:r="http://schemas.openxmlformats.org/officeDocument/2006/relationships" xmlns:p="http://schemas.openxmlformats.org/presentationml/2006/main">
  <p:tag name="TIMING" val="|10.8"/>
</p:tagLst>
</file>

<file path=ppt/tags/tag23.xml><?xml version="1.0" encoding="utf-8"?>
<p:tagLst xmlns:a="http://schemas.openxmlformats.org/drawingml/2006/main" xmlns:r="http://schemas.openxmlformats.org/officeDocument/2006/relationships" xmlns:p="http://schemas.openxmlformats.org/presentationml/2006/main">
  <p:tag name="TIMING" val="|2.1|4.6|4.7|4.8|7.7"/>
</p:tagLst>
</file>

<file path=ppt/tags/tag24.xml><?xml version="1.0" encoding="utf-8"?>
<p:tagLst xmlns:a="http://schemas.openxmlformats.org/drawingml/2006/main" xmlns:r="http://schemas.openxmlformats.org/officeDocument/2006/relationships" xmlns:p="http://schemas.openxmlformats.org/presentationml/2006/main">
  <p:tag name="TIMING" val="|6.6|1.2|1.7|3"/>
</p:tagLst>
</file>

<file path=ppt/tags/tag25.xml><?xml version="1.0" encoding="utf-8"?>
<p:tagLst xmlns:a="http://schemas.openxmlformats.org/drawingml/2006/main" xmlns:r="http://schemas.openxmlformats.org/officeDocument/2006/relationships" xmlns:p="http://schemas.openxmlformats.org/presentationml/2006/main">
  <p:tag name="TIMING" val="|7.6"/>
</p:tagLst>
</file>

<file path=ppt/tags/tag26.xml><?xml version="1.0" encoding="utf-8"?>
<p:tagLst xmlns:a="http://schemas.openxmlformats.org/drawingml/2006/main" xmlns:r="http://schemas.openxmlformats.org/officeDocument/2006/relationships" xmlns:p="http://schemas.openxmlformats.org/presentationml/2006/main">
  <p:tag name="TIMING" val="|3.9|4.1|3|5.9|3.8"/>
</p:tagLst>
</file>

<file path=ppt/tags/tag27.xml><?xml version="1.0" encoding="utf-8"?>
<p:tagLst xmlns:a="http://schemas.openxmlformats.org/drawingml/2006/main" xmlns:r="http://schemas.openxmlformats.org/officeDocument/2006/relationships" xmlns:p="http://schemas.openxmlformats.org/presentationml/2006/main">
  <p:tag name="TIMING" val="|4.6|2.6|3|3.1|5"/>
</p:tagLst>
</file>

<file path=ppt/tags/tag28.xml><?xml version="1.0" encoding="utf-8"?>
<p:tagLst xmlns:a="http://schemas.openxmlformats.org/drawingml/2006/main" xmlns:r="http://schemas.openxmlformats.org/officeDocument/2006/relationships" xmlns:p="http://schemas.openxmlformats.org/presentationml/2006/main">
  <p:tag name="TIMING" val="|10.6|0.8"/>
</p:tagLst>
</file>

<file path=ppt/tags/tag29.xml><?xml version="1.0" encoding="utf-8"?>
<p:tagLst xmlns:a="http://schemas.openxmlformats.org/drawingml/2006/main" xmlns:r="http://schemas.openxmlformats.org/officeDocument/2006/relationships" xmlns:p="http://schemas.openxmlformats.org/presentationml/2006/main">
  <p:tag name="TIMING" val="|3.4|18.3"/>
</p:tagLst>
</file>

<file path=ppt/tags/tag30.xml><?xml version="1.0" encoding="utf-8"?>
<p:tagLst xmlns:a="http://schemas.openxmlformats.org/drawingml/2006/main" xmlns:r="http://schemas.openxmlformats.org/officeDocument/2006/relationships" xmlns:p="http://schemas.openxmlformats.org/presentationml/2006/main">
  <p:tag name="TIMING" val="|2.3|2.1"/>
</p:tagLst>
</file>

<file path=ppt/tags/tag31.xml><?xml version="1.0" encoding="utf-8"?>
<p:tagLst xmlns:a="http://schemas.openxmlformats.org/drawingml/2006/main" xmlns:r="http://schemas.openxmlformats.org/officeDocument/2006/relationships" xmlns:p="http://schemas.openxmlformats.org/presentationml/2006/main">
  <p:tag name="TIMING" val="|6.3|2.1"/>
</p:tagLst>
</file>

<file path=ppt/tags/tag32.xml><?xml version="1.0" encoding="utf-8"?>
<p:tagLst xmlns:a="http://schemas.openxmlformats.org/drawingml/2006/main" xmlns:r="http://schemas.openxmlformats.org/officeDocument/2006/relationships" xmlns:p="http://schemas.openxmlformats.org/presentationml/2006/main">
  <p:tag name="TIMING" val="|4.8|3.1"/>
</p:tagLst>
</file>

<file path=ppt/tags/tag33.xml><?xml version="1.0" encoding="utf-8"?>
<p:tagLst xmlns:a="http://schemas.openxmlformats.org/drawingml/2006/main" xmlns:r="http://schemas.openxmlformats.org/officeDocument/2006/relationships" xmlns:p="http://schemas.openxmlformats.org/presentationml/2006/main">
  <p:tag name="TIMING" val="|4.8|6.1"/>
</p:tagLst>
</file>

<file path=ppt/tags/tag34.xml><?xml version="1.0" encoding="utf-8"?>
<p:tagLst xmlns:a="http://schemas.openxmlformats.org/drawingml/2006/main" xmlns:r="http://schemas.openxmlformats.org/officeDocument/2006/relationships" xmlns:p="http://schemas.openxmlformats.org/presentationml/2006/main">
  <p:tag name="TIMING" val="|13.7"/>
</p:tagLst>
</file>

<file path=ppt/tags/tag35.xml><?xml version="1.0" encoding="utf-8"?>
<p:tagLst xmlns:a="http://schemas.openxmlformats.org/drawingml/2006/main" xmlns:r="http://schemas.openxmlformats.org/officeDocument/2006/relationships" xmlns:p="http://schemas.openxmlformats.org/presentationml/2006/main">
  <p:tag name="TIMING" val="|4.7|2.6|2.8|4.4|6.7"/>
</p:tagLst>
</file>

<file path=ppt/tags/tag36.xml><?xml version="1.0" encoding="utf-8"?>
<p:tagLst xmlns:a="http://schemas.openxmlformats.org/drawingml/2006/main" xmlns:r="http://schemas.openxmlformats.org/officeDocument/2006/relationships" xmlns:p="http://schemas.openxmlformats.org/presentationml/2006/main">
  <p:tag name="TIMING" val="|5.4"/>
</p:tagLst>
</file>

<file path=ppt/tags/tag37.xml><?xml version="1.0" encoding="utf-8"?>
<p:tagLst xmlns:a="http://schemas.openxmlformats.org/drawingml/2006/main" xmlns:r="http://schemas.openxmlformats.org/officeDocument/2006/relationships" xmlns:p="http://schemas.openxmlformats.org/presentationml/2006/main">
  <p:tag name="TIMING" val="|1.9"/>
</p:tagLst>
</file>

<file path=ppt/tags/tag38.xml><?xml version="1.0" encoding="utf-8"?>
<p:tagLst xmlns:a="http://schemas.openxmlformats.org/drawingml/2006/main" xmlns:r="http://schemas.openxmlformats.org/officeDocument/2006/relationships" xmlns:p="http://schemas.openxmlformats.org/presentationml/2006/main">
  <p:tag name="TIMING" val="|1.5"/>
</p:tagLst>
</file>

<file path=ppt/tags/tag39.xml><?xml version="1.0" encoding="utf-8"?>
<p:tagLst xmlns:a="http://schemas.openxmlformats.org/drawingml/2006/main" xmlns:r="http://schemas.openxmlformats.org/officeDocument/2006/relationships" xmlns:p="http://schemas.openxmlformats.org/presentationml/2006/main">
  <p:tag name="TIMING" val="|8.1"/>
</p:tagLst>
</file>

<file path=ppt/tags/tag40.xml><?xml version="1.0" encoding="utf-8"?>
<p:tagLst xmlns:a="http://schemas.openxmlformats.org/drawingml/2006/main" xmlns:r="http://schemas.openxmlformats.org/officeDocument/2006/relationships" xmlns:p="http://schemas.openxmlformats.org/presentationml/2006/main">
  <p:tag name="TIMING" val="|1.5"/>
</p:tagLst>
</file>

<file path=ppt/tags/tag41.xml><?xml version="1.0" encoding="utf-8"?>
<p:tagLst xmlns:a="http://schemas.openxmlformats.org/drawingml/2006/main" xmlns:r="http://schemas.openxmlformats.org/officeDocument/2006/relationships" xmlns:p="http://schemas.openxmlformats.org/presentationml/2006/main">
  <p:tag name="TIMING" val="|19.6"/>
</p:tagLst>
</file>

<file path=ppt/tags/tag42.xml><?xml version="1.0" encoding="utf-8"?>
<p:tagLst xmlns:a="http://schemas.openxmlformats.org/drawingml/2006/main" xmlns:r="http://schemas.openxmlformats.org/officeDocument/2006/relationships" xmlns:p="http://schemas.openxmlformats.org/presentationml/2006/main">
  <p:tag name="TIMING" val="|6.9"/>
</p:tagLst>
</file>

<file path=ppt/tags/tag43.xml><?xml version="1.0" encoding="utf-8"?>
<p:tagLst xmlns:a="http://schemas.openxmlformats.org/drawingml/2006/main" xmlns:r="http://schemas.openxmlformats.org/officeDocument/2006/relationships" xmlns:p="http://schemas.openxmlformats.org/presentationml/2006/main">
  <p:tag name="TIMING" val="|2.8"/>
</p:tagLst>
</file>

<file path=ppt/tags/tag44.xml><?xml version="1.0" encoding="utf-8"?>
<p:tagLst xmlns:a="http://schemas.openxmlformats.org/drawingml/2006/main" xmlns:r="http://schemas.openxmlformats.org/officeDocument/2006/relationships" xmlns:p="http://schemas.openxmlformats.org/presentationml/2006/main">
  <p:tag name="TIMING" val="|1.6"/>
</p:tagLst>
</file>

<file path=ppt/tags/tag45.xml><?xml version="1.0" encoding="utf-8"?>
<p:tagLst xmlns:a="http://schemas.openxmlformats.org/drawingml/2006/main" xmlns:r="http://schemas.openxmlformats.org/officeDocument/2006/relationships" xmlns:p="http://schemas.openxmlformats.org/presentationml/2006/main">
  <p:tag name="TIMING" val="|1.6|4.1|2|3.2|3.7|3.3|1.9"/>
</p:tagLst>
</file>

<file path=ppt/tags/tag46.xml><?xml version="1.0" encoding="utf-8"?>
<p:tagLst xmlns:a="http://schemas.openxmlformats.org/drawingml/2006/main" xmlns:r="http://schemas.openxmlformats.org/officeDocument/2006/relationships" xmlns:p="http://schemas.openxmlformats.org/presentationml/2006/main">
  <p:tag name="TIMING" val="|3.6"/>
</p:tagLst>
</file>

<file path=ppt/tags/tag47.xml><?xml version="1.0" encoding="utf-8"?>
<p:tagLst xmlns:a="http://schemas.openxmlformats.org/drawingml/2006/main" xmlns:r="http://schemas.openxmlformats.org/officeDocument/2006/relationships" xmlns:p="http://schemas.openxmlformats.org/presentationml/2006/main">
  <p:tag name="TIMING" val="|8.3|6.6|6.9|6.3|5.2|5.7|1.1|2"/>
</p:tagLst>
</file>

<file path=ppt/tags/tag48.xml><?xml version="1.0" encoding="utf-8"?>
<p:tagLst xmlns:a="http://schemas.openxmlformats.org/drawingml/2006/main" xmlns:r="http://schemas.openxmlformats.org/officeDocument/2006/relationships" xmlns:p="http://schemas.openxmlformats.org/presentationml/2006/main">
  <p:tag name="TIMING" val="|2.3|3.4|5.9|2.7"/>
</p:tagLst>
</file>

<file path=ppt/tags/tag49.xml><?xml version="1.0" encoding="utf-8"?>
<p:tagLst xmlns:a="http://schemas.openxmlformats.org/drawingml/2006/main" xmlns:r="http://schemas.openxmlformats.org/officeDocument/2006/relationships" xmlns:p="http://schemas.openxmlformats.org/presentationml/2006/main">
  <p:tag name="TIMING" val="|23.3"/>
</p:tagLst>
</file>

<file path=ppt/tags/tag50.xml><?xml version="1.0" encoding="utf-8"?>
<p:tagLst xmlns:a="http://schemas.openxmlformats.org/drawingml/2006/main" xmlns:r="http://schemas.openxmlformats.org/officeDocument/2006/relationships" xmlns:p="http://schemas.openxmlformats.org/presentationml/2006/main">
  <p:tag name="TIMING" val="|23.3"/>
</p:tagLst>
</file>

<file path=ppt/tags/tag51.xml><?xml version="1.0" encoding="utf-8"?>
<p:tagLst xmlns:a="http://schemas.openxmlformats.org/drawingml/2006/main" xmlns:r="http://schemas.openxmlformats.org/officeDocument/2006/relationships" xmlns:p="http://schemas.openxmlformats.org/presentationml/2006/main">
  <p:tag name="TIMING" val="|23.3"/>
</p:tagLst>
</file>

<file path=ppt/tags/tag52.xml><?xml version="1.0" encoding="utf-8"?>
<p:tagLst xmlns:a="http://schemas.openxmlformats.org/drawingml/2006/main" xmlns:r="http://schemas.openxmlformats.org/officeDocument/2006/relationships" xmlns:p="http://schemas.openxmlformats.org/presentationml/2006/main">
  <p:tag name="TIMING" val="|23.3"/>
</p:tagLst>
</file>

<file path=ppt/tags/tag53.xml><?xml version="1.0" encoding="utf-8"?>
<p:tagLst xmlns:a="http://schemas.openxmlformats.org/drawingml/2006/main" xmlns:r="http://schemas.openxmlformats.org/officeDocument/2006/relationships" xmlns:p="http://schemas.openxmlformats.org/presentationml/2006/main">
  <p:tag name="TIMING" val="|23.3"/>
</p:tagLst>
</file>

<file path=ppt/tags/tag54.xml><?xml version="1.0" encoding="utf-8"?>
<p:tagLst xmlns:a="http://schemas.openxmlformats.org/drawingml/2006/main" xmlns:r="http://schemas.openxmlformats.org/officeDocument/2006/relationships" xmlns:p="http://schemas.openxmlformats.org/presentationml/2006/main">
  <p:tag name="TIMING" val="|23.3"/>
</p:tagLst>
</file>

<file path=ppt/tags/tag55.xml><?xml version="1.0" encoding="utf-8"?>
<p:tagLst xmlns:a="http://schemas.openxmlformats.org/drawingml/2006/main" xmlns:r="http://schemas.openxmlformats.org/officeDocument/2006/relationships" xmlns:p="http://schemas.openxmlformats.org/presentationml/2006/main">
  <p:tag name="TIMING" val="|2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사용자 지정 6">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CN" id="{36BAB5EE-1B24-EB44-AA77-5A78EF15E930}" vid="{F1C05E57-1288-854E-A0C7-84793218A02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TM02900720[[fn=전체]]</Template>
  <TotalTime>59887</TotalTime>
  <Words>4870</Words>
  <Application>Microsoft Office PowerPoint</Application>
  <PresentationFormat>와이드스크린</PresentationFormat>
  <Paragraphs>1084</Paragraphs>
  <Slides>80</Slides>
  <Notes>75</Notes>
  <HiddenSlides>0</HiddenSlides>
  <MMClips>6</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80</vt:i4>
      </vt:variant>
    </vt:vector>
  </HeadingPairs>
  <TitlesOfParts>
    <vt:vector size="92" baseType="lpstr">
      <vt:lpstr>NanumGothic</vt:lpstr>
      <vt:lpstr>맑은 고딕</vt:lpstr>
      <vt:lpstr>Arial</vt:lpstr>
      <vt:lpstr>Calibri</vt:lpstr>
      <vt:lpstr>Calibri Light</vt:lpstr>
      <vt:lpstr>Cambria Math</vt:lpstr>
      <vt:lpstr>Linux Biolinum</vt:lpstr>
      <vt:lpstr>Roboto</vt:lpstr>
      <vt:lpstr>Times New Roman</vt:lpstr>
      <vt:lpstr>Trebuchet MS</vt:lpstr>
      <vt:lpstr>Wingdings</vt:lpstr>
      <vt:lpstr>Office Theme</vt:lpstr>
      <vt:lpstr>Doppler Time-of-Flight Rendering</vt:lpstr>
      <vt:lpstr>Doppler Time-of-Flight (D-ToF) Imaging [Heide 2015]</vt:lpstr>
      <vt:lpstr>What is Doppler Effect?</vt:lpstr>
      <vt:lpstr>Doppler Effect on Amplitude Modulation</vt:lpstr>
      <vt:lpstr>Doppler Time-of-Flight Imaging [Heide 2015]</vt:lpstr>
      <vt:lpstr>Doppler Time-of-Flight Imaging : Advantage</vt:lpstr>
      <vt:lpstr>Digital Twin for D-ToF Imaging System</vt:lpstr>
      <vt:lpstr>Doppler Time-of-Flight Rendering</vt:lpstr>
      <vt:lpstr>PowerPoint 프레젠테이션</vt:lpstr>
      <vt:lpstr>Why Physically-based Rendering Required?</vt:lpstr>
      <vt:lpstr>Why Physically-based Rendering Required?</vt:lpstr>
      <vt:lpstr>Why Physically-based Rendering Required?</vt:lpstr>
      <vt:lpstr>Two Challenges of Doppler Time-of-Flight Rendering</vt:lpstr>
      <vt:lpstr>Simulation of D-ToF Camera</vt:lpstr>
      <vt:lpstr>Backgrounds: D-ToF Camera </vt:lpstr>
      <vt:lpstr>Backgrounds: D-ToF Camera</vt:lpstr>
      <vt:lpstr>Backgrounds: D-ToF Camera</vt:lpstr>
      <vt:lpstr>Backgrounds: D-ToF Measurement</vt:lpstr>
      <vt:lpstr>Backgrounds: D-ToF Measurement</vt:lpstr>
      <vt:lpstr>D-ToF Measurement – Static Object</vt:lpstr>
      <vt:lpstr>D-ToF Measurement – Dynamic Object</vt:lpstr>
      <vt:lpstr>D-ToF Measurement – General Cases</vt:lpstr>
      <vt:lpstr>Monte Carlo Evaluation for D-ToF Measurement</vt:lpstr>
      <vt:lpstr>Evaluation of the Integrand using Monte Carlo Method</vt:lpstr>
      <vt:lpstr>Proposed Method : Antithetic Time Sampling</vt:lpstr>
      <vt:lpstr>Proposed Method : Antithetic Time Sampling</vt:lpstr>
      <vt:lpstr>PowerPoint 프레젠테이션</vt:lpstr>
      <vt:lpstr>Aligning Path over Time</vt:lpstr>
      <vt:lpstr>Aligning Path over Time</vt:lpstr>
      <vt:lpstr>Aligning Path over Time using Shift Mapping</vt:lpstr>
      <vt:lpstr>Aligning Path over Time using Shift Mapping</vt:lpstr>
      <vt:lpstr>Aligning Path over Time using Shift Mapping</vt:lpstr>
      <vt:lpstr>Proposed Sampling Strategy Overview</vt:lpstr>
      <vt:lpstr>Experiments &amp; Result</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Result 1: Comparison on Various Heterodyne Frequencies</vt:lpstr>
      <vt:lpstr>PowerPoint 프레젠테이션</vt:lpstr>
      <vt:lpstr>PowerPoint 프레젠테이션</vt:lpstr>
      <vt:lpstr>Result 2 : Comparison of Number of Time-Samples</vt:lpstr>
      <vt:lpstr>PowerPoint 프레젠테이션</vt:lpstr>
      <vt:lpstr>Result 2 : Comparison of Number of Time-Samples</vt:lpstr>
      <vt:lpstr>Result 2 : Comparison of Path Correlation Strength</vt:lpstr>
      <vt:lpstr>Result 3 : Comparison of Shift Mapping Methods</vt:lpstr>
      <vt:lpstr>Applications of D-ToF Simulator</vt:lpstr>
      <vt:lpstr>Reproducing D-ToF Paper Results (Simulation)</vt:lpstr>
      <vt:lpstr>Reproducing D-ToF Paper Results (from [Hu 2022])</vt:lpstr>
      <vt:lpstr>More Results:  Siggraph Domino (spp=4096)</vt:lpstr>
      <vt:lpstr>More Results:  Falling-Box (spp=4096)</vt:lpstr>
      <vt:lpstr>More Results:  MerryGoRound (spp=16384)</vt:lpstr>
      <vt:lpstr>Conclusion</vt:lpstr>
      <vt:lpstr>Thank you</vt:lpstr>
      <vt:lpstr>PowerPoint 프레젠테이션</vt:lpstr>
      <vt:lpstr>PowerPoint 프레젠테이션</vt:lpstr>
      <vt:lpstr>Strength of Path Correlation</vt:lpstr>
      <vt:lpstr>Strength of Path Correlation</vt:lpstr>
      <vt:lpstr>Strength of Path Correlation</vt:lpstr>
      <vt:lpstr>Strength of Path Correlation</vt:lpstr>
      <vt:lpstr>Strength of Path Correlation</vt:lpstr>
      <vt:lpstr>Simplification using Pathlength Importance</vt:lpstr>
      <vt:lpstr>PowerPoint 프레젠테이션</vt:lpstr>
      <vt:lpstr>Further Stratification in Time Domain</vt:lpstr>
      <vt:lpstr>Result 01: Comparison of Sampling Methods</vt:lpstr>
      <vt:lpstr>Result 01: Comparison of Sampling Methods</vt:lpstr>
      <vt:lpstr>Result 01: Comparison of Sampling Methods</vt:lpstr>
      <vt:lpstr>Result 01: Comparison of Sampling Methods</vt:lpstr>
      <vt:lpstr>Comparison of Sampling Methods (1-D Case)</vt:lpstr>
      <vt:lpstr>Comparison of Sampling Methods (1-D Case)</vt:lpstr>
      <vt:lpstr>Result 01: Comparison of Sampling Methods</vt:lpstr>
      <vt:lpstr>Result 01: Comparison of Sampling Methods</vt:lpstr>
      <vt:lpstr>Result 01: Comparison of Sampling Methods</vt:lpstr>
      <vt:lpstr>Doppler Time-of-Flight Rendering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Doppler Time-of-Flight Rendering</dc:title>
  <dc:creator>김주현</dc:creator>
  <cp:lastModifiedBy>Juhyeon Kim</cp:lastModifiedBy>
  <cp:revision>630</cp:revision>
  <dcterms:created xsi:type="dcterms:W3CDTF">2021-09-14T01:59:52Z</dcterms:created>
  <dcterms:modified xsi:type="dcterms:W3CDTF">2023-12-15T03:56:33Z</dcterms:modified>
</cp:coreProperties>
</file>